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1"/>
  </p:notesMasterIdLst>
  <p:handoutMasterIdLst>
    <p:handoutMasterId r:id="rId62"/>
  </p:handoutMasterIdLst>
  <p:sldIdLst>
    <p:sldId id="337" r:id="rId3"/>
    <p:sldId id="346" r:id="rId4"/>
    <p:sldId id="344" r:id="rId5"/>
    <p:sldId id="303" r:id="rId6"/>
    <p:sldId id="318" r:id="rId7"/>
    <p:sldId id="348" r:id="rId8"/>
    <p:sldId id="349" r:id="rId9"/>
    <p:sldId id="350" r:id="rId10"/>
    <p:sldId id="351" r:id="rId11"/>
    <p:sldId id="352" r:id="rId12"/>
    <p:sldId id="354" r:id="rId13"/>
    <p:sldId id="355" r:id="rId14"/>
    <p:sldId id="353" r:id="rId15"/>
    <p:sldId id="356" r:id="rId16"/>
    <p:sldId id="357" r:id="rId17"/>
    <p:sldId id="358" r:id="rId18"/>
    <p:sldId id="359" r:id="rId19"/>
    <p:sldId id="360" r:id="rId20"/>
    <p:sldId id="361" r:id="rId21"/>
    <p:sldId id="362" r:id="rId22"/>
    <p:sldId id="364" r:id="rId23"/>
    <p:sldId id="385" r:id="rId24"/>
    <p:sldId id="365" r:id="rId25"/>
    <p:sldId id="367" r:id="rId26"/>
    <p:sldId id="368" r:id="rId27"/>
    <p:sldId id="366" r:id="rId28"/>
    <p:sldId id="369" r:id="rId29"/>
    <p:sldId id="370" r:id="rId30"/>
    <p:sldId id="372" r:id="rId31"/>
    <p:sldId id="373" r:id="rId32"/>
    <p:sldId id="374" r:id="rId33"/>
    <p:sldId id="375" r:id="rId34"/>
    <p:sldId id="376" r:id="rId35"/>
    <p:sldId id="377" r:id="rId36"/>
    <p:sldId id="386" r:id="rId37"/>
    <p:sldId id="388" r:id="rId38"/>
    <p:sldId id="389" r:id="rId39"/>
    <p:sldId id="390" r:id="rId40"/>
    <p:sldId id="392" r:id="rId41"/>
    <p:sldId id="393" r:id="rId42"/>
    <p:sldId id="398" r:id="rId43"/>
    <p:sldId id="399" r:id="rId44"/>
    <p:sldId id="394" r:id="rId45"/>
    <p:sldId id="403" r:id="rId46"/>
    <p:sldId id="379" r:id="rId47"/>
    <p:sldId id="380" r:id="rId48"/>
    <p:sldId id="381" r:id="rId49"/>
    <p:sldId id="382" r:id="rId50"/>
    <p:sldId id="378" r:id="rId51"/>
    <p:sldId id="395" r:id="rId52"/>
    <p:sldId id="335" r:id="rId53"/>
    <p:sldId id="270" r:id="rId54"/>
    <p:sldId id="383" r:id="rId55"/>
    <p:sldId id="384" r:id="rId56"/>
    <p:sldId id="397" r:id="rId57"/>
    <p:sldId id="401" r:id="rId58"/>
    <p:sldId id="400" r:id="rId59"/>
    <p:sldId id="402" r:id="rId6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Stratton" initials="JS"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D28718"/>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9"/>
    <p:restoredTop sz="91429" autoAdjust="0"/>
  </p:normalViewPr>
  <p:slideViewPr>
    <p:cSldViewPr snapToGrid="0" snapToObjects="1">
      <p:cViewPr varScale="1">
        <p:scale>
          <a:sx n="87" d="100"/>
          <a:sy n="87" d="100"/>
        </p:scale>
        <p:origin x="1048"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6BAAC99C-F086-456F-9DE8-B8FE3E9FAA9C}" type="datetimeFigureOut">
              <a:rPr lang="en-US" smtClean="0"/>
              <a:pPr/>
              <a:t>2/24/20</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0F3D8FC0-286C-4DD3-8D90-59918FC2DB42}" type="slidenum">
              <a:rPr lang="en-US" smtClean="0"/>
              <a:pPr/>
              <a:t>‹#›</a:t>
            </a:fld>
            <a:endParaRPr lang="en-US"/>
          </a:p>
        </p:txBody>
      </p:sp>
    </p:spTree>
    <p:extLst>
      <p:ext uri="{BB962C8B-B14F-4D97-AF65-F5344CB8AC3E}">
        <p14:creationId xmlns:p14="http://schemas.microsoft.com/office/powerpoint/2010/main" val="427373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0464FC1C-9A2F-4348-9052-C93D9162492E}" type="datetimeFigureOut">
              <a:rPr lang="en-US" smtClean="0"/>
              <a:pPr/>
              <a:t>2/24/20</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7859172D-E93D-C146-8588-9B5F5A8B7F64}" type="slidenum">
              <a:rPr lang="en-US" smtClean="0"/>
              <a:pPr/>
              <a:t>‹#›</a:t>
            </a:fld>
            <a:endParaRPr lang="en-US"/>
          </a:p>
        </p:txBody>
      </p:sp>
    </p:spTree>
    <p:extLst>
      <p:ext uri="{BB962C8B-B14F-4D97-AF65-F5344CB8AC3E}">
        <p14:creationId xmlns:p14="http://schemas.microsoft.com/office/powerpoint/2010/main" val="2014916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Conway%E2%80%93Maxwell%E2%80%93Poisson_distributio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stat.cmu.edu/~ryantibs/convexopt-F18/lectures/quasi-newton.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stat.cmu.edu/~ryantibs/convexopt-F18/lectures/quasi-newton.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stat.cmu.edu/~ryantibs/convexopt-F18/lectures/quasi-newton.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tat.cmu.edu/~ryantibs/convexopt-F18/lectures/quasi-newton.pdf"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stat.cmu.edu/~ryantibs/convexopt-F18/lectures/quasi-newton.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stat.cmu.edu/~ryantibs/convexopt-F18/lectures/quasi-newton.pdf"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indent="-171450">
              <a:buFontTx/>
              <a:buChar char="-"/>
            </a:pPr>
            <a:r>
              <a:rPr lang="en-US" altLang="en-US" dirty="0">
                <a:ea typeface="ＭＳ Ｐゴシック" charset="-128"/>
              </a:rPr>
              <a:t>I like to de-mystify statistics.</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967">
              <a:defRPr>
                <a:solidFill>
                  <a:schemeClr val="tx1"/>
                </a:solidFill>
                <a:latin typeface="Arial" charset="0"/>
                <a:ea typeface="ＭＳ Ｐゴシック" charset="-128"/>
              </a:defRPr>
            </a:lvl1pPr>
            <a:lvl2pPr marL="737452" indent="-283635" defTabSz="924967">
              <a:defRPr>
                <a:solidFill>
                  <a:schemeClr val="tx1"/>
                </a:solidFill>
                <a:latin typeface="Arial" charset="0"/>
                <a:ea typeface="ＭＳ Ｐゴシック" charset="-128"/>
              </a:defRPr>
            </a:lvl2pPr>
            <a:lvl3pPr marL="1134542" indent="-226908" defTabSz="924967">
              <a:defRPr>
                <a:solidFill>
                  <a:schemeClr val="tx1"/>
                </a:solidFill>
                <a:latin typeface="Arial" charset="0"/>
                <a:ea typeface="ＭＳ Ｐゴシック" charset="-128"/>
              </a:defRPr>
            </a:lvl3pPr>
            <a:lvl4pPr marL="1588359" indent="-226908" defTabSz="924967">
              <a:defRPr>
                <a:solidFill>
                  <a:schemeClr val="tx1"/>
                </a:solidFill>
                <a:latin typeface="Arial" charset="0"/>
                <a:ea typeface="ＭＳ Ｐゴシック" charset="-128"/>
              </a:defRPr>
            </a:lvl4pPr>
            <a:lvl5pPr marL="2042175" indent="-226908" defTabSz="924967">
              <a:defRPr>
                <a:solidFill>
                  <a:schemeClr val="tx1"/>
                </a:solidFill>
                <a:latin typeface="Arial" charset="0"/>
                <a:ea typeface="ＭＳ Ｐゴシック" charset="-128"/>
              </a:defRPr>
            </a:lvl5pPr>
            <a:lvl6pPr marL="2495992" indent="-226908" defTabSz="924967" eaLnBrk="0" fontAlgn="base" hangingPunct="0">
              <a:spcBef>
                <a:spcPct val="0"/>
              </a:spcBef>
              <a:spcAft>
                <a:spcPct val="0"/>
              </a:spcAft>
              <a:defRPr>
                <a:solidFill>
                  <a:schemeClr val="tx1"/>
                </a:solidFill>
                <a:latin typeface="Arial" charset="0"/>
                <a:ea typeface="ＭＳ Ｐゴシック" charset="-128"/>
              </a:defRPr>
            </a:lvl6pPr>
            <a:lvl7pPr marL="2949809" indent="-226908" defTabSz="924967" eaLnBrk="0" fontAlgn="base" hangingPunct="0">
              <a:spcBef>
                <a:spcPct val="0"/>
              </a:spcBef>
              <a:spcAft>
                <a:spcPct val="0"/>
              </a:spcAft>
              <a:defRPr>
                <a:solidFill>
                  <a:schemeClr val="tx1"/>
                </a:solidFill>
                <a:latin typeface="Arial" charset="0"/>
                <a:ea typeface="ＭＳ Ｐゴシック" charset="-128"/>
              </a:defRPr>
            </a:lvl7pPr>
            <a:lvl8pPr marL="3403625" indent="-226908" defTabSz="924967" eaLnBrk="0" fontAlgn="base" hangingPunct="0">
              <a:spcBef>
                <a:spcPct val="0"/>
              </a:spcBef>
              <a:spcAft>
                <a:spcPct val="0"/>
              </a:spcAft>
              <a:defRPr>
                <a:solidFill>
                  <a:schemeClr val="tx1"/>
                </a:solidFill>
                <a:latin typeface="Arial" charset="0"/>
                <a:ea typeface="ＭＳ Ｐゴシック" charset="-128"/>
              </a:defRPr>
            </a:lvl8pPr>
            <a:lvl9pPr marL="3857442" indent="-226908" defTabSz="924967" eaLnBrk="0" fontAlgn="base" hangingPunct="0">
              <a:spcBef>
                <a:spcPct val="0"/>
              </a:spcBef>
              <a:spcAft>
                <a:spcPct val="0"/>
              </a:spcAft>
              <a:defRPr>
                <a:solidFill>
                  <a:schemeClr val="tx1"/>
                </a:solidFill>
                <a:latin typeface="Arial" charset="0"/>
                <a:ea typeface="ＭＳ Ｐゴシック" charset="-128"/>
              </a:defRPr>
            </a:lvl9pPr>
          </a:lstStyle>
          <a:p>
            <a:fld id="{BA640BB6-064F-B642-87D0-C0AF24CC770B}" type="slidenum">
              <a:rPr lang="en-US" altLang="en-US"/>
              <a:pPr/>
              <a:t>2</a:t>
            </a:fld>
            <a:endParaRPr lang="en-US" altLang="en-US"/>
          </a:p>
        </p:txBody>
      </p:sp>
    </p:spTree>
    <p:extLst>
      <p:ext uri="{BB962C8B-B14F-4D97-AF65-F5344CB8AC3E}">
        <p14:creationId xmlns:p14="http://schemas.microsoft.com/office/powerpoint/2010/main" val="1445049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 Poisson example on the board.</a:t>
            </a:r>
          </a:p>
        </p:txBody>
      </p:sp>
      <p:sp>
        <p:nvSpPr>
          <p:cNvPr id="4" name="Slide Number Placeholder 3"/>
          <p:cNvSpPr>
            <a:spLocks noGrp="1"/>
          </p:cNvSpPr>
          <p:nvPr>
            <p:ph type="sldNum" sz="quarter" idx="10"/>
          </p:nvPr>
        </p:nvSpPr>
        <p:spPr/>
        <p:txBody>
          <a:bodyPr/>
          <a:lstStyle/>
          <a:p>
            <a:fld id="{7859172D-E93D-C146-8588-9B5F5A8B7F64}" type="slidenum">
              <a:rPr lang="en-US" smtClean="0"/>
              <a:pPr/>
              <a:t>11</a:t>
            </a:fld>
            <a:endParaRPr lang="en-US"/>
          </a:p>
        </p:txBody>
      </p:sp>
    </p:spTree>
    <p:extLst>
      <p:ext uri="{BB962C8B-B14F-4D97-AF65-F5344CB8AC3E}">
        <p14:creationId xmlns:p14="http://schemas.microsoft.com/office/powerpoint/2010/main" val="3049157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 these as “y” to remind everyone that we are still talking about the distribution of the response variable. </a:t>
            </a:r>
          </a:p>
        </p:txBody>
      </p:sp>
      <p:sp>
        <p:nvSpPr>
          <p:cNvPr id="4" name="Slide Number Placeholder 3"/>
          <p:cNvSpPr>
            <a:spLocks noGrp="1"/>
          </p:cNvSpPr>
          <p:nvPr>
            <p:ph type="sldNum" sz="quarter" idx="10"/>
          </p:nvPr>
        </p:nvSpPr>
        <p:spPr/>
        <p:txBody>
          <a:bodyPr/>
          <a:lstStyle/>
          <a:p>
            <a:fld id="{7859172D-E93D-C146-8588-9B5F5A8B7F64}" type="slidenum">
              <a:rPr lang="en-US" smtClean="0"/>
              <a:pPr/>
              <a:t>12</a:t>
            </a:fld>
            <a:endParaRPr lang="en-US"/>
          </a:p>
        </p:txBody>
      </p:sp>
    </p:spTree>
    <p:extLst>
      <p:ext uri="{BB962C8B-B14F-4D97-AF65-F5344CB8AC3E}">
        <p14:creationId xmlns:p14="http://schemas.microsoft.com/office/powerpoint/2010/main" val="1510417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Give anecdote about Negative Binomial when I presented my thesis defense!</a:t>
            </a:r>
          </a:p>
        </p:txBody>
      </p:sp>
      <p:sp>
        <p:nvSpPr>
          <p:cNvPr id="4" name="Slide Number Placeholder 3"/>
          <p:cNvSpPr>
            <a:spLocks noGrp="1"/>
          </p:cNvSpPr>
          <p:nvPr>
            <p:ph type="sldNum" sz="quarter" idx="10"/>
          </p:nvPr>
        </p:nvSpPr>
        <p:spPr/>
        <p:txBody>
          <a:bodyPr/>
          <a:lstStyle/>
          <a:p>
            <a:fld id="{7859172D-E93D-C146-8588-9B5F5A8B7F64}" type="slidenum">
              <a:rPr lang="en-US" smtClean="0"/>
              <a:pPr/>
              <a:t>13</a:t>
            </a:fld>
            <a:endParaRPr lang="en-US"/>
          </a:p>
        </p:txBody>
      </p:sp>
    </p:spTree>
    <p:extLst>
      <p:ext uri="{BB962C8B-B14F-4D97-AF65-F5344CB8AC3E}">
        <p14:creationId xmlns:p14="http://schemas.microsoft.com/office/powerpoint/2010/main" val="1199136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 function can be of both parameters, not parameter specific.</a:t>
            </a:r>
          </a:p>
        </p:txBody>
      </p:sp>
      <p:sp>
        <p:nvSpPr>
          <p:cNvPr id="4" name="Slide Number Placeholder 3"/>
          <p:cNvSpPr>
            <a:spLocks noGrp="1"/>
          </p:cNvSpPr>
          <p:nvPr>
            <p:ph type="sldNum" sz="quarter" idx="10"/>
          </p:nvPr>
        </p:nvSpPr>
        <p:spPr/>
        <p:txBody>
          <a:bodyPr/>
          <a:lstStyle/>
          <a:p>
            <a:fld id="{7859172D-E93D-C146-8588-9B5F5A8B7F64}" type="slidenum">
              <a:rPr lang="en-US" smtClean="0"/>
              <a:pPr/>
              <a:t>14</a:t>
            </a:fld>
            <a:endParaRPr lang="en-US"/>
          </a:p>
        </p:txBody>
      </p:sp>
    </p:spTree>
    <p:extLst>
      <p:ext uri="{BB962C8B-B14F-4D97-AF65-F5344CB8AC3E}">
        <p14:creationId xmlns:p14="http://schemas.microsoft.com/office/powerpoint/2010/main" val="1583682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Proof of E[Y] and V[Y] omitted, but come directly from the form of f(y) above.</a:t>
            </a:r>
          </a:p>
        </p:txBody>
      </p:sp>
      <p:sp>
        <p:nvSpPr>
          <p:cNvPr id="4" name="Slide Number Placeholder 3"/>
          <p:cNvSpPr>
            <a:spLocks noGrp="1"/>
          </p:cNvSpPr>
          <p:nvPr>
            <p:ph type="sldNum" sz="quarter" idx="10"/>
          </p:nvPr>
        </p:nvSpPr>
        <p:spPr/>
        <p:txBody>
          <a:bodyPr/>
          <a:lstStyle/>
          <a:p>
            <a:fld id="{7859172D-E93D-C146-8588-9B5F5A8B7F64}" type="slidenum">
              <a:rPr lang="en-US" smtClean="0"/>
              <a:pPr/>
              <a:t>15</a:t>
            </a:fld>
            <a:endParaRPr lang="en-US"/>
          </a:p>
        </p:txBody>
      </p:sp>
    </p:spTree>
    <p:extLst>
      <p:ext uri="{BB962C8B-B14F-4D97-AF65-F5344CB8AC3E}">
        <p14:creationId xmlns:p14="http://schemas.microsoft.com/office/powerpoint/2010/main" val="1231913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16</a:t>
            </a:fld>
            <a:endParaRPr lang="en-US"/>
          </a:p>
        </p:txBody>
      </p:sp>
    </p:spTree>
    <p:extLst>
      <p:ext uri="{BB962C8B-B14F-4D97-AF65-F5344CB8AC3E}">
        <p14:creationId xmlns:p14="http://schemas.microsoft.com/office/powerpoint/2010/main" val="2082709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17</a:t>
            </a:fld>
            <a:endParaRPr lang="en-US"/>
          </a:p>
        </p:txBody>
      </p:sp>
    </p:spTree>
    <p:extLst>
      <p:ext uri="{BB962C8B-B14F-4D97-AF65-F5344CB8AC3E}">
        <p14:creationId xmlns:p14="http://schemas.microsoft.com/office/powerpoint/2010/main" val="4052827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To get b(theta), start from how you define theta and then isolate for k/(</a:t>
            </a:r>
            <a:r>
              <a:rPr lang="en-US" dirty="0" err="1"/>
              <a:t>mu+k</a:t>
            </a:r>
            <a:r>
              <a:rPr lang="en-US" dirty="0"/>
              <a:t>).</a:t>
            </a:r>
          </a:p>
          <a:p>
            <a:r>
              <a:rPr lang="en-US" dirty="0"/>
              <a:t>- Y is the # failures before the kth success.</a:t>
            </a:r>
          </a:p>
        </p:txBody>
      </p:sp>
      <p:sp>
        <p:nvSpPr>
          <p:cNvPr id="4" name="Slide Number Placeholder 3"/>
          <p:cNvSpPr>
            <a:spLocks noGrp="1"/>
          </p:cNvSpPr>
          <p:nvPr>
            <p:ph type="sldNum" sz="quarter" idx="10"/>
          </p:nvPr>
        </p:nvSpPr>
        <p:spPr/>
        <p:txBody>
          <a:bodyPr/>
          <a:lstStyle/>
          <a:p>
            <a:fld id="{7859172D-E93D-C146-8588-9B5F5A8B7F64}" type="slidenum">
              <a:rPr lang="en-US" smtClean="0"/>
              <a:pPr/>
              <a:t>18</a:t>
            </a:fld>
            <a:endParaRPr lang="en-US"/>
          </a:p>
        </p:txBody>
      </p:sp>
    </p:spTree>
    <p:extLst>
      <p:ext uri="{BB962C8B-B14F-4D97-AF65-F5344CB8AC3E}">
        <p14:creationId xmlns:p14="http://schemas.microsoft.com/office/powerpoint/2010/main" val="2532660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19</a:t>
            </a:fld>
            <a:endParaRPr lang="en-US"/>
          </a:p>
        </p:txBody>
      </p:sp>
    </p:spTree>
    <p:extLst>
      <p:ext uri="{BB962C8B-B14F-4D97-AF65-F5344CB8AC3E}">
        <p14:creationId xmlns:p14="http://schemas.microsoft.com/office/powerpoint/2010/main" val="2117772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The last step in proving </a:t>
            </a:r>
            <a:r>
              <a:rPr lang="en-US" dirty="0" err="1"/>
              <a:t>overdispersion</a:t>
            </a:r>
            <a:r>
              <a:rPr lang="en-US" dirty="0"/>
              <a:t> follows since (1+mu)/k &gt;1 which follows from the fact that mu &gt;k.</a:t>
            </a:r>
          </a:p>
        </p:txBody>
      </p:sp>
      <p:sp>
        <p:nvSpPr>
          <p:cNvPr id="4" name="Slide Number Placeholder 3"/>
          <p:cNvSpPr>
            <a:spLocks noGrp="1"/>
          </p:cNvSpPr>
          <p:nvPr>
            <p:ph type="sldNum" sz="quarter" idx="10"/>
          </p:nvPr>
        </p:nvSpPr>
        <p:spPr/>
        <p:txBody>
          <a:bodyPr/>
          <a:lstStyle/>
          <a:p>
            <a:fld id="{7859172D-E93D-C146-8588-9B5F5A8B7F64}" type="slidenum">
              <a:rPr lang="en-US" smtClean="0"/>
              <a:pPr/>
              <a:t>20</a:t>
            </a:fld>
            <a:endParaRPr lang="en-US"/>
          </a:p>
        </p:txBody>
      </p:sp>
    </p:spTree>
    <p:extLst>
      <p:ext uri="{BB962C8B-B14F-4D97-AF65-F5344CB8AC3E}">
        <p14:creationId xmlns:p14="http://schemas.microsoft.com/office/powerpoint/2010/main" val="1269804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indent="-171450">
              <a:buFontTx/>
              <a:buChar char="-"/>
            </a:pPr>
            <a:r>
              <a:rPr lang="en-US" altLang="en-US" dirty="0">
                <a:ea typeface="ＭＳ Ｐゴシック" charset="-128"/>
              </a:rPr>
              <a:t>The point is that the intended audience is those who have taken such courses. In fact, a stats major at UConn is better prepared. You may not have learned everything in your courses, but you have the ability to learn it independently. </a:t>
            </a:r>
          </a:p>
          <a:p>
            <a:pPr marL="171450" indent="-171450">
              <a:buFontTx/>
              <a:buChar char="-"/>
            </a:pPr>
            <a:r>
              <a:rPr lang="en-US" altLang="en-US" dirty="0">
                <a:ea typeface="ＭＳ Ｐゴシック" charset="-128"/>
              </a:rPr>
              <a:t>I’ve come a long way since I’ve done this, so don’t be too harsh!</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967">
              <a:defRPr>
                <a:solidFill>
                  <a:schemeClr val="tx1"/>
                </a:solidFill>
                <a:latin typeface="Arial" charset="0"/>
                <a:ea typeface="ＭＳ Ｐゴシック" charset="-128"/>
              </a:defRPr>
            </a:lvl1pPr>
            <a:lvl2pPr marL="737452" indent="-283635" defTabSz="924967">
              <a:defRPr>
                <a:solidFill>
                  <a:schemeClr val="tx1"/>
                </a:solidFill>
                <a:latin typeface="Arial" charset="0"/>
                <a:ea typeface="ＭＳ Ｐゴシック" charset="-128"/>
              </a:defRPr>
            </a:lvl2pPr>
            <a:lvl3pPr marL="1134542" indent="-226908" defTabSz="924967">
              <a:defRPr>
                <a:solidFill>
                  <a:schemeClr val="tx1"/>
                </a:solidFill>
                <a:latin typeface="Arial" charset="0"/>
                <a:ea typeface="ＭＳ Ｐゴシック" charset="-128"/>
              </a:defRPr>
            </a:lvl3pPr>
            <a:lvl4pPr marL="1588359" indent="-226908" defTabSz="924967">
              <a:defRPr>
                <a:solidFill>
                  <a:schemeClr val="tx1"/>
                </a:solidFill>
                <a:latin typeface="Arial" charset="0"/>
                <a:ea typeface="ＭＳ Ｐゴシック" charset="-128"/>
              </a:defRPr>
            </a:lvl4pPr>
            <a:lvl5pPr marL="2042175" indent="-226908" defTabSz="924967">
              <a:defRPr>
                <a:solidFill>
                  <a:schemeClr val="tx1"/>
                </a:solidFill>
                <a:latin typeface="Arial" charset="0"/>
                <a:ea typeface="ＭＳ Ｐゴシック" charset="-128"/>
              </a:defRPr>
            </a:lvl5pPr>
            <a:lvl6pPr marL="2495992" indent="-226908" defTabSz="924967" eaLnBrk="0" fontAlgn="base" hangingPunct="0">
              <a:spcBef>
                <a:spcPct val="0"/>
              </a:spcBef>
              <a:spcAft>
                <a:spcPct val="0"/>
              </a:spcAft>
              <a:defRPr>
                <a:solidFill>
                  <a:schemeClr val="tx1"/>
                </a:solidFill>
                <a:latin typeface="Arial" charset="0"/>
                <a:ea typeface="ＭＳ Ｐゴシック" charset="-128"/>
              </a:defRPr>
            </a:lvl6pPr>
            <a:lvl7pPr marL="2949809" indent="-226908" defTabSz="924967" eaLnBrk="0" fontAlgn="base" hangingPunct="0">
              <a:spcBef>
                <a:spcPct val="0"/>
              </a:spcBef>
              <a:spcAft>
                <a:spcPct val="0"/>
              </a:spcAft>
              <a:defRPr>
                <a:solidFill>
                  <a:schemeClr val="tx1"/>
                </a:solidFill>
                <a:latin typeface="Arial" charset="0"/>
                <a:ea typeface="ＭＳ Ｐゴシック" charset="-128"/>
              </a:defRPr>
            </a:lvl7pPr>
            <a:lvl8pPr marL="3403625" indent="-226908" defTabSz="924967" eaLnBrk="0" fontAlgn="base" hangingPunct="0">
              <a:spcBef>
                <a:spcPct val="0"/>
              </a:spcBef>
              <a:spcAft>
                <a:spcPct val="0"/>
              </a:spcAft>
              <a:defRPr>
                <a:solidFill>
                  <a:schemeClr val="tx1"/>
                </a:solidFill>
                <a:latin typeface="Arial" charset="0"/>
                <a:ea typeface="ＭＳ Ｐゴシック" charset="-128"/>
              </a:defRPr>
            </a:lvl8pPr>
            <a:lvl9pPr marL="3857442" indent="-226908" defTabSz="924967" eaLnBrk="0" fontAlgn="base" hangingPunct="0">
              <a:spcBef>
                <a:spcPct val="0"/>
              </a:spcBef>
              <a:spcAft>
                <a:spcPct val="0"/>
              </a:spcAft>
              <a:defRPr>
                <a:solidFill>
                  <a:schemeClr val="tx1"/>
                </a:solidFill>
                <a:latin typeface="Arial" charset="0"/>
                <a:ea typeface="ＭＳ Ｐゴシック" charset="-128"/>
              </a:defRPr>
            </a:lvl9pPr>
          </a:lstStyle>
          <a:p>
            <a:fld id="{BA640BB6-064F-B642-87D0-C0AF24CC770B}" type="slidenum">
              <a:rPr lang="en-US" altLang="en-US"/>
              <a:pPr/>
              <a:t>3</a:t>
            </a:fld>
            <a:endParaRPr lang="en-US" altLang="en-US"/>
          </a:p>
        </p:txBody>
      </p:sp>
    </p:spTree>
    <p:extLst>
      <p:ext uri="{BB962C8B-B14F-4D97-AF65-F5344CB8AC3E}">
        <p14:creationId xmlns:p14="http://schemas.microsoft.com/office/powerpoint/2010/main" val="755241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Source: </a:t>
            </a:r>
            <a:r>
              <a:rPr lang="en-US" sz="1200" kern="1200" dirty="0" err="1">
                <a:solidFill>
                  <a:schemeClr val="tx1"/>
                </a:solidFill>
                <a:effectLst/>
                <a:latin typeface="+mn-lt"/>
                <a:ea typeface="+mn-ea"/>
                <a:cs typeface="+mn-cs"/>
              </a:rPr>
              <a:t>Shmueli</a:t>
            </a:r>
            <a:r>
              <a:rPr lang="en-US" sz="1200" kern="1200" dirty="0">
                <a:solidFill>
                  <a:schemeClr val="tx1"/>
                </a:solidFill>
                <a:effectLst/>
                <a:latin typeface="+mn-lt"/>
                <a:ea typeface="+mn-ea"/>
                <a:cs typeface="+mn-cs"/>
              </a:rPr>
              <a:t> et al., 2005</a:t>
            </a:r>
            <a:r>
              <a:rPr lang="en-US" dirty="0">
                <a:effectLst/>
              </a:rPr>
              <a:t> </a:t>
            </a:r>
            <a:endParaRPr lang="en-US" dirty="0"/>
          </a:p>
          <a:p>
            <a:r>
              <a:rPr lang="en-US" dirty="0"/>
              <a:t>- To get b(theta), start from how you define theta and then isolate for k/(</a:t>
            </a:r>
            <a:r>
              <a:rPr lang="en-US" dirty="0" err="1"/>
              <a:t>mu+k</a:t>
            </a:r>
            <a:r>
              <a:rPr lang="en-US" dirty="0"/>
              <a:t>).</a:t>
            </a:r>
          </a:p>
        </p:txBody>
      </p:sp>
      <p:sp>
        <p:nvSpPr>
          <p:cNvPr id="4" name="Slide Number Placeholder 3"/>
          <p:cNvSpPr>
            <a:spLocks noGrp="1"/>
          </p:cNvSpPr>
          <p:nvPr>
            <p:ph type="sldNum" sz="quarter" idx="10"/>
          </p:nvPr>
        </p:nvSpPr>
        <p:spPr/>
        <p:txBody>
          <a:bodyPr/>
          <a:lstStyle/>
          <a:p>
            <a:fld id="{7859172D-E93D-C146-8588-9B5F5A8B7F64}" type="slidenum">
              <a:rPr lang="en-US" smtClean="0"/>
              <a:pPr/>
              <a:t>21</a:t>
            </a:fld>
            <a:endParaRPr lang="en-US"/>
          </a:p>
        </p:txBody>
      </p:sp>
    </p:spTree>
    <p:extLst>
      <p:ext uri="{BB962C8B-B14F-4D97-AF65-F5344CB8AC3E}">
        <p14:creationId xmlns:p14="http://schemas.microsoft.com/office/powerpoint/2010/main" val="2931626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dirty="0"/>
              <a:t>Source: </a:t>
            </a:r>
            <a:r>
              <a:rPr lang="en-US" dirty="0">
                <a:hlinkClick r:id="rId3"/>
              </a:rPr>
              <a:t>https://en.wikipedia.org/wiki/Conway%E2%80%93Maxwell%E2%80%93Poisson_distribution</a:t>
            </a: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22</a:t>
            </a:fld>
            <a:endParaRPr lang="en-US"/>
          </a:p>
        </p:txBody>
      </p:sp>
    </p:spTree>
    <p:extLst>
      <p:ext uri="{BB962C8B-B14F-4D97-AF65-F5344CB8AC3E}">
        <p14:creationId xmlns:p14="http://schemas.microsoft.com/office/powerpoint/2010/main" val="3797406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23</a:t>
            </a:fld>
            <a:endParaRPr lang="en-US"/>
          </a:p>
        </p:txBody>
      </p:sp>
    </p:spTree>
    <p:extLst>
      <p:ext uri="{BB962C8B-B14F-4D97-AF65-F5344CB8AC3E}">
        <p14:creationId xmlns:p14="http://schemas.microsoft.com/office/powerpoint/2010/main" val="2618981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24</a:t>
            </a:fld>
            <a:endParaRPr lang="en-US"/>
          </a:p>
        </p:txBody>
      </p:sp>
    </p:spTree>
    <p:extLst>
      <p:ext uri="{BB962C8B-B14F-4D97-AF65-F5344CB8AC3E}">
        <p14:creationId xmlns:p14="http://schemas.microsoft.com/office/powerpoint/2010/main" val="2567180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kern="1200" dirty="0">
                <a:solidFill>
                  <a:schemeClr val="tx1"/>
                </a:solidFill>
                <a:effectLst/>
                <a:latin typeface="+mn-lt"/>
                <a:ea typeface="+mn-ea"/>
                <a:cs typeface="+mn-cs"/>
              </a:rPr>
              <a:t>Sellers and </a:t>
            </a:r>
            <a:r>
              <a:rPr lang="en-US" sz="1200" kern="1200" dirty="0" err="1">
                <a:solidFill>
                  <a:schemeClr val="tx1"/>
                </a:solidFill>
                <a:effectLst/>
                <a:latin typeface="+mn-lt"/>
                <a:ea typeface="+mn-ea"/>
                <a:cs typeface="+mn-cs"/>
              </a:rPr>
              <a:t>Shmueli</a:t>
            </a:r>
            <a:r>
              <a:rPr lang="en-US" sz="1200" kern="1200" dirty="0">
                <a:solidFill>
                  <a:schemeClr val="tx1"/>
                </a:solidFill>
                <a:effectLst/>
                <a:latin typeface="+mn-lt"/>
                <a:ea typeface="+mn-ea"/>
                <a:cs typeface="+mn-cs"/>
              </a:rPr>
              <a:t>, 2010; Sellers et al., 2012</a:t>
            </a:r>
            <a:r>
              <a:rPr lang="en-US" dirty="0">
                <a:effectLst/>
              </a:rPr>
              <a:t> </a:t>
            </a:r>
          </a:p>
          <a:p>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25</a:t>
            </a:fld>
            <a:endParaRPr lang="en-US"/>
          </a:p>
        </p:txBody>
      </p:sp>
    </p:spTree>
    <p:extLst>
      <p:ext uri="{BB962C8B-B14F-4D97-AF65-F5344CB8AC3E}">
        <p14:creationId xmlns:p14="http://schemas.microsoft.com/office/powerpoint/2010/main" val="768769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26</a:t>
            </a:fld>
            <a:endParaRPr lang="en-US"/>
          </a:p>
        </p:txBody>
      </p:sp>
    </p:spTree>
    <p:extLst>
      <p:ext uri="{BB962C8B-B14F-4D97-AF65-F5344CB8AC3E}">
        <p14:creationId xmlns:p14="http://schemas.microsoft.com/office/powerpoint/2010/main" val="2498987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dirty="0"/>
              <a:t>All used for count data!</a:t>
            </a:r>
          </a:p>
        </p:txBody>
      </p:sp>
      <p:sp>
        <p:nvSpPr>
          <p:cNvPr id="4" name="Slide Number Placeholder 3"/>
          <p:cNvSpPr>
            <a:spLocks noGrp="1"/>
          </p:cNvSpPr>
          <p:nvPr>
            <p:ph type="sldNum" sz="quarter" idx="10"/>
          </p:nvPr>
        </p:nvSpPr>
        <p:spPr/>
        <p:txBody>
          <a:bodyPr/>
          <a:lstStyle/>
          <a:p>
            <a:fld id="{7859172D-E93D-C146-8588-9B5F5A8B7F64}" type="slidenum">
              <a:rPr lang="en-US" smtClean="0"/>
              <a:pPr/>
              <a:t>27</a:t>
            </a:fld>
            <a:endParaRPr lang="en-US"/>
          </a:p>
        </p:txBody>
      </p:sp>
    </p:spTree>
    <p:extLst>
      <p:ext uri="{BB962C8B-B14F-4D97-AF65-F5344CB8AC3E}">
        <p14:creationId xmlns:p14="http://schemas.microsoft.com/office/powerpoint/2010/main" val="3449148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28</a:t>
            </a:fld>
            <a:endParaRPr lang="en-US"/>
          </a:p>
        </p:txBody>
      </p:sp>
    </p:spTree>
    <p:extLst>
      <p:ext uri="{BB962C8B-B14F-4D97-AF65-F5344CB8AC3E}">
        <p14:creationId xmlns:p14="http://schemas.microsoft.com/office/powerpoint/2010/main" val="3225555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29</a:t>
            </a:fld>
            <a:endParaRPr lang="en-US"/>
          </a:p>
        </p:txBody>
      </p:sp>
    </p:spTree>
    <p:extLst>
      <p:ext uri="{BB962C8B-B14F-4D97-AF65-F5344CB8AC3E}">
        <p14:creationId xmlns:p14="http://schemas.microsoft.com/office/powerpoint/2010/main" val="276547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Cambria Math" panose="02040503050406030204" pitchFamily="18" charset="0"/>
              </a:rPr>
              <a:t>Sellers and </a:t>
            </a:r>
            <a:r>
              <a:rPr lang="en-US" sz="1200" dirty="0" err="1">
                <a:latin typeface="Cambria Math" panose="02040503050406030204" pitchFamily="18" charset="0"/>
              </a:rPr>
              <a:t>Shmueli</a:t>
            </a:r>
            <a:r>
              <a:rPr lang="en-US" sz="1200" dirty="0">
                <a:latin typeface="Cambria Math" panose="02040503050406030204" pitchFamily="18" charset="0"/>
              </a:rPr>
              <a:t> (2010) suggest graphical approaches, or a consideration of fitted values at selected values of the predictor. For a direct examination of the relationship between fitted values and changes in a predictor. </a:t>
            </a:r>
          </a:p>
        </p:txBody>
      </p:sp>
      <p:sp>
        <p:nvSpPr>
          <p:cNvPr id="4" name="Slide Number Placeholder 3"/>
          <p:cNvSpPr>
            <a:spLocks noGrp="1"/>
          </p:cNvSpPr>
          <p:nvPr>
            <p:ph type="sldNum" sz="quarter" idx="10"/>
          </p:nvPr>
        </p:nvSpPr>
        <p:spPr/>
        <p:txBody>
          <a:bodyPr/>
          <a:lstStyle/>
          <a:p>
            <a:fld id="{7859172D-E93D-C146-8588-9B5F5A8B7F64}" type="slidenum">
              <a:rPr lang="en-US" smtClean="0"/>
              <a:pPr/>
              <a:t>30</a:t>
            </a:fld>
            <a:endParaRPr lang="en-US"/>
          </a:p>
        </p:txBody>
      </p:sp>
    </p:spTree>
    <p:extLst>
      <p:ext uri="{BB962C8B-B14F-4D97-AF65-F5344CB8AC3E}">
        <p14:creationId xmlns:p14="http://schemas.microsoft.com/office/powerpoint/2010/main" val="3631116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4</a:t>
            </a:fld>
            <a:endParaRPr lang="en-US"/>
          </a:p>
        </p:txBody>
      </p:sp>
    </p:spTree>
    <p:extLst>
      <p:ext uri="{BB962C8B-B14F-4D97-AF65-F5344CB8AC3E}">
        <p14:creationId xmlns:p14="http://schemas.microsoft.com/office/powerpoint/2010/main" val="1265252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31</a:t>
            </a:fld>
            <a:endParaRPr lang="en-US"/>
          </a:p>
        </p:txBody>
      </p:sp>
    </p:spTree>
    <p:extLst>
      <p:ext uri="{BB962C8B-B14F-4D97-AF65-F5344CB8AC3E}">
        <p14:creationId xmlns:p14="http://schemas.microsoft.com/office/powerpoint/2010/main" val="1564751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dirty="0"/>
              <a:t>****Source: </a:t>
            </a:r>
            <a:r>
              <a:rPr lang="en-US" sz="1200" kern="1200" dirty="0">
                <a:solidFill>
                  <a:schemeClr val="tx1"/>
                </a:solidFill>
                <a:effectLst/>
                <a:latin typeface="+mn-lt"/>
                <a:ea typeface="+mn-ea"/>
                <a:cs typeface="+mn-cs"/>
              </a:rPr>
              <a:t>Fitzmaurice, 2016</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32</a:t>
            </a:fld>
            <a:endParaRPr lang="en-US"/>
          </a:p>
        </p:txBody>
      </p:sp>
    </p:spTree>
    <p:extLst>
      <p:ext uri="{BB962C8B-B14F-4D97-AF65-F5344CB8AC3E}">
        <p14:creationId xmlns:p14="http://schemas.microsoft.com/office/powerpoint/2010/main" val="1064943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****Source: </a:t>
            </a:r>
            <a:r>
              <a:rPr lang="en-US" sz="1200" kern="1200" dirty="0">
                <a:solidFill>
                  <a:schemeClr val="tx1"/>
                </a:solidFill>
                <a:effectLst/>
                <a:latin typeface="+mn-lt"/>
                <a:ea typeface="+mn-ea"/>
                <a:cs typeface="+mn-cs"/>
              </a:rPr>
              <a:t>Fitzmaurice, 2016</a:t>
            </a:r>
            <a:r>
              <a:rPr lang="en-US" dirty="0">
                <a:effectLst/>
              </a:rPr>
              <a:t> </a:t>
            </a: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33</a:t>
            </a:fld>
            <a:endParaRPr lang="en-US"/>
          </a:p>
        </p:txBody>
      </p:sp>
    </p:spTree>
    <p:extLst>
      <p:ext uri="{BB962C8B-B14F-4D97-AF65-F5344CB8AC3E}">
        <p14:creationId xmlns:p14="http://schemas.microsoft.com/office/powerpoint/2010/main" val="1543017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34</a:t>
            </a:fld>
            <a:endParaRPr lang="en-US"/>
          </a:p>
        </p:txBody>
      </p:sp>
    </p:spTree>
    <p:extLst>
      <p:ext uri="{BB962C8B-B14F-4D97-AF65-F5344CB8AC3E}">
        <p14:creationId xmlns:p14="http://schemas.microsoft.com/office/powerpoint/2010/main" val="3969703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35</a:t>
            </a:fld>
            <a:endParaRPr lang="en-US"/>
          </a:p>
        </p:txBody>
      </p:sp>
    </p:spTree>
    <p:extLst>
      <p:ext uri="{BB962C8B-B14F-4D97-AF65-F5344CB8AC3E}">
        <p14:creationId xmlns:p14="http://schemas.microsoft.com/office/powerpoint/2010/main" val="741018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36</a:t>
            </a:fld>
            <a:endParaRPr lang="en-US"/>
          </a:p>
        </p:txBody>
      </p:sp>
    </p:spTree>
    <p:extLst>
      <p:ext uri="{BB962C8B-B14F-4D97-AF65-F5344CB8AC3E}">
        <p14:creationId xmlns:p14="http://schemas.microsoft.com/office/powerpoint/2010/main" val="2945467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37</a:t>
            </a:fld>
            <a:endParaRPr lang="en-US"/>
          </a:p>
        </p:txBody>
      </p:sp>
    </p:spTree>
    <p:extLst>
      <p:ext uri="{BB962C8B-B14F-4D97-AF65-F5344CB8AC3E}">
        <p14:creationId xmlns:p14="http://schemas.microsoft.com/office/powerpoint/2010/main" val="2907466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38</a:t>
            </a:fld>
            <a:endParaRPr lang="en-US"/>
          </a:p>
        </p:txBody>
      </p:sp>
    </p:spTree>
    <p:extLst>
      <p:ext uri="{BB962C8B-B14F-4D97-AF65-F5344CB8AC3E}">
        <p14:creationId xmlns:p14="http://schemas.microsoft.com/office/powerpoint/2010/main" val="1176745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39</a:t>
            </a:fld>
            <a:endParaRPr lang="en-US"/>
          </a:p>
        </p:txBody>
      </p:sp>
    </p:spTree>
    <p:extLst>
      <p:ext uri="{BB962C8B-B14F-4D97-AF65-F5344CB8AC3E}">
        <p14:creationId xmlns:p14="http://schemas.microsoft.com/office/powerpoint/2010/main" val="3048711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40</a:t>
            </a:fld>
            <a:endParaRPr lang="en-US"/>
          </a:p>
        </p:txBody>
      </p:sp>
    </p:spTree>
    <p:extLst>
      <p:ext uri="{BB962C8B-B14F-4D97-AF65-F5344CB8AC3E}">
        <p14:creationId xmlns:p14="http://schemas.microsoft.com/office/powerpoint/2010/main" val="3908896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dirty="0"/>
              <a:t>Made this presentation as if I were sitting in the audience when I first started the thesis project.</a:t>
            </a:r>
          </a:p>
          <a:p>
            <a:pPr marL="285750" indent="-285750">
              <a:buFont typeface="Arial" panose="020B0604020202020204" pitchFamily="34" charset="0"/>
              <a:buChar char="•"/>
            </a:pPr>
            <a:r>
              <a:rPr lang="en-US" dirty="0"/>
              <a:t>There may be </a:t>
            </a:r>
          </a:p>
        </p:txBody>
      </p:sp>
      <p:sp>
        <p:nvSpPr>
          <p:cNvPr id="4" name="Slide Number Placeholder 3"/>
          <p:cNvSpPr>
            <a:spLocks noGrp="1"/>
          </p:cNvSpPr>
          <p:nvPr>
            <p:ph type="sldNum" sz="quarter" idx="10"/>
          </p:nvPr>
        </p:nvSpPr>
        <p:spPr/>
        <p:txBody>
          <a:bodyPr/>
          <a:lstStyle/>
          <a:p>
            <a:fld id="{7859172D-E93D-C146-8588-9B5F5A8B7F64}" type="slidenum">
              <a:rPr lang="en-US" smtClean="0"/>
              <a:pPr/>
              <a:t>5</a:t>
            </a:fld>
            <a:endParaRPr lang="en-US"/>
          </a:p>
        </p:txBody>
      </p:sp>
    </p:spTree>
    <p:extLst>
      <p:ext uri="{BB962C8B-B14F-4D97-AF65-F5344CB8AC3E}">
        <p14:creationId xmlns:p14="http://schemas.microsoft.com/office/powerpoint/2010/main" val="7141822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Source: </a:t>
            </a:r>
            <a:r>
              <a:rPr lang="en-US" dirty="0">
                <a:hlinkClick r:id="rId3"/>
              </a:rPr>
              <a:t>https://www.stat.cmu.edu/~ryantibs/convexopt-F18/lectures/quasi-newton.pdf</a:t>
            </a: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41</a:t>
            </a:fld>
            <a:endParaRPr lang="en-US"/>
          </a:p>
        </p:txBody>
      </p:sp>
    </p:spTree>
    <p:extLst>
      <p:ext uri="{BB962C8B-B14F-4D97-AF65-F5344CB8AC3E}">
        <p14:creationId xmlns:p14="http://schemas.microsoft.com/office/powerpoint/2010/main" val="1461798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Source: </a:t>
            </a:r>
            <a:r>
              <a:rPr lang="en-US" dirty="0">
                <a:hlinkClick r:id="rId3"/>
              </a:rPr>
              <a:t>https://www.stat.cmu.edu/~ryantibs/convexopt-F18/lectures/quasi-newton.pdf</a:t>
            </a: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42</a:t>
            </a:fld>
            <a:endParaRPr lang="en-US"/>
          </a:p>
        </p:txBody>
      </p:sp>
    </p:spTree>
    <p:extLst>
      <p:ext uri="{BB962C8B-B14F-4D97-AF65-F5344CB8AC3E}">
        <p14:creationId xmlns:p14="http://schemas.microsoft.com/office/powerpoint/2010/main" val="1517174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43</a:t>
            </a:fld>
            <a:endParaRPr lang="en-US"/>
          </a:p>
        </p:txBody>
      </p:sp>
    </p:spTree>
    <p:extLst>
      <p:ext uri="{BB962C8B-B14F-4D97-AF65-F5344CB8AC3E}">
        <p14:creationId xmlns:p14="http://schemas.microsoft.com/office/powerpoint/2010/main" val="3695953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44</a:t>
            </a:fld>
            <a:endParaRPr lang="en-US"/>
          </a:p>
        </p:txBody>
      </p:sp>
    </p:spTree>
    <p:extLst>
      <p:ext uri="{BB962C8B-B14F-4D97-AF65-F5344CB8AC3E}">
        <p14:creationId xmlns:p14="http://schemas.microsoft.com/office/powerpoint/2010/main" val="12413812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dirty="0"/>
              <a:t>5 simulated longitudinal datasets</a:t>
            </a:r>
          </a:p>
        </p:txBody>
      </p:sp>
      <p:sp>
        <p:nvSpPr>
          <p:cNvPr id="4" name="Slide Number Placeholder 3"/>
          <p:cNvSpPr>
            <a:spLocks noGrp="1"/>
          </p:cNvSpPr>
          <p:nvPr>
            <p:ph type="sldNum" sz="quarter" idx="10"/>
          </p:nvPr>
        </p:nvSpPr>
        <p:spPr/>
        <p:txBody>
          <a:bodyPr/>
          <a:lstStyle/>
          <a:p>
            <a:fld id="{7859172D-E93D-C146-8588-9B5F5A8B7F64}" type="slidenum">
              <a:rPr lang="en-US" smtClean="0"/>
              <a:pPr/>
              <a:t>45</a:t>
            </a:fld>
            <a:endParaRPr lang="en-US"/>
          </a:p>
        </p:txBody>
      </p:sp>
    </p:spTree>
    <p:extLst>
      <p:ext uri="{BB962C8B-B14F-4D97-AF65-F5344CB8AC3E}">
        <p14:creationId xmlns:p14="http://schemas.microsoft.com/office/powerpoint/2010/main" val="2602584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46</a:t>
            </a:fld>
            <a:endParaRPr lang="en-US"/>
          </a:p>
        </p:txBody>
      </p:sp>
    </p:spTree>
    <p:extLst>
      <p:ext uri="{BB962C8B-B14F-4D97-AF65-F5344CB8AC3E}">
        <p14:creationId xmlns:p14="http://schemas.microsoft.com/office/powerpoint/2010/main" val="1166069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47</a:t>
            </a:fld>
            <a:endParaRPr lang="en-US"/>
          </a:p>
        </p:txBody>
      </p:sp>
    </p:spTree>
    <p:extLst>
      <p:ext uri="{BB962C8B-B14F-4D97-AF65-F5344CB8AC3E}">
        <p14:creationId xmlns:p14="http://schemas.microsoft.com/office/powerpoint/2010/main" val="29251499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48</a:t>
            </a:fld>
            <a:endParaRPr lang="en-US"/>
          </a:p>
        </p:txBody>
      </p:sp>
    </p:spTree>
    <p:extLst>
      <p:ext uri="{BB962C8B-B14F-4D97-AF65-F5344CB8AC3E}">
        <p14:creationId xmlns:p14="http://schemas.microsoft.com/office/powerpoint/2010/main" val="2400585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49</a:t>
            </a:fld>
            <a:endParaRPr lang="en-US"/>
          </a:p>
        </p:txBody>
      </p:sp>
    </p:spTree>
    <p:extLst>
      <p:ext uri="{BB962C8B-B14F-4D97-AF65-F5344CB8AC3E}">
        <p14:creationId xmlns:p14="http://schemas.microsoft.com/office/powerpoint/2010/main" val="35744824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50</a:t>
            </a:fld>
            <a:endParaRPr lang="en-US"/>
          </a:p>
        </p:txBody>
      </p:sp>
    </p:spTree>
    <p:extLst>
      <p:ext uri="{BB962C8B-B14F-4D97-AF65-F5344CB8AC3E}">
        <p14:creationId xmlns:p14="http://schemas.microsoft.com/office/powerpoint/2010/main" val="3218288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Mention how GLM &amp; longitudinal both made their way onto the “preferred topics” list.</a:t>
            </a:r>
          </a:p>
        </p:txBody>
      </p:sp>
      <p:sp>
        <p:nvSpPr>
          <p:cNvPr id="4" name="Slide Number Placeholder 3"/>
          <p:cNvSpPr>
            <a:spLocks noGrp="1"/>
          </p:cNvSpPr>
          <p:nvPr>
            <p:ph type="sldNum" sz="quarter" idx="10"/>
          </p:nvPr>
        </p:nvSpPr>
        <p:spPr/>
        <p:txBody>
          <a:bodyPr/>
          <a:lstStyle/>
          <a:p>
            <a:fld id="{7859172D-E93D-C146-8588-9B5F5A8B7F64}" type="slidenum">
              <a:rPr lang="en-US" smtClean="0"/>
              <a:pPr/>
              <a:t>6</a:t>
            </a:fld>
            <a:endParaRPr lang="en-US"/>
          </a:p>
        </p:txBody>
      </p:sp>
    </p:spTree>
    <p:extLst>
      <p:ext uri="{BB962C8B-B14F-4D97-AF65-F5344CB8AC3E}">
        <p14:creationId xmlns:p14="http://schemas.microsoft.com/office/powerpoint/2010/main" val="2887859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51</a:t>
            </a:fld>
            <a:endParaRPr lang="en-US"/>
          </a:p>
        </p:txBody>
      </p:sp>
    </p:spTree>
    <p:extLst>
      <p:ext uri="{BB962C8B-B14F-4D97-AF65-F5344CB8AC3E}">
        <p14:creationId xmlns:p14="http://schemas.microsoft.com/office/powerpoint/2010/main" val="12651075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53</a:t>
            </a:fld>
            <a:endParaRPr lang="en-US"/>
          </a:p>
        </p:txBody>
      </p:sp>
    </p:spTree>
    <p:extLst>
      <p:ext uri="{BB962C8B-B14F-4D97-AF65-F5344CB8AC3E}">
        <p14:creationId xmlns:p14="http://schemas.microsoft.com/office/powerpoint/2010/main" val="20635736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54</a:t>
            </a:fld>
            <a:endParaRPr lang="en-US"/>
          </a:p>
        </p:txBody>
      </p:sp>
    </p:spTree>
    <p:extLst>
      <p:ext uri="{BB962C8B-B14F-4D97-AF65-F5344CB8AC3E}">
        <p14:creationId xmlns:p14="http://schemas.microsoft.com/office/powerpoint/2010/main" val="37662111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Source: </a:t>
            </a:r>
            <a:r>
              <a:rPr lang="en-US" dirty="0">
                <a:hlinkClick r:id="rId3"/>
              </a:rPr>
              <a:t>https://www.stat.cmu.edu/~ryantibs/convexopt-F18/lectures/quasi-newton.pdf</a:t>
            </a:r>
            <a:endParaRPr lang="en-US" dirty="0"/>
          </a:p>
          <a:p>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55</a:t>
            </a:fld>
            <a:endParaRPr lang="en-US"/>
          </a:p>
        </p:txBody>
      </p:sp>
    </p:spTree>
    <p:extLst>
      <p:ext uri="{BB962C8B-B14F-4D97-AF65-F5344CB8AC3E}">
        <p14:creationId xmlns:p14="http://schemas.microsoft.com/office/powerpoint/2010/main" val="12089065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Source: </a:t>
            </a:r>
            <a:r>
              <a:rPr lang="en-US" dirty="0">
                <a:hlinkClick r:id="rId3"/>
              </a:rPr>
              <a:t>https://www.stat.cmu.edu/~ryantibs/convexopt-F18/lectures/quasi-newton.pdf</a:t>
            </a: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56</a:t>
            </a:fld>
            <a:endParaRPr lang="en-US"/>
          </a:p>
        </p:txBody>
      </p:sp>
    </p:spTree>
    <p:extLst>
      <p:ext uri="{BB962C8B-B14F-4D97-AF65-F5344CB8AC3E}">
        <p14:creationId xmlns:p14="http://schemas.microsoft.com/office/powerpoint/2010/main" val="9079000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Source: </a:t>
            </a:r>
            <a:r>
              <a:rPr lang="en-US" dirty="0">
                <a:hlinkClick r:id="rId3"/>
              </a:rPr>
              <a:t>https://www.stat.cmu.edu/~ryantibs/convexopt-F18/lectures/quasi-newton.pdf</a:t>
            </a: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57</a:t>
            </a:fld>
            <a:endParaRPr lang="en-US"/>
          </a:p>
        </p:txBody>
      </p:sp>
    </p:spTree>
    <p:extLst>
      <p:ext uri="{BB962C8B-B14F-4D97-AF65-F5344CB8AC3E}">
        <p14:creationId xmlns:p14="http://schemas.microsoft.com/office/powerpoint/2010/main" val="32487884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Source: </a:t>
            </a:r>
            <a:r>
              <a:rPr lang="en-US" dirty="0">
                <a:hlinkClick r:id="rId3"/>
              </a:rPr>
              <a:t>https://www.stat.cmu.edu/~ryantibs/convexopt-F18/lectures/quasi-newton.pdf</a:t>
            </a:r>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58</a:t>
            </a:fld>
            <a:endParaRPr lang="en-US"/>
          </a:p>
        </p:txBody>
      </p:sp>
    </p:spTree>
    <p:extLst>
      <p:ext uri="{BB962C8B-B14F-4D97-AF65-F5344CB8AC3E}">
        <p14:creationId xmlns:p14="http://schemas.microsoft.com/office/powerpoint/2010/main" val="120282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7</a:t>
            </a:fld>
            <a:endParaRPr lang="en-US"/>
          </a:p>
        </p:txBody>
      </p:sp>
    </p:spTree>
    <p:extLst>
      <p:ext uri="{BB962C8B-B14F-4D97-AF65-F5344CB8AC3E}">
        <p14:creationId xmlns:p14="http://schemas.microsoft.com/office/powerpoint/2010/main" val="2345273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59172D-E93D-C146-8588-9B5F5A8B7F64}" type="slidenum">
              <a:rPr lang="en-US" smtClean="0"/>
              <a:pPr/>
              <a:t>8</a:t>
            </a:fld>
            <a:endParaRPr lang="en-US"/>
          </a:p>
        </p:txBody>
      </p:sp>
    </p:spTree>
    <p:extLst>
      <p:ext uri="{BB962C8B-B14F-4D97-AF65-F5344CB8AC3E}">
        <p14:creationId xmlns:p14="http://schemas.microsoft.com/office/powerpoint/2010/main" val="3983051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next slide</a:t>
            </a:r>
          </a:p>
        </p:txBody>
      </p:sp>
      <p:sp>
        <p:nvSpPr>
          <p:cNvPr id="4" name="Slide Number Placeholder 3"/>
          <p:cNvSpPr>
            <a:spLocks noGrp="1"/>
          </p:cNvSpPr>
          <p:nvPr>
            <p:ph type="sldNum" sz="quarter" idx="10"/>
          </p:nvPr>
        </p:nvSpPr>
        <p:spPr/>
        <p:txBody>
          <a:bodyPr/>
          <a:lstStyle/>
          <a:p>
            <a:fld id="{7859172D-E93D-C146-8588-9B5F5A8B7F64}" type="slidenum">
              <a:rPr lang="en-US" smtClean="0"/>
              <a:pPr/>
              <a:t>9</a:t>
            </a:fld>
            <a:endParaRPr lang="en-US"/>
          </a:p>
        </p:txBody>
      </p:sp>
    </p:spTree>
    <p:extLst>
      <p:ext uri="{BB962C8B-B14F-4D97-AF65-F5344CB8AC3E}">
        <p14:creationId xmlns:p14="http://schemas.microsoft.com/office/powerpoint/2010/main" val="2942775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 Poisson example on the board.</a:t>
            </a:r>
          </a:p>
        </p:txBody>
      </p:sp>
      <p:sp>
        <p:nvSpPr>
          <p:cNvPr id="4" name="Slide Number Placeholder 3"/>
          <p:cNvSpPr>
            <a:spLocks noGrp="1"/>
          </p:cNvSpPr>
          <p:nvPr>
            <p:ph type="sldNum" sz="quarter" idx="10"/>
          </p:nvPr>
        </p:nvSpPr>
        <p:spPr/>
        <p:txBody>
          <a:bodyPr/>
          <a:lstStyle/>
          <a:p>
            <a:fld id="{7859172D-E93D-C146-8588-9B5F5A8B7F64}" type="slidenum">
              <a:rPr lang="en-US" smtClean="0"/>
              <a:pPr/>
              <a:t>10</a:t>
            </a:fld>
            <a:endParaRPr lang="en-US"/>
          </a:p>
        </p:txBody>
      </p:sp>
    </p:spTree>
    <p:extLst>
      <p:ext uri="{BB962C8B-B14F-4D97-AF65-F5344CB8AC3E}">
        <p14:creationId xmlns:p14="http://schemas.microsoft.com/office/powerpoint/2010/main" val="1018977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973E78-D3CA-C146-9903-4BC1469DB8B1}" type="datetimeFigureOut">
              <a:rPr lang="en-US" smtClean="0"/>
              <a:pPr/>
              <a:t>2/24/20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CBA39-67A3-5D47-BEF1-B8B6419A835B}" type="slidenum">
              <a:rPr lang="en-US" smtClean="0"/>
              <a:pPr/>
              <a:t>‹#›</a:t>
            </a:fld>
            <a:endParaRPr lang="en-US"/>
          </a:p>
        </p:txBody>
      </p:sp>
    </p:spTree>
    <p:extLst>
      <p:ext uri="{BB962C8B-B14F-4D97-AF65-F5344CB8AC3E}">
        <p14:creationId xmlns:p14="http://schemas.microsoft.com/office/powerpoint/2010/main" val="1285149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73E78-D3CA-C146-9903-4BC1469DB8B1}" type="datetimeFigureOut">
              <a:rPr lang="en-US" smtClean="0"/>
              <a:pPr/>
              <a:t>2/24/20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CBA39-67A3-5D47-BEF1-B8B6419A835B}" type="slidenum">
              <a:rPr lang="en-US" smtClean="0"/>
              <a:pPr/>
              <a:t>‹#›</a:t>
            </a:fld>
            <a:endParaRPr lang="en-US"/>
          </a:p>
        </p:txBody>
      </p:sp>
    </p:spTree>
    <p:extLst>
      <p:ext uri="{BB962C8B-B14F-4D97-AF65-F5344CB8AC3E}">
        <p14:creationId xmlns:p14="http://schemas.microsoft.com/office/powerpoint/2010/main" val="190691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73E78-D3CA-C146-9903-4BC1469DB8B1}" type="datetimeFigureOut">
              <a:rPr lang="en-US" smtClean="0"/>
              <a:pPr/>
              <a:t>2/24/20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CBA39-67A3-5D47-BEF1-B8B6419A835B}" type="slidenum">
              <a:rPr lang="en-US" smtClean="0"/>
              <a:pPr/>
              <a:t>‹#›</a:t>
            </a:fld>
            <a:endParaRPr lang="en-US"/>
          </a:p>
        </p:txBody>
      </p:sp>
    </p:spTree>
    <p:extLst>
      <p:ext uri="{BB962C8B-B14F-4D97-AF65-F5344CB8AC3E}">
        <p14:creationId xmlns:p14="http://schemas.microsoft.com/office/powerpoint/2010/main" val="517667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2/24/20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0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73E78-D3CA-C146-9903-4BC1469DB8B1}" type="datetimeFigureOut">
              <a:rPr lang="en-US" smtClean="0"/>
              <a:pPr/>
              <a:t>2/24/20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CBA39-67A3-5D47-BEF1-B8B6419A835B}" type="slidenum">
              <a:rPr lang="en-US" smtClean="0"/>
              <a:pPr/>
              <a:t>‹#›</a:t>
            </a:fld>
            <a:endParaRPr lang="en-US"/>
          </a:p>
        </p:txBody>
      </p:sp>
    </p:spTree>
    <p:extLst>
      <p:ext uri="{BB962C8B-B14F-4D97-AF65-F5344CB8AC3E}">
        <p14:creationId xmlns:p14="http://schemas.microsoft.com/office/powerpoint/2010/main" val="202221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73E78-D3CA-C146-9903-4BC1469DB8B1}" type="datetimeFigureOut">
              <a:rPr lang="en-US" smtClean="0"/>
              <a:pPr/>
              <a:t>2/24/20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CBA39-67A3-5D47-BEF1-B8B6419A835B}" type="slidenum">
              <a:rPr lang="en-US" smtClean="0"/>
              <a:pPr/>
              <a:t>‹#›</a:t>
            </a:fld>
            <a:endParaRPr lang="en-US"/>
          </a:p>
        </p:txBody>
      </p:sp>
    </p:spTree>
    <p:extLst>
      <p:ext uri="{BB962C8B-B14F-4D97-AF65-F5344CB8AC3E}">
        <p14:creationId xmlns:p14="http://schemas.microsoft.com/office/powerpoint/2010/main" val="1575206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73E78-D3CA-C146-9903-4BC1469DB8B1}" type="datetimeFigureOut">
              <a:rPr lang="en-US" smtClean="0"/>
              <a:pPr/>
              <a:t>2/24/20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CBA39-67A3-5D47-BEF1-B8B6419A835B}" type="slidenum">
              <a:rPr lang="en-US" smtClean="0"/>
              <a:pPr/>
              <a:t>‹#›</a:t>
            </a:fld>
            <a:endParaRPr lang="en-US"/>
          </a:p>
        </p:txBody>
      </p:sp>
    </p:spTree>
    <p:extLst>
      <p:ext uri="{BB962C8B-B14F-4D97-AF65-F5344CB8AC3E}">
        <p14:creationId xmlns:p14="http://schemas.microsoft.com/office/powerpoint/2010/main" val="31532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73E78-D3CA-C146-9903-4BC1469DB8B1}" type="datetimeFigureOut">
              <a:rPr lang="en-US" smtClean="0"/>
              <a:pPr/>
              <a:t>2/24/20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4CBA39-67A3-5D47-BEF1-B8B6419A835B}" type="slidenum">
              <a:rPr lang="en-US" smtClean="0"/>
              <a:pPr/>
              <a:t>‹#›</a:t>
            </a:fld>
            <a:endParaRPr lang="en-US"/>
          </a:p>
        </p:txBody>
      </p:sp>
    </p:spTree>
    <p:extLst>
      <p:ext uri="{BB962C8B-B14F-4D97-AF65-F5344CB8AC3E}">
        <p14:creationId xmlns:p14="http://schemas.microsoft.com/office/powerpoint/2010/main" val="1897152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73E78-D3CA-C146-9903-4BC1469DB8B1}" type="datetimeFigureOut">
              <a:rPr lang="en-US" smtClean="0"/>
              <a:pPr/>
              <a:t>2/24/20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4CBA39-67A3-5D47-BEF1-B8B6419A835B}" type="slidenum">
              <a:rPr lang="en-US" smtClean="0"/>
              <a:pPr/>
              <a:t>‹#›</a:t>
            </a:fld>
            <a:endParaRPr lang="en-US"/>
          </a:p>
        </p:txBody>
      </p:sp>
    </p:spTree>
    <p:extLst>
      <p:ext uri="{BB962C8B-B14F-4D97-AF65-F5344CB8AC3E}">
        <p14:creationId xmlns:p14="http://schemas.microsoft.com/office/powerpoint/2010/main" val="1754931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73E78-D3CA-C146-9903-4BC1469DB8B1}" type="datetimeFigureOut">
              <a:rPr lang="en-US" smtClean="0"/>
              <a:pPr/>
              <a:t>2/24/20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4CBA39-67A3-5D47-BEF1-B8B6419A835B}" type="slidenum">
              <a:rPr lang="en-US" smtClean="0"/>
              <a:pPr/>
              <a:t>‹#›</a:t>
            </a:fld>
            <a:endParaRPr lang="en-US"/>
          </a:p>
        </p:txBody>
      </p:sp>
    </p:spTree>
    <p:extLst>
      <p:ext uri="{BB962C8B-B14F-4D97-AF65-F5344CB8AC3E}">
        <p14:creationId xmlns:p14="http://schemas.microsoft.com/office/powerpoint/2010/main" val="160107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973E78-D3CA-C146-9903-4BC1469DB8B1}" type="datetimeFigureOut">
              <a:rPr lang="en-US" smtClean="0"/>
              <a:pPr/>
              <a:t>2/24/20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CBA39-67A3-5D47-BEF1-B8B6419A835B}" type="slidenum">
              <a:rPr lang="en-US" smtClean="0"/>
              <a:pPr/>
              <a:t>‹#›</a:t>
            </a:fld>
            <a:endParaRPr lang="en-US"/>
          </a:p>
        </p:txBody>
      </p:sp>
    </p:spTree>
    <p:extLst>
      <p:ext uri="{BB962C8B-B14F-4D97-AF65-F5344CB8AC3E}">
        <p14:creationId xmlns:p14="http://schemas.microsoft.com/office/powerpoint/2010/main" val="1338369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973E78-D3CA-C146-9903-4BC1469DB8B1}" type="datetimeFigureOut">
              <a:rPr lang="en-US" smtClean="0"/>
              <a:pPr/>
              <a:t>2/24/20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CBA39-67A3-5D47-BEF1-B8B6419A835B}" type="slidenum">
              <a:rPr lang="en-US" smtClean="0"/>
              <a:pPr/>
              <a:t>‹#›</a:t>
            </a:fld>
            <a:endParaRPr lang="en-US"/>
          </a:p>
        </p:txBody>
      </p:sp>
    </p:spTree>
    <p:extLst>
      <p:ext uri="{BB962C8B-B14F-4D97-AF65-F5344CB8AC3E}">
        <p14:creationId xmlns:p14="http://schemas.microsoft.com/office/powerpoint/2010/main" val="1239896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73E78-D3CA-C146-9903-4BC1469DB8B1}" type="datetimeFigureOut">
              <a:rPr lang="en-US" smtClean="0"/>
              <a:pPr/>
              <a:t>2/24/20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CBA39-67A3-5D47-BEF1-B8B6419A835B}" type="slidenum">
              <a:rPr lang="en-US" smtClean="0"/>
              <a:pPr/>
              <a:t>‹#›</a:t>
            </a:fld>
            <a:endParaRPr lang="en-US"/>
          </a:p>
        </p:txBody>
      </p:sp>
    </p:spTree>
    <p:extLst>
      <p:ext uri="{BB962C8B-B14F-4D97-AF65-F5344CB8AC3E}">
        <p14:creationId xmlns:p14="http://schemas.microsoft.com/office/powerpoint/2010/main" val="1913479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Heading</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8C2560D-EC28-3B41-86E8-18F1CE0113B4}" type="datetimeFigureOut">
              <a:rPr lang="en-US" smtClean="0">
                <a:solidFill>
                  <a:prstClr val="black">
                    <a:tint val="75000"/>
                  </a:prstClr>
                </a:solidFill>
              </a:rPr>
              <a:pPr defTabSz="457200"/>
              <a:t>2/24/20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066355A-084C-D24E-9AD2-7E4FC41EA62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70716641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3.tiff"/><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5.tif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29.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8.tiff"/></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40.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50.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60.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70.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00.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age result for ucon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8323" y="194645"/>
            <a:ext cx="1355331" cy="100931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7"/>
          <p:cNvSpPr txBox="1">
            <a:spLocks/>
          </p:cNvSpPr>
          <p:nvPr/>
        </p:nvSpPr>
        <p:spPr>
          <a:xfrm>
            <a:off x="4878431" y="1876476"/>
            <a:ext cx="7055223" cy="2529840"/>
          </a:xfrm>
          <a:prstGeom prst="rect">
            <a:avLst/>
          </a:prstGeom>
        </p:spPr>
        <p:txBody>
          <a:bodyPr>
            <a:normAutofit/>
          </a:bodyPr>
          <a:lstStyle>
            <a:lvl1pPr algn="l" defTabSz="457200" rtl="0" eaLnBrk="1" latinLnBrk="0" hangingPunct="1">
              <a:spcBef>
                <a:spcPct val="0"/>
              </a:spcBef>
              <a:buNone/>
              <a:defRPr sz="4400" kern="1200">
                <a:solidFill>
                  <a:schemeClr val="tx1"/>
                </a:solidFill>
                <a:latin typeface="Arial"/>
                <a:ea typeface="+mj-ea"/>
                <a:cs typeface="Arial"/>
              </a:defRPr>
            </a:lvl1pPr>
          </a:lstStyle>
          <a:p>
            <a:pPr algn="ctr" defTabSz="914400">
              <a:lnSpc>
                <a:spcPct val="110000"/>
              </a:lnSpc>
            </a:pPr>
            <a:r>
              <a:rPr lang="en-US" b="1" dirty="0">
                <a:solidFill>
                  <a:srgbClr val="002060"/>
                </a:solidFill>
              </a:rPr>
              <a:t>A Flexible Longitudinal Study Model for Count Data </a:t>
            </a:r>
            <a:endParaRPr lang="en-US" sz="16000" b="1" dirty="0">
              <a:solidFill>
                <a:srgbClr val="002060"/>
              </a:solidFill>
              <a:latin typeface="Calibri"/>
              <a:cs typeface=""/>
            </a:endParaRPr>
          </a:p>
        </p:txBody>
      </p:sp>
      <p:sp>
        <p:nvSpPr>
          <p:cNvPr id="6" name="Title 7">
            <a:extLst>
              <a:ext uri="{FF2B5EF4-FFF2-40B4-BE49-F238E27FC236}">
                <a16:creationId xmlns:a16="http://schemas.microsoft.com/office/drawing/2014/main" id="{2FC1A072-0ED6-8940-80D2-619BDB41582D}"/>
              </a:ext>
            </a:extLst>
          </p:cNvPr>
          <p:cNvSpPr txBox="1">
            <a:spLocks/>
          </p:cNvSpPr>
          <p:nvPr/>
        </p:nvSpPr>
        <p:spPr>
          <a:xfrm>
            <a:off x="4878431" y="4208196"/>
            <a:ext cx="7055223" cy="988644"/>
          </a:xfrm>
          <a:prstGeom prst="rect">
            <a:avLst/>
          </a:prstGeom>
        </p:spPr>
        <p:txBody>
          <a:bodyPr>
            <a:normAutofit lnSpcReduction="10000"/>
          </a:bodyPr>
          <a:lstStyle>
            <a:lvl1pPr algn="l" defTabSz="457200" rtl="0" eaLnBrk="1" latinLnBrk="0" hangingPunct="1">
              <a:spcBef>
                <a:spcPct val="0"/>
              </a:spcBef>
              <a:buNone/>
              <a:defRPr sz="4400" kern="1200">
                <a:solidFill>
                  <a:schemeClr val="tx1"/>
                </a:solidFill>
                <a:latin typeface="Arial"/>
                <a:ea typeface="+mj-ea"/>
                <a:cs typeface="Arial"/>
              </a:defRPr>
            </a:lvl1pPr>
          </a:lstStyle>
          <a:p>
            <a:pPr algn="ctr" defTabSz="914400">
              <a:lnSpc>
                <a:spcPct val="110000"/>
              </a:lnSpc>
            </a:pPr>
            <a:r>
              <a:rPr lang="en-US" sz="2800" dirty="0">
                <a:solidFill>
                  <a:srgbClr val="002060"/>
                </a:solidFill>
                <a:latin typeface="Calibri"/>
                <a:cs typeface=""/>
              </a:rPr>
              <a:t>Author: Austin M. Menger, M.S. </a:t>
            </a:r>
          </a:p>
          <a:p>
            <a:pPr algn="ctr" defTabSz="914400">
              <a:lnSpc>
                <a:spcPct val="110000"/>
              </a:lnSpc>
            </a:pPr>
            <a:r>
              <a:rPr lang="en-US" sz="2800" dirty="0">
                <a:solidFill>
                  <a:srgbClr val="002060"/>
                </a:solidFill>
                <a:latin typeface="Calibri"/>
                <a:cs typeface=""/>
              </a:rPr>
              <a:t>Advisor: Kimberly F. Sellers, Ph.D.</a:t>
            </a:r>
          </a:p>
        </p:txBody>
      </p:sp>
      <p:sp>
        <p:nvSpPr>
          <p:cNvPr id="7" name="Title 7">
            <a:extLst>
              <a:ext uri="{FF2B5EF4-FFF2-40B4-BE49-F238E27FC236}">
                <a16:creationId xmlns:a16="http://schemas.microsoft.com/office/drawing/2014/main" id="{8A485E3D-48E2-FB46-BDFE-BCCC57A17046}"/>
              </a:ext>
            </a:extLst>
          </p:cNvPr>
          <p:cNvSpPr txBox="1">
            <a:spLocks/>
          </p:cNvSpPr>
          <p:nvPr/>
        </p:nvSpPr>
        <p:spPr>
          <a:xfrm>
            <a:off x="976991" y="6091314"/>
            <a:ext cx="7802880" cy="988644"/>
          </a:xfrm>
          <a:prstGeom prst="rect">
            <a:avLst/>
          </a:prstGeom>
        </p:spPr>
        <p:txBody>
          <a:bodyPr>
            <a:normAutofit/>
          </a:bodyPr>
          <a:lstStyle>
            <a:lvl1pPr algn="l" defTabSz="457200" rtl="0" eaLnBrk="1" latinLnBrk="0" hangingPunct="1">
              <a:spcBef>
                <a:spcPct val="0"/>
              </a:spcBef>
              <a:buNone/>
              <a:defRPr sz="4400" kern="1200">
                <a:solidFill>
                  <a:schemeClr val="tx1"/>
                </a:solidFill>
                <a:latin typeface="Arial"/>
                <a:ea typeface="+mj-ea"/>
                <a:cs typeface="Arial"/>
              </a:defRPr>
            </a:lvl1pPr>
          </a:lstStyle>
          <a:p>
            <a:pPr algn="ctr" defTabSz="914400">
              <a:lnSpc>
                <a:spcPct val="110000"/>
              </a:lnSpc>
            </a:pPr>
            <a:r>
              <a:rPr lang="en-US" sz="1800" dirty="0">
                <a:solidFill>
                  <a:srgbClr val="002060"/>
                </a:solidFill>
                <a:latin typeface="Calibri"/>
                <a:cs typeface=""/>
              </a:rPr>
              <a:t>**We thank Darcy Morris, Ph.D. (U.S. Census Bureau) for her assistance with this research.**</a:t>
            </a:r>
          </a:p>
        </p:txBody>
      </p:sp>
    </p:spTree>
    <p:extLst>
      <p:ext uri="{BB962C8B-B14F-4D97-AF65-F5344CB8AC3E}">
        <p14:creationId xmlns:p14="http://schemas.microsoft.com/office/powerpoint/2010/main" val="1134979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741680" y="1043490"/>
            <a:ext cx="10703560" cy="162440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25"/>
          <p:cNvSpPr txBox="1">
            <a:spLocks noChangeArrowheads="1"/>
          </p:cNvSpPr>
          <p:nvPr/>
        </p:nvSpPr>
        <p:spPr bwMode="auto">
          <a:xfrm>
            <a:off x="1540884" y="1129233"/>
            <a:ext cx="92456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A Note on the Random Component</a:t>
            </a:r>
          </a:p>
          <a:p>
            <a:endParaRPr lang="en-US" altLang="en-US" i="1" dirty="0">
              <a:solidFill>
                <a:schemeClr val="bg1"/>
              </a:solidFill>
            </a:endParaRPr>
          </a:p>
          <a:p>
            <a:r>
              <a:rPr lang="en-US" altLang="en-US" dirty="0"/>
              <a:t>The distribution of </a:t>
            </a:r>
            <a:r>
              <a:rPr lang="en-US" altLang="en-US" b="1" dirty="0"/>
              <a:t>Y</a:t>
            </a:r>
            <a:r>
              <a:rPr lang="en-US" altLang="en-US" dirty="0"/>
              <a:t> is not completely free. There is slight restriction, in that it must be a pdf or </a:t>
            </a:r>
            <a:r>
              <a:rPr lang="en-US" altLang="en-US" dirty="0" err="1"/>
              <a:t>pmf</a:t>
            </a:r>
            <a:r>
              <a:rPr lang="en-US" altLang="en-US" dirty="0"/>
              <a:t> from a subclass of the general </a:t>
            </a:r>
            <a:r>
              <a:rPr lang="en-US" altLang="en-US" u="sng" dirty="0"/>
              <a:t>exponential family</a:t>
            </a:r>
            <a:r>
              <a:rPr lang="en-US" altLang="en-US" dirty="0"/>
              <a:t>. </a:t>
            </a:r>
            <a:endParaRPr lang="en-US" altLang="en-US" dirty="0">
              <a:solidFill>
                <a:schemeClr val="tx1"/>
              </a:solidFill>
            </a:endParaRPr>
          </a:p>
        </p:txBody>
      </p:sp>
      <p:sp>
        <p:nvSpPr>
          <p:cNvPr id="14" name="Rounded Rectangle 13">
            <a:extLst>
              <a:ext uri="{FF2B5EF4-FFF2-40B4-BE49-F238E27FC236}">
                <a16:creationId xmlns:a16="http://schemas.microsoft.com/office/drawing/2014/main" id="{A71586E6-306E-D547-86D3-F19D718ED860}"/>
              </a:ext>
            </a:extLst>
          </p:cNvPr>
          <p:cNvSpPr/>
          <p:nvPr/>
        </p:nvSpPr>
        <p:spPr>
          <a:xfrm>
            <a:off x="762299" y="3034051"/>
            <a:ext cx="10682941" cy="315730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5" name="TextBox 25">
                <a:extLst>
                  <a:ext uri="{FF2B5EF4-FFF2-40B4-BE49-F238E27FC236}">
                    <a16:creationId xmlns:a16="http://schemas.microsoft.com/office/drawing/2014/main" id="{D0075441-8502-1045-B855-D41ABD6743A1}"/>
                  </a:ext>
                </a:extLst>
              </p:cNvPr>
              <p:cNvSpPr txBox="1">
                <a:spLocks noChangeArrowheads="1"/>
              </p:cNvSpPr>
              <p:nvPr/>
            </p:nvSpPr>
            <p:spPr bwMode="auto">
              <a:xfrm>
                <a:off x="1127124" y="3121352"/>
                <a:ext cx="10073119" cy="30162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1-Parameter Exponential Family</a:t>
                </a:r>
              </a:p>
              <a:p>
                <a:endParaRPr lang="en-US" altLang="en-US" i="1" dirty="0"/>
              </a:p>
              <a:p>
                <a:r>
                  <a:rPr lang="en-US" dirty="0"/>
                  <a:t>We say that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e>
                    </m:d>
                  </m:oMath>
                </a14:m>
                <a:r>
                  <a:rPr lang="en-US" dirty="0"/>
                  <a:t> belongs to the one-parameter exponential family </a:t>
                </a:r>
                <a:r>
                  <a:rPr lang="en-US" dirty="0" err="1"/>
                  <a:t>iff</a:t>
                </a:r>
                <a:r>
                  <a:rPr lang="en-US" dirty="0"/>
                  <a:t> we can express</a:t>
                </a: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e>
                      </m:d>
                      <m:r>
                        <a:rPr lang="en-US" i="1">
                          <a:latin typeface="Cambria Math" panose="02040503050406030204" pitchFamily="18" charset="0"/>
                        </a:rPr>
                        <m:t>=</m:t>
                      </m:r>
                      <m:r>
                        <a:rPr lang="en-US" i="1">
                          <a:latin typeface="Cambria Math" panose="02040503050406030204" pitchFamily="18" charset="0"/>
                        </a:rPr>
                        <m:t>𝑎</m:t>
                      </m:r>
                      <m:d>
                        <m:dPr>
                          <m:ctrlPr>
                            <a:rPr lang="en-US" i="1">
                              <a:latin typeface="Cambria Math" panose="02040503050406030204" pitchFamily="18" charset="0"/>
                            </a:rPr>
                          </m:ctrlPr>
                        </m:dPr>
                        <m:e>
                          <m:r>
                            <a:rPr lang="en-US" i="1">
                              <a:latin typeface="Cambria Math" panose="02040503050406030204" pitchFamily="18" charset="0"/>
                            </a:rPr>
                            <m:t>𝜃</m:t>
                          </m:r>
                        </m:e>
                      </m:d>
                      <m:r>
                        <a:rPr lang="en-US" i="1">
                          <a:latin typeface="Cambria Math" panose="02040503050406030204" pitchFamily="18" charset="0"/>
                        </a:rPr>
                        <m:t>𝑔</m:t>
                      </m:r>
                      <m:d>
                        <m:dPr>
                          <m:ctrlPr>
                            <a:rPr lang="en-US" i="1">
                              <a:latin typeface="Cambria Math" panose="02040503050406030204" pitchFamily="18" charset="0"/>
                            </a:rPr>
                          </m:ctrlPr>
                        </m:dPr>
                        <m:e>
                          <m:r>
                            <a:rPr lang="en-US" b="0" i="1" smtClean="0">
                              <a:latin typeface="Cambria Math" panose="02040503050406030204" pitchFamily="18" charset="0"/>
                            </a:rPr>
                            <m:t>𝑦</m:t>
                          </m:r>
                        </m:e>
                      </m:d>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begChr m:val="{"/>
                              <m:endChr m:val="}"/>
                              <m:ctrlPr>
                                <a:rPr lang="en-US" i="1">
                                  <a:latin typeface="Cambria Math" panose="02040503050406030204" pitchFamily="18" charset="0"/>
                                </a:rPr>
                              </m:ctrlPr>
                            </m:dPr>
                            <m:e>
                              <m:r>
                                <a:rPr lang="en-US" i="1">
                                  <a:latin typeface="Cambria Math" panose="02040503050406030204" pitchFamily="18" charset="0"/>
                                </a:rPr>
                                <m:t>𝑏</m:t>
                              </m:r>
                              <m:d>
                                <m:dPr>
                                  <m:ctrlPr>
                                    <a:rPr lang="en-US" i="1">
                                      <a:latin typeface="Cambria Math" panose="02040503050406030204" pitchFamily="18" charset="0"/>
                                    </a:rPr>
                                  </m:ctrlPr>
                                </m:dPr>
                                <m:e>
                                  <m:r>
                                    <a:rPr lang="en-US" i="1">
                                      <a:latin typeface="Cambria Math" panose="02040503050406030204" pitchFamily="18" charset="0"/>
                                    </a:rPr>
                                    <m:t>𝜃</m:t>
                                  </m:r>
                                </m:e>
                              </m:d>
                              <m:r>
                                <a:rPr lang="en-US" i="1">
                                  <a:latin typeface="Cambria Math" panose="02040503050406030204" pitchFamily="18" charset="0"/>
                                </a:rPr>
                                <m:t>𝑅</m:t>
                              </m:r>
                              <m:d>
                                <m:dPr>
                                  <m:ctrlPr>
                                    <a:rPr lang="en-US" i="1">
                                      <a:latin typeface="Cambria Math" panose="02040503050406030204" pitchFamily="18" charset="0"/>
                                    </a:rPr>
                                  </m:ctrlPr>
                                </m:dPr>
                                <m:e>
                                  <m:r>
                                    <a:rPr lang="en-US" b="0" i="1" smtClean="0">
                                      <a:latin typeface="Cambria Math" panose="02040503050406030204" pitchFamily="18" charset="0"/>
                                    </a:rPr>
                                    <m:t>𝑦</m:t>
                                  </m:r>
                                </m:e>
                              </m:d>
                            </m:e>
                          </m:d>
                        </m:e>
                      </m:func>
                      <m:r>
                        <a:rPr lang="en-US" i="1">
                          <a:latin typeface="Cambria Math" panose="02040503050406030204" pitchFamily="18" charset="0"/>
                        </a:rPr>
                        <m:t>    </m:t>
                      </m:r>
                      <m:r>
                        <m:rPr>
                          <m:sty m:val="p"/>
                        </m:rPr>
                        <a:rPr lang="en-US">
                          <a:latin typeface="Cambria Math" panose="02040503050406030204" pitchFamily="18" charset="0"/>
                        </a:rPr>
                        <m:t>for</m:t>
                      </m:r>
                      <m:r>
                        <a:rPr lang="en-US">
                          <a:latin typeface="Cambria Math" panose="02040503050406030204" pitchFamily="18" charset="0"/>
                        </a:rPr>
                        <m:t> </m:t>
                      </m:r>
                      <m:r>
                        <m:rPr>
                          <m:sty m:val="p"/>
                        </m:rPr>
                        <a:rPr lang="en-US" b="0" i="0" smtClean="0">
                          <a:latin typeface="Cambria Math" panose="02040503050406030204" pitchFamily="18" charset="0"/>
                        </a:rPr>
                        <m:t>y</m:t>
                      </m:r>
                      <m:r>
                        <a:rPr lang="en-US">
                          <a:latin typeface="Cambria Math" panose="02040503050406030204" pitchFamily="18" charset="0"/>
                        </a:rPr>
                        <m:t>∈</m:t>
                      </m:r>
                      <m:r>
                        <a:rPr lang="en-US" b="0" i="1" smtClean="0">
                          <a:latin typeface="Cambria Math" panose="02040503050406030204" pitchFamily="18" charset="0"/>
                        </a:rPr>
                        <m:t>𝒴</m:t>
                      </m:r>
                      <m:r>
                        <a:rPr lang="en-US" i="1">
                          <a:latin typeface="Cambria Math" panose="02040503050406030204" pitchFamily="18" charset="0"/>
                        </a:rPr>
                        <m:t>,   </m:t>
                      </m:r>
                      <m:r>
                        <a:rPr lang="en-US" i="1">
                          <a:latin typeface="Cambria Math" panose="02040503050406030204" pitchFamily="18" charset="0"/>
                        </a:rPr>
                        <m:t>𝜃</m:t>
                      </m:r>
                      <m:r>
                        <a:rPr lang="en-US" i="1">
                          <a:latin typeface="Cambria Math" panose="02040503050406030204" pitchFamily="18" charset="0"/>
                        </a:rPr>
                        <m:t>∈</m:t>
                      </m:r>
                      <m:r>
                        <m:rPr>
                          <m:sty m:val="p"/>
                        </m:rPr>
                        <a:rPr lang="en-US">
                          <a:latin typeface="Cambria Math" panose="02040503050406030204" pitchFamily="18" charset="0"/>
                        </a:rPr>
                        <m:t>Θ</m:t>
                      </m:r>
                    </m:oMath>
                  </m:oMathPara>
                </a14:m>
                <a:endParaRPr lang="en-US" dirty="0"/>
              </a:p>
              <a:p>
                <a:endParaRPr lang="en-US" dirty="0"/>
              </a:p>
              <a:p>
                <a:r>
                  <a:rPr lang="en-US" dirty="0"/>
                  <a:t>with appropriate forms of real valued functions </a:t>
                </a:r>
                <a14:m>
                  <m:oMath xmlns:m="http://schemas.openxmlformats.org/officeDocument/2006/math">
                    <m:r>
                      <a:rPr lang="en-US" i="1">
                        <a:latin typeface="Cambria Math" panose="02040503050406030204" pitchFamily="18" charset="0"/>
                      </a:rPr>
                      <m:t>𝑎</m:t>
                    </m:r>
                    <m:d>
                      <m:dPr>
                        <m:ctrlPr>
                          <a:rPr lang="en-US" i="1">
                            <a:latin typeface="Cambria Math" panose="02040503050406030204" pitchFamily="18" charset="0"/>
                          </a:rPr>
                        </m:ctrlPr>
                      </m:dPr>
                      <m:e>
                        <m:r>
                          <a:rPr lang="en-US" i="1">
                            <a:latin typeface="Cambria Math" panose="02040503050406030204" pitchFamily="18" charset="0"/>
                          </a:rPr>
                          <m:t>𝜃</m:t>
                        </m:r>
                      </m:e>
                    </m:d>
                    <m:r>
                      <a:rPr lang="en-US" i="1">
                        <a:latin typeface="Cambria Math" panose="02040503050406030204" pitchFamily="18" charset="0"/>
                      </a:rPr>
                      <m:t>≥0,  </m:t>
                    </m:r>
                    <m:r>
                      <a:rPr lang="en-US" i="1">
                        <a:latin typeface="Cambria Math" panose="02040503050406030204" pitchFamily="18" charset="0"/>
                      </a:rPr>
                      <m:t>𝑔</m:t>
                    </m:r>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≥0,  </m:t>
                    </m:r>
                    <m:r>
                      <a:rPr lang="en-US" i="1">
                        <a:latin typeface="Cambria Math" panose="02040503050406030204" pitchFamily="18" charset="0"/>
                      </a:rPr>
                      <m:t>𝑏</m:t>
                    </m:r>
                    <m:d>
                      <m:dPr>
                        <m:ctrlPr>
                          <a:rPr lang="en-US" i="1">
                            <a:latin typeface="Cambria Math" panose="02040503050406030204" pitchFamily="18" charset="0"/>
                          </a:rPr>
                        </m:ctrlPr>
                      </m:dPr>
                      <m:e>
                        <m:r>
                          <a:rPr lang="en-US" i="1">
                            <a:latin typeface="Cambria Math" panose="02040503050406030204" pitchFamily="18" charset="0"/>
                          </a:rPr>
                          <m:t>𝜃</m:t>
                        </m:r>
                      </m:e>
                    </m:d>
                    <m:r>
                      <a:rPr lang="en-US" i="1">
                        <a:latin typeface="Cambria Math" panose="02040503050406030204" pitchFamily="18" charset="0"/>
                      </a:rPr>
                      <m:t>, </m:t>
                    </m:r>
                    <m:r>
                      <m:rPr>
                        <m:sty m:val="p"/>
                      </m:rPr>
                      <a:rPr lang="en-US">
                        <a:latin typeface="Cambria Math" panose="02040503050406030204" pitchFamily="18" charset="0"/>
                      </a:rPr>
                      <m:t>and</m:t>
                    </m:r>
                    <m:r>
                      <a:rPr lang="en-US" i="1">
                        <a:latin typeface="Cambria Math" panose="02040503050406030204" pitchFamily="18" charset="0"/>
                      </a:rPr>
                      <m:t> </m:t>
                    </m:r>
                    <m:r>
                      <a:rPr lang="en-US" i="1">
                        <a:latin typeface="Cambria Math" panose="02040503050406030204" pitchFamily="18" charset="0"/>
                      </a:rPr>
                      <m:t>𝑅</m:t>
                    </m:r>
                    <m:d>
                      <m:dPr>
                        <m:ctrlPr>
                          <a:rPr lang="en-US" i="1">
                            <a:latin typeface="Cambria Math" panose="02040503050406030204" pitchFamily="18" charset="0"/>
                          </a:rPr>
                        </m:ctrlPr>
                      </m:dPr>
                      <m:e>
                        <m:r>
                          <a:rPr lang="en-US" b="0" i="1" smtClean="0">
                            <a:latin typeface="Cambria Math" panose="02040503050406030204" pitchFamily="18" charset="0"/>
                          </a:rPr>
                          <m:t>𝑦</m:t>
                        </m:r>
                      </m:e>
                    </m:d>
                  </m:oMath>
                </a14:m>
                <a:r>
                  <a:rPr lang="en-US" dirty="0"/>
                  <a:t> where y</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ℝ</m:t>
                    </m:r>
                  </m:oMath>
                </a14:m>
                <a:r>
                  <a:rPr lang="en-US" dirty="0"/>
                  <a:t> and </a:t>
                </a:r>
                <a14:m>
                  <m:oMath xmlns:m="http://schemas.openxmlformats.org/officeDocument/2006/math">
                    <m:r>
                      <m:rPr>
                        <m:sty m:val="p"/>
                      </m:rPr>
                      <a:rPr lang="en-US">
                        <a:latin typeface="Cambria Math" panose="02040503050406030204" pitchFamily="18" charset="0"/>
                      </a:rPr>
                      <m:t>Θ</m:t>
                    </m:r>
                  </m:oMath>
                </a14:m>
                <a:r>
                  <a:rPr lang="en-US" dirty="0"/>
                  <a:t> is a subinterval of the real line </a:t>
                </a:r>
                <a14:m>
                  <m:oMath xmlns:m="http://schemas.openxmlformats.org/officeDocument/2006/math">
                    <m:r>
                      <a:rPr lang="en-US" i="1">
                        <a:latin typeface="Cambria Math" panose="02040503050406030204" pitchFamily="18" charset="0"/>
                      </a:rPr>
                      <m:t>ℝ</m:t>
                    </m:r>
                  </m:oMath>
                </a14:m>
                <a:r>
                  <a:rPr lang="en-US" dirty="0"/>
                  <a:t>. Obviously, </a:t>
                </a:r>
                <a14:m>
                  <m:oMath xmlns:m="http://schemas.openxmlformats.org/officeDocument/2006/math">
                    <m:r>
                      <a:rPr lang="en-US" i="1">
                        <a:latin typeface="Cambria Math" panose="02040503050406030204" pitchFamily="18" charset="0"/>
                      </a:rPr>
                      <m:t>𝑎</m:t>
                    </m:r>
                    <m:d>
                      <m:dPr>
                        <m:ctrlPr>
                          <a:rPr lang="en-US" i="1">
                            <a:latin typeface="Cambria Math" panose="02040503050406030204" pitchFamily="18" charset="0"/>
                          </a:rPr>
                        </m:ctrlPr>
                      </m:dPr>
                      <m:e>
                        <m:r>
                          <a:rPr lang="en-US" i="1">
                            <a:latin typeface="Cambria Math" panose="02040503050406030204" pitchFamily="18" charset="0"/>
                          </a:rPr>
                          <m:t>𝜃</m:t>
                        </m:r>
                      </m:e>
                    </m:d>
                    <m:r>
                      <a:rPr lang="en-US" i="1">
                        <a:latin typeface="Cambria Math" panose="02040503050406030204" pitchFamily="18" charset="0"/>
                      </a:rPr>
                      <m:t>,</m:t>
                    </m:r>
                    <m:r>
                      <a:rPr lang="en-US" i="1">
                        <a:latin typeface="Cambria Math" panose="02040503050406030204" pitchFamily="18" charset="0"/>
                      </a:rPr>
                      <m:t>𝑏</m:t>
                    </m:r>
                    <m:d>
                      <m:dPr>
                        <m:ctrlPr>
                          <a:rPr lang="en-US" i="1">
                            <a:latin typeface="Cambria Math" panose="02040503050406030204" pitchFamily="18" charset="0"/>
                          </a:rPr>
                        </m:ctrlPr>
                      </m:dPr>
                      <m:e>
                        <m:r>
                          <a:rPr lang="en-US" i="1">
                            <a:latin typeface="Cambria Math" panose="02040503050406030204" pitchFamily="18" charset="0"/>
                          </a:rPr>
                          <m:t>𝜃</m:t>
                        </m:r>
                      </m:e>
                    </m:d>
                  </m:oMath>
                </a14:m>
                <a:r>
                  <a:rPr lang="en-US" dirty="0"/>
                  <a:t> can’t involve </a:t>
                </a:r>
                <a14:m>
                  <m:oMath xmlns:m="http://schemas.openxmlformats.org/officeDocument/2006/math">
                    <m:r>
                      <a:rPr lang="en-US" b="0" i="1" smtClean="0">
                        <a:latin typeface="Cambria Math" panose="02040503050406030204" pitchFamily="18" charset="0"/>
                      </a:rPr>
                      <m:t>𝑦</m:t>
                    </m:r>
                  </m:oMath>
                </a14:m>
                <a:r>
                  <a:rPr lang="en-US" dirty="0"/>
                  <a:t> and </a:t>
                </a:r>
                <a14:m>
                  <m:oMath xmlns:m="http://schemas.openxmlformats.org/officeDocument/2006/math">
                    <m:r>
                      <a:rPr lang="en-US" i="1">
                        <a:latin typeface="Cambria Math" panose="02040503050406030204" pitchFamily="18" charset="0"/>
                      </a:rPr>
                      <m:t>𝑔</m:t>
                    </m:r>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 </m:t>
                    </m:r>
                    <m:r>
                      <a:rPr lang="en-US" i="1">
                        <a:latin typeface="Cambria Math" panose="02040503050406030204" pitchFamily="18" charset="0"/>
                      </a:rPr>
                      <m:t>𝑅</m:t>
                    </m:r>
                    <m:r>
                      <a:rPr lang="en-US" i="1">
                        <a:latin typeface="Cambria Math" panose="02040503050406030204" pitchFamily="18" charset="0"/>
                      </a:rPr>
                      <m:t>(</m:t>
                    </m:r>
                    <m:r>
                      <a:rPr lang="en-US" b="0" i="1" smtClean="0">
                        <a:latin typeface="Cambria Math" panose="02040503050406030204" pitchFamily="18" charset="0"/>
                      </a:rPr>
                      <m:t>𝑦</m:t>
                    </m:r>
                    <m:r>
                      <a:rPr lang="en-US" i="1">
                        <a:latin typeface="Cambria Math" panose="02040503050406030204" pitchFamily="18" charset="0"/>
                      </a:rPr>
                      <m:t>)</m:t>
                    </m:r>
                  </m:oMath>
                </a14:m>
                <a:r>
                  <a:rPr lang="en-US" dirty="0"/>
                  <a:t> can’t involve </a:t>
                </a:r>
                <a14:m>
                  <m:oMath xmlns:m="http://schemas.openxmlformats.org/officeDocument/2006/math">
                    <m:r>
                      <a:rPr lang="en-US" i="1">
                        <a:latin typeface="Cambria Math" panose="02040503050406030204" pitchFamily="18" charset="0"/>
                      </a:rPr>
                      <m:t>𝜃</m:t>
                    </m:r>
                  </m:oMath>
                </a14:m>
                <a:r>
                  <a:rPr lang="en-US" dirty="0"/>
                  <a:t>. </a:t>
                </a:r>
              </a:p>
              <a:p>
                <a:r>
                  <a:rPr lang="en-US" dirty="0"/>
                  <a:t> </a:t>
                </a:r>
              </a:p>
              <a:p>
                <a:r>
                  <a:rPr lang="en-US" dirty="0"/>
                  <a:t>				**Expressions for </a:t>
                </a:r>
                <a14:m>
                  <m:oMath xmlns:m="http://schemas.openxmlformats.org/officeDocument/2006/math">
                    <m:r>
                      <a:rPr lang="en-US" i="1">
                        <a:latin typeface="Cambria Math" panose="02040503050406030204" pitchFamily="18" charset="0"/>
                      </a:rPr>
                      <m:t>𝑎</m:t>
                    </m:r>
                    <m:d>
                      <m:dPr>
                        <m:ctrlPr>
                          <a:rPr lang="en-US" i="1">
                            <a:latin typeface="Cambria Math" panose="02040503050406030204" pitchFamily="18" charset="0"/>
                          </a:rPr>
                        </m:ctrlPr>
                      </m:dPr>
                      <m:e>
                        <m:r>
                          <a:rPr lang="en-US" i="1">
                            <a:latin typeface="Cambria Math" panose="02040503050406030204" pitchFamily="18" charset="0"/>
                          </a:rPr>
                          <m:t>𝜃</m:t>
                        </m:r>
                      </m:e>
                    </m:d>
                    <m:r>
                      <a:rPr lang="en-US" i="1">
                        <a:latin typeface="Cambria Math" panose="02040503050406030204" pitchFamily="18" charset="0"/>
                      </a:rPr>
                      <m:t>, </m:t>
                    </m:r>
                    <m:r>
                      <a:rPr lang="en-US" i="1">
                        <a:latin typeface="Cambria Math" panose="02040503050406030204" pitchFamily="18" charset="0"/>
                      </a:rPr>
                      <m:t>𝑏</m:t>
                    </m:r>
                    <m:d>
                      <m:dPr>
                        <m:ctrlPr>
                          <a:rPr lang="en-US" i="1">
                            <a:latin typeface="Cambria Math" panose="02040503050406030204" pitchFamily="18" charset="0"/>
                          </a:rPr>
                        </m:ctrlPr>
                      </m:dPr>
                      <m:e>
                        <m:r>
                          <a:rPr lang="en-US" i="1">
                            <a:latin typeface="Cambria Math" panose="02040503050406030204" pitchFamily="18" charset="0"/>
                          </a:rPr>
                          <m:t>𝜃</m:t>
                        </m:r>
                      </m:e>
                    </m:d>
                    <m:r>
                      <a:rPr lang="en-US" i="1">
                        <a:latin typeface="Cambria Math" panose="02040503050406030204" pitchFamily="18" charset="0"/>
                      </a:rPr>
                      <m:t>,</m:t>
                    </m:r>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 </m:t>
                    </m:r>
                    <m:r>
                      <a:rPr lang="en-US" i="1">
                        <a:latin typeface="Cambria Math" panose="02040503050406030204" pitchFamily="18" charset="0"/>
                      </a:rPr>
                      <m:t>𝑅</m:t>
                    </m:r>
                    <m:d>
                      <m:dPr>
                        <m:ctrlPr>
                          <a:rPr lang="en-US" i="1">
                            <a:latin typeface="Cambria Math" panose="02040503050406030204" pitchFamily="18" charset="0"/>
                          </a:rPr>
                        </m:ctrlPr>
                      </m:dPr>
                      <m:e>
                        <m:r>
                          <a:rPr lang="en-US" i="1">
                            <a:latin typeface="Cambria Math" panose="02040503050406030204" pitchFamily="18" charset="0"/>
                          </a:rPr>
                          <m:t>𝑥</m:t>
                        </m:r>
                      </m:e>
                    </m:d>
                  </m:oMath>
                </a14:m>
                <a:r>
                  <a:rPr lang="en-US" dirty="0"/>
                  <a:t> are not really unique**</a:t>
                </a:r>
              </a:p>
            </p:txBody>
          </p:sp>
        </mc:Choice>
        <mc:Fallback xmlns="">
          <p:sp>
            <p:nvSpPr>
              <p:cNvPr id="15" name="TextBox 25">
                <a:extLst>
                  <a:ext uri="{FF2B5EF4-FFF2-40B4-BE49-F238E27FC236}">
                    <a16:creationId xmlns:a16="http://schemas.microsoft.com/office/drawing/2014/main" id="{D0075441-8502-1045-B855-D41ABD6743A1}"/>
                  </a:ext>
                </a:extLst>
              </p:cNvPr>
              <p:cNvSpPr txBox="1">
                <a:spLocks noRot="1" noChangeAspect="1" noMove="1" noResize="1" noEditPoints="1" noAdjustHandles="1" noChangeArrowheads="1" noChangeShapeType="1" noTextEdit="1"/>
              </p:cNvSpPr>
              <p:nvPr/>
            </p:nvSpPr>
            <p:spPr bwMode="auto">
              <a:xfrm>
                <a:off x="1127124" y="3121352"/>
                <a:ext cx="10073119" cy="3016210"/>
              </a:xfrm>
              <a:prstGeom prst="rect">
                <a:avLst/>
              </a:prstGeom>
              <a:blipFill>
                <a:blip r:embed="rId3"/>
                <a:stretch>
                  <a:fillRect l="-504" t="-2101" r="-378" b="-21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72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741680" y="935910"/>
            <a:ext cx="10703560" cy="522822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1540884" y="1021653"/>
                <a:ext cx="9245600" cy="45751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Some Members of the 1-Parameter Exponential Family</a:t>
                </a:r>
              </a:p>
              <a:p>
                <a:endParaRPr lang="en-US" altLang="en-US" i="1" dirty="0">
                  <a:solidFill>
                    <a:schemeClr val="bg1"/>
                  </a:solidFill>
                </a:endParaRPr>
              </a:p>
              <a:p>
                <a:pPr lvl="0"/>
                <a14:m>
                  <m:oMath xmlns:m="http://schemas.openxmlformats.org/officeDocument/2006/math">
                    <m:r>
                      <a:rPr lang="en-US" b="1" i="1">
                        <a:latin typeface="Cambria Math" panose="02040503050406030204" pitchFamily="18" charset="0"/>
                      </a:rPr>
                      <m:t>𝑩𝒆𝒓𝒏</m:t>
                    </m:r>
                    <m:d>
                      <m:dPr>
                        <m:ctrlPr>
                          <a:rPr lang="en-US" b="1" i="1">
                            <a:latin typeface="Cambria Math" panose="02040503050406030204" pitchFamily="18" charset="0"/>
                          </a:rPr>
                        </m:ctrlPr>
                      </m:dPr>
                      <m:e>
                        <m:r>
                          <a:rPr lang="en-US" b="1" i="1">
                            <a:latin typeface="Cambria Math" panose="02040503050406030204" pitchFamily="18" charset="0"/>
                          </a:rPr>
                          <m:t>𝒑</m:t>
                        </m:r>
                      </m:e>
                    </m:d>
                    <m:r>
                      <a:rPr lang="en-US" b="1" i="1">
                        <a:latin typeface="Cambria Math" panose="02040503050406030204" pitchFamily="18" charset="0"/>
                      </a:rPr>
                      <m:t>→</m:t>
                    </m:r>
                    <m:r>
                      <a:rPr lang="en-US" b="1" i="1">
                        <a:latin typeface="Cambria Math" panose="02040503050406030204" pitchFamily="18" charset="0"/>
                      </a:rPr>
                      <m:t>𝑹</m:t>
                    </m:r>
                    <m:d>
                      <m:dPr>
                        <m:ctrlPr>
                          <a:rPr lang="en-US" b="1" i="1">
                            <a:latin typeface="Cambria Math" panose="02040503050406030204" pitchFamily="18" charset="0"/>
                          </a:rPr>
                        </m:ctrlPr>
                      </m:dPr>
                      <m:e>
                        <m:r>
                          <a:rPr lang="en-US" b="1" i="1" smtClean="0">
                            <a:latin typeface="Cambria Math" panose="02040503050406030204" pitchFamily="18" charset="0"/>
                          </a:rPr>
                          <m:t>𝒚</m:t>
                        </m:r>
                      </m:e>
                    </m:d>
                    <m:r>
                      <a:rPr lang="en-US" b="1" i="1">
                        <a:latin typeface="Cambria Math" panose="02040503050406030204" pitchFamily="18" charset="0"/>
                      </a:rPr>
                      <m:t>=</m:t>
                    </m:r>
                    <m:r>
                      <a:rPr lang="en-US" b="1" i="1" smtClean="0">
                        <a:latin typeface="Cambria Math" panose="02040503050406030204" pitchFamily="18" charset="0"/>
                      </a:rPr>
                      <m:t>𝒚</m:t>
                    </m:r>
                  </m:oMath>
                </a14:m>
                <a:r>
                  <a:rPr lang="en-US" b="1" dirty="0"/>
                  <a:t> </a:t>
                </a:r>
              </a:p>
              <a:p>
                <a:pPr lvl="0"/>
                <a14:m>
                  <m:oMath xmlns:m="http://schemas.openxmlformats.org/officeDocument/2006/math">
                    <m:r>
                      <a:rPr lang="en-US" b="1" i="1">
                        <a:latin typeface="Cambria Math" panose="02040503050406030204" pitchFamily="18" charset="0"/>
                      </a:rPr>
                      <m:t>𝑩𝒊𝒏</m:t>
                    </m:r>
                    <m:d>
                      <m:dPr>
                        <m:ctrlPr>
                          <a:rPr lang="en-US" b="1" i="1">
                            <a:latin typeface="Cambria Math" panose="02040503050406030204" pitchFamily="18" charset="0"/>
                          </a:rPr>
                        </m:ctrlPr>
                      </m:dPr>
                      <m:e>
                        <m:r>
                          <a:rPr lang="en-US" b="1" i="1">
                            <a:latin typeface="Cambria Math" panose="02040503050406030204" pitchFamily="18" charset="0"/>
                          </a:rPr>
                          <m:t>𝒏</m:t>
                        </m:r>
                        <m:r>
                          <a:rPr lang="en-US" b="1" i="1">
                            <a:latin typeface="Cambria Math" panose="02040503050406030204" pitchFamily="18" charset="0"/>
                          </a:rPr>
                          <m:t>,</m:t>
                        </m:r>
                        <m:r>
                          <a:rPr lang="en-US" b="1" i="1">
                            <a:latin typeface="Cambria Math" panose="02040503050406030204" pitchFamily="18" charset="0"/>
                          </a:rPr>
                          <m:t>𝒑</m:t>
                        </m:r>
                      </m:e>
                    </m:d>
                    <m:r>
                      <a:rPr lang="en-US" b="1" i="1">
                        <a:latin typeface="Cambria Math" panose="02040503050406030204" pitchFamily="18" charset="0"/>
                      </a:rPr>
                      <m:t>→</m:t>
                    </m:r>
                    <m:r>
                      <a:rPr lang="en-US" b="1" i="1">
                        <a:latin typeface="Cambria Math" panose="02040503050406030204" pitchFamily="18" charset="0"/>
                      </a:rPr>
                      <m:t>𝑹</m:t>
                    </m:r>
                    <m:d>
                      <m:dPr>
                        <m:ctrlPr>
                          <a:rPr lang="en-US" b="1" i="1">
                            <a:latin typeface="Cambria Math" panose="02040503050406030204" pitchFamily="18" charset="0"/>
                          </a:rPr>
                        </m:ctrlPr>
                      </m:dPr>
                      <m:e>
                        <m:r>
                          <a:rPr lang="en-US" b="1" i="1" smtClean="0">
                            <a:latin typeface="Cambria Math" panose="02040503050406030204" pitchFamily="18" charset="0"/>
                          </a:rPr>
                          <m:t>𝒚</m:t>
                        </m:r>
                      </m:e>
                    </m:d>
                    <m:r>
                      <a:rPr lang="en-US" b="1" i="1">
                        <a:latin typeface="Cambria Math" panose="02040503050406030204" pitchFamily="18" charset="0"/>
                      </a:rPr>
                      <m:t>=</m:t>
                    </m:r>
                    <m:r>
                      <a:rPr lang="en-US" b="1" i="1" smtClean="0">
                        <a:latin typeface="Cambria Math" panose="02040503050406030204" pitchFamily="18" charset="0"/>
                      </a:rPr>
                      <m:t>𝒚</m:t>
                    </m:r>
                  </m:oMath>
                </a14:m>
                <a:r>
                  <a:rPr lang="en-US" b="1" dirty="0"/>
                  <a:t> </a:t>
                </a:r>
              </a:p>
              <a:p>
                <a:pPr lvl="0"/>
                <a14:m>
                  <m:oMath xmlns:m="http://schemas.openxmlformats.org/officeDocument/2006/math">
                    <m:r>
                      <a:rPr lang="en-US" b="1" i="1">
                        <a:latin typeface="Cambria Math" panose="02040503050406030204" pitchFamily="18" charset="0"/>
                      </a:rPr>
                      <m:t>𝑷𝒐𝒊𝒔𝒔𝒐𝒏</m:t>
                    </m:r>
                    <m:d>
                      <m:dPr>
                        <m:ctrlPr>
                          <a:rPr lang="en-US" b="1" i="1">
                            <a:latin typeface="Cambria Math" panose="02040503050406030204" pitchFamily="18" charset="0"/>
                          </a:rPr>
                        </m:ctrlPr>
                      </m:dPr>
                      <m:e>
                        <m:r>
                          <a:rPr lang="en-US" b="1" i="1">
                            <a:latin typeface="Cambria Math" panose="02040503050406030204" pitchFamily="18" charset="0"/>
                          </a:rPr>
                          <m:t>𝝀</m:t>
                        </m:r>
                      </m:e>
                    </m:d>
                    <m:r>
                      <a:rPr lang="en-US" b="1" i="1">
                        <a:latin typeface="Cambria Math" panose="02040503050406030204" pitchFamily="18" charset="0"/>
                      </a:rPr>
                      <m:t>→</m:t>
                    </m:r>
                    <m:r>
                      <a:rPr lang="en-US" b="1" i="1">
                        <a:latin typeface="Cambria Math" panose="02040503050406030204" pitchFamily="18" charset="0"/>
                      </a:rPr>
                      <m:t>𝑹</m:t>
                    </m:r>
                    <m:d>
                      <m:dPr>
                        <m:ctrlPr>
                          <a:rPr lang="en-US" b="1" i="1">
                            <a:latin typeface="Cambria Math" panose="02040503050406030204" pitchFamily="18" charset="0"/>
                          </a:rPr>
                        </m:ctrlPr>
                      </m:dPr>
                      <m:e>
                        <m:r>
                          <a:rPr lang="en-US" b="1" i="1" smtClean="0">
                            <a:latin typeface="Cambria Math" panose="02040503050406030204" pitchFamily="18" charset="0"/>
                          </a:rPr>
                          <m:t>𝒚</m:t>
                        </m:r>
                      </m:e>
                    </m:d>
                    <m:r>
                      <a:rPr lang="en-US" b="1" i="1">
                        <a:latin typeface="Cambria Math" panose="02040503050406030204" pitchFamily="18" charset="0"/>
                      </a:rPr>
                      <m:t>=</m:t>
                    </m:r>
                    <m:r>
                      <a:rPr lang="en-US" b="1" i="1" smtClean="0">
                        <a:latin typeface="Cambria Math" panose="02040503050406030204" pitchFamily="18" charset="0"/>
                      </a:rPr>
                      <m:t>𝒚</m:t>
                    </m:r>
                  </m:oMath>
                </a14:m>
                <a:r>
                  <a:rPr lang="en-US" b="1" dirty="0"/>
                  <a:t> </a:t>
                </a:r>
              </a:p>
              <a:p>
                <a:pPr lvl="0"/>
                <a14:m>
                  <m:oMath xmlns:m="http://schemas.openxmlformats.org/officeDocument/2006/math">
                    <m:r>
                      <a:rPr lang="en-US" i="1">
                        <a:latin typeface="Cambria Math" panose="02040503050406030204" pitchFamily="18" charset="0"/>
                      </a:rPr>
                      <m:t>𝐺𝑒𝑜</m:t>
                    </m:r>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r>
                      <a:rPr lang="en-US" i="1">
                        <a:latin typeface="Cambria Math" panose="02040503050406030204" pitchFamily="18" charset="0"/>
                      </a:rPr>
                      <m:t>𝑅</m:t>
                    </m:r>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m:t>
                    </m:r>
                    <m:r>
                      <a:rPr lang="en-US" b="0" i="1" smtClean="0">
                        <a:latin typeface="Cambria Math" panose="02040503050406030204" pitchFamily="18" charset="0"/>
                      </a:rPr>
                      <m:t>𝑦</m:t>
                    </m:r>
                  </m:oMath>
                </a14:m>
                <a:r>
                  <a:rPr lang="en-US" dirty="0"/>
                  <a:t> </a:t>
                </a:r>
              </a:p>
              <a:p>
                <a:pPr lvl="0"/>
                <a14:m>
                  <m:oMath xmlns:m="http://schemas.openxmlformats.org/officeDocument/2006/math">
                    <m:r>
                      <a:rPr lang="en-US" b="1" i="1">
                        <a:latin typeface="Cambria Math" panose="02040503050406030204" pitchFamily="18" charset="0"/>
                      </a:rPr>
                      <m:t>𝑵𝒆𝒈𝑩𝒊𝒏</m:t>
                    </m:r>
                    <m:d>
                      <m:dPr>
                        <m:ctrlPr>
                          <a:rPr lang="en-US" b="1" i="1">
                            <a:latin typeface="Cambria Math" panose="02040503050406030204" pitchFamily="18" charset="0"/>
                          </a:rPr>
                        </m:ctrlPr>
                      </m:dPr>
                      <m:e>
                        <m:r>
                          <a:rPr lang="en-US" b="1" i="1">
                            <a:latin typeface="Cambria Math" panose="02040503050406030204" pitchFamily="18" charset="0"/>
                          </a:rPr>
                          <m:t>𝝁</m:t>
                        </m:r>
                        <m:r>
                          <a:rPr lang="en-US" b="1" i="1">
                            <a:latin typeface="Cambria Math" panose="02040503050406030204" pitchFamily="18" charset="0"/>
                          </a:rPr>
                          <m:t>,</m:t>
                        </m:r>
                        <m:r>
                          <a:rPr lang="en-US" b="1" i="1">
                            <a:latin typeface="Cambria Math" panose="02040503050406030204" pitchFamily="18" charset="0"/>
                          </a:rPr>
                          <m:t>𝒌</m:t>
                        </m:r>
                      </m:e>
                    </m:d>
                    <m:r>
                      <a:rPr lang="en-US" b="1" i="1">
                        <a:latin typeface="Cambria Math" panose="02040503050406030204" pitchFamily="18" charset="0"/>
                      </a:rPr>
                      <m:t>→</m:t>
                    </m:r>
                    <m:r>
                      <a:rPr lang="en-US" b="1" i="1">
                        <a:latin typeface="Cambria Math" panose="02040503050406030204" pitchFamily="18" charset="0"/>
                      </a:rPr>
                      <m:t>𝑹</m:t>
                    </m:r>
                    <m:d>
                      <m:dPr>
                        <m:ctrlPr>
                          <a:rPr lang="en-US" b="1" i="1">
                            <a:latin typeface="Cambria Math" panose="02040503050406030204" pitchFamily="18" charset="0"/>
                          </a:rPr>
                        </m:ctrlPr>
                      </m:dPr>
                      <m:e>
                        <m:r>
                          <a:rPr lang="en-US" b="1" i="1" smtClean="0">
                            <a:latin typeface="Cambria Math" panose="02040503050406030204" pitchFamily="18" charset="0"/>
                          </a:rPr>
                          <m:t>𝒚</m:t>
                        </m:r>
                      </m:e>
                    </m:d>
                    <m:r>
                      <a:rPr lang="en-US" b="1" i="1">
                        <a:latin typeface="Cambria Math" panose="02040503050406030204" pitchFamily="18" charset="0"/>
                      </a:rPr>
                      <m:t>=</m:t>
                    </m:r>
                    <m:r>
                      <a:rPr lang="en-US" b="1" i="1" smtClean="0">
                        <a:latin typeface="Cambria Math" panose="02040503050406030204" pitchFamily="18" charset="0"/>
                      </a:rPr>
                      <m:t>𝒚</m:t>
                    </m:r>
                  </m:oMath>
                </a14:m>
                <a:r>
                  <a:rPr lang="en-US" b="1" dirty="0"/>
                  <a:t>    **(when </a:t>
                </a:r>
                <a14:m>
                  <m:oMath xmlns:m="http://schemas.openxmlformats.org/officeDocument/2006/math">
                    <m:r>
                      <a:rPr lang="en-US" b="1" i="1">
                        <a:latin typeface="Cambria Math" panose="02040503050406030204" pitchFamily="18" charset="0"/>
                      </a:rPr>
                      <m:t>𝒌</m:t>
                    </m:r>
                  </m:oMath>
                </a14:m>
                <a:r>
                  <a:rPr lang="en-US" b="1" dirty="0"/>
                  <a:t> known)**</a:t>
                </a:r>
              </a:p>
              <a:p>
                <a:pPr lvl="0"/>
                <a14:m>
                  <m:oMath xmlns:m="http://schemas.openxmlformats.org/officeDocument/2006/math">
                    <m:r>
                      <a:rPr lang="en-US" i="1">
                        <a:latin typeface="Cambria Math" panose="02040503050406030204" pitchFamily="18" charset="0"/>
                      </a:rPr>
                      <m:t>𝑁</m:t>
                    </m:r>
                    <m:d>
                      <m:dPr>
                        <m:ctrlPr>
                          <a:rPr lang="en-US" i="1">
                            <a:latin typeface="Cambria Math" panose="02040503050406030204" pitchFamily="18" charset="0"/>
                          </a:rPr>
                        </m:ctrlPr>
                      </m:dPr>
                      <m:e>
                        <m:r>
                          <a:rPr lang="en-US" i="1">
                            <a:latin typeface="Cambria Math" panose="02040503050406030204" pitchFamily="18" charset="0"/>
                          </a:rPr>
                          <m:t>𝜇</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2</m:t>
                            </m:r>
                          </m:sup>
                        </m:sSup>
                      </m:e>
                    </m:d>
                    <m:r>
                      <a:rPr lang="en-US" i="1">
                        <a:latin typeface="Cambria Math" panose="02040503050406030204" pitchFamily="18" charset="0"/>
                      </a:rPr>
                      <m:t>→</m:t>
                    </m:r>
                    <m:r>
                      <a:rPr lang="en-US" i="1">
                        <a:latin typeface="Cambria Math" panose="02040503050406030204" pitchFamily="18" charset="0"/>
                      </a:rPr>
                      <m:t>𝑅</m:t>
                    </m:r>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m:t>
                    </m:r>
                    <m:r>
                      <a:rPr lang="en-US" b="0" i="1" smtClean="0">
                        <a:latin typeface="Cambria Math" panose="02040503050406030204" pitchFamily="18" charset="0"/>
                      </a:rPr>
                      <m:t>𝑦</m:t>
                    </m:r>
                  </m:oMath>
                </a14:m>
                <a:r>
                  <a:rPr lang="en-US" dirty="0"/>
                  <a:t>   **(when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2</m:t>
                        </m:r>
                      </m:sup>
                    </m:sSup>
                  </m:oMath>
                </a14:m>
                <a:r>
                  <a:rPr lang="en-US" dirty="0"/>
                  <a:t> known)**</a:t>
                </a:r>
              </a:p>
              <a:p>
                <a:pPr lvl="0"/>
                <a14:m>
                  <m:oMath xmlns:m="http://schemas.openxmlformats.org/officeDocument/2006/math">
                    <m:r>
                      <a:rPr lang="en-US" i="1">
                        <a:latin typeface="Cambria Math" panose="02040503050406030204" pitchFamily="18" charset="0"/>
                      </a:rPr>
                      <m:t>𝑁</m:t>
                    </m:r>
                    <m:d>
                      <m:dPr>
                        <m:ctrlPr>
                          <a:rPr lang="en-US" i="1">
                            <a:latin typeface="Cambria Math" panose="02040503050406030204" pitchFamily="18" charset="0"/>
                          </a:rPr>
                        </m:ctrlPr>
                      </m:dPr>
                      <m:e>
                        <m:r>
                          <a:rPr lang="en-US" i="1">
                            <a:latin typeface="Cambria Math" panose="02040503050406030204" pitchFamily="18" charset="0"/>
                          </a:rPr>
                          <m:t>𝜇</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2</m:t>
                            </m:r>
                          </m:sup>
                        </m:sSup>
                      </m:e>
                    </m:d>
                    <m:r>
                      <a:rPr lang="en-US" i="1">
                        <a:latin typeface="Cambria Math" panose="02040503050406030204" pitchFamily="18" charset="0"/>
                      </a:rPr>
                      <m:t>→</m:t>
                    </m:r>
                    <m:r>
                      <a:rPr lang="en-US" i="1">
                        <a:latin typeface="Cambria Math" panose="02040503050406030204" pitchFamily="18" charset="0"/>
                      </a:rPr>
                      <m:t>𝑅</m:t>
                    </m:r>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p>
                      <m:sSupPr>
                        <m:ctrlPr>
                          <a:rPr lang="en-US" i="1">
                            <a:latin typeface="Cambria Math" panose="02040503050406030204" pitchFamily="18" charset="0"/>
                          </a:rPr>
                        </m:ctrlPr>
                      </m:sSupPr>
                      <m:e>
                        <m:r>
                          <a:rPr lang="en-US" b="0" i="1" smtClean="0">
                            <a:latin typeface="Cambria Math" panose="02040503050406030204" pitchFamily="18" charset="0"/>
                          </a:rPr>
                          <m:t>𝑦</m:t>
                        </m:r>
                      </m:e>
                      <m:sup>
                        <m:r>
                          <a:rPr lang="en-US" i="1">
                            <a:latin typeface="Cambria Math" panose="02040503050406030204" pitchFamily="18" charset="0"/>
                          </a:rPr>
                          <m:t>2</m:t>
                        </m:r>
                      </m:sup>
                    </m:sSup>
                  </m:oMath>
                </a14:m>
                <a:r>
                  <a:rPr lang="en-US" dirty="0"/>
                  <a:t>   **(when </a:t>
                </a:r>
                <a14:m>
                  <m:oMath xmlns:m="http://schemas.openxmlformats.org/officeDocument/2006/math">
                    <m:r>
                      <a:rPr lang="en-US" i="1">
                        <a:latin typeface="Cambria Math" panose="02040503050406030204" pitchFamily="18" charset="0"/>
                      </a:rPr>
                      <m:t>𝜇</m:t>
                    </m:r>
                  </m:oMath>
                </a14:m>
                <a:r>
                  <a:rPr lang="en-US" dirty="0"/>
                  <a:t> known)**</a:t>
                </a:r>
              </a:p>
              <a:p>
                <a:pPr lvl="0"/>
                <a14:m>
                  <m:oMath xmlns:m="http://schemas.openxmlformats.org/officeDocument/2006/math">
                    <m:r>
                      <a:rPr lang="en-US" i="1">
                        <a:latin typeface="Cambria Math" panose="02040503050406030204" pitchFamily="18" charset="0"/>
                      </a:rPr>
                      <m:t>𝐺𝑎𝑚𝑚𝑎</m:t>
                    </m:r>
                    <m:d>
                      <m:dPr>
                        <m:ctrlPr>
                          <a:rPr lang="en-US" i="1">
                            <a:latin typeface="Cambria Math" panose="02040503050406030204" pitchFamily="18" charset="0"/>
                          </a:rPr>
                        </m:ctrlPr>
                      </m:dPr>
                      <m:e>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e>
                    </m:d>
                    <m:r>
                      <a:rPr lang="en-US" i="1">
                        <a:latin typeface="Cambria Math" panose="02040503050406030204" pitchFamily="18" charset="0"/>
                      </a:rPr>
                      <m:t>→</m:t>
                    </m:r>
                    <m:r>
                      <a:rPr lang="en-US" i="1">
                        <a:latin typeface="Cambria Math" panose="02040503050406030204" pitchFamily="18" charset="0"/>
                      </a:rPr>
                      <m:t>𝑅</m:t>
                    </m:r>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m:t>
                    </m:r>
                  </m:oMath>
                </a14:m>
                <a:r>
                  <a:rPr lang="en-US" dirty="0"/>
                  <a:t>y   **(when </a:t>
                </a:r>
                <a14:m>
                  <m:oMath xmlns:m="http://schemas.openxmlformats.org/officeDocument/2006/math">
                    <m:r>
                      <a:rPr lang="en-US" i="1">
                        <a:latin typeface="Cambria Math" panose="02040503050406030204" pitchFamily="18" charset="0"/>
                      </a:rPr>
                      <m:t>𝛼</m:t>
                    </m:r>
                  </m:oMath>
                </a14:m>
                <a:r>
                  <a:rPr lang="en-US" dirty="0"/>
                  <a:t> known)**</a:t>
                </a:r>
              </a:p>
              <a:p>
                <a:pPr lvl="0"/>
                <a14:m>
                  <m:oMath xmlns:m="http://schemas.openxmlformats.org/officeDocument/2006/math">
                    <m:r>
                      <a:rPr lang="en-US" i="1">
                        <a:latin typeface="Cambria Math" panose="02040503050406030204" pitchFamily="18" charset="0"/>
                      </a:rPr>
                      <m:t>𝐺𝑎𝑚𝑚𝑎</m:t>
                    </m:r>
                    <m:d>
                      <m:dPr>
                        <m:ctrlPr>
                          <a:rPr lang="en-US" i="1">
                            <a:latin typeface="Cambria Math" panose="02040503050406030204" pitchFamily="18" charset="0"/>
                          </a:rPr>
                        </m:ctrlPr>
                      </m:dPr>
                      <m:e>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e>
                    </m:d>
                    <m:r>
                      <a:rPr lang="en-US" i="1">
                        <a:latin typeface="Cambria Math" panose="02040503050406030204" pitchFamily="18" charset="0"/>
                      </a:rPr>
                      <m:t>→</m:t>
                    </m:r>
                    <m:r>
                      <a:rPr lang="en-US" i="1">
                        <a:latin typeface="Cambria Math" panose="02040503050406030204" pitchFamily="18" charset="0"/>
                      </a:rPr>
                      <m:t>𝑅</m:t>
                    </m:r>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m:t>
                    </m:r>
                    <m:r>
                      <m:rPr>
                        <m:sty m:val="p"/>
                      </m:rPr>
                      <a:rPr lang="en-US">
                        <a:latin typeface="Cambria Math" panose="02040503050406030204" pitchFamily="18" charset="0"/>
                      </a:rPr>
                      <m:t>log</m:t>
                    </m:r>
                    <m:r>
                      <a:rPr lang="en-US" i="1">
                        <a:latin typeface="Cambria Math" panose="02040503050406030204" pitchFamily="18" charset="0"/>
                      </a:rPr>
                      <m:t>(</m:t>
                    </m:r>
                    <m:r>
                      <a:rPr lang="en-US" b="0" i="1" smtClean="0">
                        <a:latin typeface="Cambria Math" panose="02040503050406030204" pitchFamily="18" charset="0"/>
                      </a:rPr>
                      <m:t>𝑦</m:t>
                    </m:r>
                    <m:r>
                      <a:rPr lang="en-US" i="1">
                        <a:latin typeface="Cambria Math" panose="02040503050406030204" pitchFamily="18" charset="0"/>
                      </a:rPr>
                      <m:t>)</m:t>
                    </m:r>
                  </m:oMath>
                </a14:m>
                <a:r>
                  <a:rPr lang="en-US" dirty="0"/>
                  <a:t>  **(when </a:t>
                </a:r>
                <a14:m>
                  <m:oMath xmlns:m="http://schemas.openxmlformats.org/officeDocument/2006/math">
                    <m:r>
                      <a:rPr lang="en-US" i="1">
                        <a:latin typeface="Cambria Math" panose="02040503050406030204" pitchFamily="18" charset="0"/>
                      </a:rPr>
                      <m:t>𝛽</m:t>
                    </m:r>
                  </m:oMath>
                </a14:m>
                <a:r>
                  <a:rPr lang="en-US" dirty="0"/>
                  <a:t> known)**</a:t>
                </a:r>
              </a:p>
              <a:p>
                <a:pPr lvl="0"/>
                <a14:m>
                  <m:oMath xmlns:m="http://schemas.openxmlformats.org/officeDocument/2006/math">
                    <m:r>
                      <a:rPr lang="en-US" i="1">
                        <a:latin typeface="Cambria Math" panose="02040503050406030204" pitchFamily="18" charset="0"/>
                      </a:rPr>
                      <m:t>𝐵𝑒𝑡𝑎</m:t>
                    </m:r>
                    <m:d>
                      <m:dPr>
                        <m:ctrlPr>
                          <a:rPr lang="en-US" i="1">
                            <a:latin typeface="Cambria Math" panose="02040503050406030204" pitchFamily="18" charset="0"/>
                          </a:rPr>
                        </m:ctrlPr>
                      </m:dPr>
                      <m:e>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e>
                    </m:d>
                    <m:r>
                      <a:rPr lang="en-US" i="1">
                        <a:latin typeface="Cambria Math" panose="02040503050406030204" pitchFamily="18" charset="0"/>
                      </a:rPr>
                      <m:t>→</m:t>
                    </m:r>
                    <m:r>
                      <a:rPr lang="en-US" i="1">
                        <a:latin typeface="Cambria Math" panose="02040503050406030204" pitchFamily="18" charset="0"/>
                      </a:rPr>
                      <m:t>𝑅</m:t>
                    </m:r>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m:t>
                    </m:r>
                    <m:r>
                      <m:rPr>
                        <m:sty m:val="p"/>
                      </m:rPr>
                      <a:rPr lang="en-US">
                        <a:latin typeface="Cambria Math" panose="02040503050406030204" pitchFamily="18" charset="0"/>
                      </a:rPr>
                      <m:t>log</m:t>
                    </m:r>
                    <m:r>
                      <a:rPr lang="en-US" i="1">
                        <a:latin typeface="Cambria Math" panose="02040503050406030204" pitchFamily="18" charset="0"/>
                      </a:rPr>
                      <m:t>(1−</m:t>
                    </m:r>
                    <m:r>
                      <a:rPr lang="en-US" b="0" i="1" smtClean="0">
                        <a:latin typeface="Cambria Math" panose="02040503050406030204" pitchFamily="18" charset="0"/>
                      </a:rPr>
                      <m:t>𝑦</m:t>
                    </m:r>
                    <m:r>
                      <a:rPr lang="en-US" i="1">
                        <a:latin typeface="Cambria Math" panose="02040503050406030204" pitchFamily="18" charset="0"/>
                      </a:rPr>
                      <m:t>)</m:t>
                    </m:r>
                  </m:oMath>
                </a14:m>
                <a:r>
                  <a:rPr lang="en-US" dirty="0"/>
                  <a:t>  **(when </a:t>
                </a:r>
                <a14:m>
                  <m:oMath xmlns:m="http://schemas.openxmlformats.org/officeDocument/2006/math">
                    <m:r>
                      <a:rPr lang="en-US" i="1">
                        <a:latin typeface="Cambria Math" panose="02040503050406030204" pitchFamily="18" charset="0"/>
                      </a:rPr>
                      <m:t>𝛼</m:t>
                    </m:r>
                  </m:oMath>
                </a14:m>
                <a:r>
                  <a:rPr lang="en-US" dirty="0"/>
                  <a:t> known)**</a:t>
                </a:r>
              </a:p>
              <a:p>
                <a:pPr lvl="0"/>
                <a14:m>
                  <m:oMath xmlns:m="http://schemas.openxmlformats.org/officeDocument/2006/math">
                    <m:r>
                      <a:rPr lang="en-US" i="1">
                        <a:latin typeface="Cambria Math" panose="02040503050406030204" pitchFamily="18" charset="0"/>
                      </a:rPr>
                      <m:t>𝐵𝑒𝑡𝑎</m:t>
                    </m:r>
                    <m:d>
                      <m:dPr>
                        <m:ctrlPr>
                          <a:rPr lang="en-US" i="1">
                            <a:latin typeface="Cambria Math" panose="02040503050406030204" pitchFamily="18" charset="0"/>
                          </a:rPr>
                        </m:ctrlPr>
                      </m:dPr>
                      <m:e>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e>
                    </m:d>
                    <m:r>
                      <a:rPr lang="en-US" i="1">
                        <a:latin typeface="Cambria Math" panose="02040503050406030204" pitchFamily="18" charset="0"/>
                      </a:rPr>
                      <m:t>→</m:t>
                    </m:r>
                    <m:r>
                      <a:rPr lang="en-US" i="1">
                        <a:latin typeface="Cambria Math" panose="02040503050406030204" pitchFamily="18" charset="0"/>
                      </a:rPr>
                      <m:t>𝑅</m:t>
                    </m:r>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m:t>
                    </m:r>
                    <m:r>
                      <m:rPr>
                        <m:sty m:val="p"/>
                      </m:rPr>
                      <a:rPr lang="en-US">
                        <a:latin typeface="Cambria Math" panose="02040503050406030204" pitchFamily="18" charset="0"/>
                      </a:rPr>
                      <m:t>log</m:t>
                    </m:r>
                    <m:r>
                      <a:rPr lang="en-US" i="1">
                        <a:latin typeface="Cambria Math" panose="02040503050406030204" pitchFamily="18" charset="0"/>
                      </a:rPr>
                      <m:t>(</m:t>
                    </m:r>
                    <m:r>
                      <a:rPr lang="en-US" b="0" i="1" smtClean="0">
                        <a:latin typeface="Cambria Math" panose="02040503050406030204" pitchFamily="18" charset="0"/>
                      </a:rPr>
                      <m:t>𝑦</m:t>
                    </m:r>
                    <m:r>
                      <a:rPr lang="en-US" i="1">
                        <a:latin typeface="Cambria Math" panose="02040503050406030204" pitchFamily="18" charset="0"/>
                      </a:rPr>
                      <m:t>)</m:t>
                    </m:r>
                  </m:oMath>
                </a14:m>
                <a:r>
                  <a:rPr lang="en-US" dirty="0"/>
                  <a:t>   **(when </a:t>
                </a:r>
                <a14:m>
                  <m:oMath xmlns:m="http://schemas.openxmlformats.org/officeDocument/2006/math">
                    <m:r>
                      <a:rPr lang="en-US" i="1">
                        <a:latin typeface="Cambria Math" panose="02040503050406030204" pitchFamily="18" charset="0"/>
                      </a:rPr>
                      <m:t>𝛽</m:t>
                    </m:r>
                  </m:oMath>
                </a14:m>
                <a:r>
                  <a:rPr lang="en-US" dirty="0"/>
                  <a:t> known)**</a:t>
                </a:r>
              </a:p>
              <a:p>
                <a:pPr lvl="0"/>
                <a14:m>
                  <m:oMath xmlns:m="http://schemas.openxmlformats.org/officeDocument/2006/math">
                    <m:r>
                      <a:rPr lang="en-US" i="1">
                        <a:latin typeface="Cambria Math" panose="02040503050406030204" pitchFamily="18" charset="0"/>
                      </a:rPr>
                      <m:t>𝑊𝑒𝑖𝑏𝑢𝑙𝑙</m:t>
                    </m:r>
                    <m:d>
                      <m:dPr>
                        <m:ctrlPr>
                          <a:rPr lang="en-US" i="1">
                            <a:latin typeface="Cambria Math" panose="02040503050406030204" pitchFamily="18" charset="0"/>
                          </a:rPr>
                        </m:ctrlPr>
                      </m:dPr>
                      <m:e>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e>
                    </m:d>
                    <m:r>
                      <a:rPr lang="en-US" i="1">
                        <a:latin typeface="Cambria Math" panose="02040503050406030204" pitchFamily="18" charset="0"/>
                      </a:rPr>
                      <m:t>→</m:t>
                    </m:r>
                    <m:r>
                      <a:rPr lang="en-US" i="1">
                        <a:latin typeface="Cambria Math" panose="02040503050406030204" pitchFamily="18" charset="0"/>
                      </a:rPr>
                      <m:t>𝑅</m:t>
                    </m:r>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𝑦</m:t>
                        </m:r>
                      </m:e>
                      <m:sup>
                        <m:r>
                          <a:rPr lang="en-US" i="1">
                            <a:latin typeface="Cambria Math" panose="02040503050406030204" pitchFamily="18" charset="0"/>
                          </a:rPr>
                          <m:t>𝛽</m:t>
                        </m:r>
                      </m:sup>
                    </m:sSup>
                  </m:oMath>
                </a14:m>
                <a:r>
                  <a:rPr lang="en-US" dirty="0"/>
                  <a:t>  **(when </a:t>
                </a:r>
                <a14:m>
                  <m:oMath xmlns:m="http://schemas.openxmlformats.org/officeDocument/2006/math">
                    <m:r>
                      <a:rPr lang="en-US" i="1">
                        <a:latin typeface="Cambria Math" panose="02040503050406030204" pitchFamily="18" charset="0"/>
                      </a:rPr>
                      <m:t>𝛽</m:t>
                    </m:r>
                  </m:oMath>
                </a14:m>
                <a:r>
                  <a:rPr lang="en-US" dirty="0"/>
                  <a:t> known)**</a:t>
                </a:r>
              </a:p>
              <a:p>
                <a:pPr lvl="0"/>
                <a14:m>
                  <m:oMath xmlns:m="http://schemas.openxmlformats.org/officeDocument/2006/math">
                    <m:r>
                      <a:rPr lang="en-US" i="1">
                        <a:latin typeface="Cambria Math" panose="02040503050406030204" pitchFamily="18" charset="0"/>
                      </a:rPr>
                      <m:t>𝑅𝑎𝑦𝑙𝑒𝑖𝑔h</m:t>
                    </m:r>
                    <m:d>
                      <m:dPr>
                        <m:ctrlPr>
                          <a:rPr lang="en-US" i="1">
                            <a:latin typeface="Cambria Math" panose="02040503050406030204" pitchFamily="18" charset="0"/>
                          </a:rPr>
                        </m:ctrlPr>
                      </m:dPr>
                      <m:e>
                        <m:r>
                          <a:rPr lang="en-US" i="1">
                            <a:latin typeface="Cambria Math" panose="02040503050406030204" pitchFamily="18" charset="0"/>
                          </a:rPr>
                          <m:t>𝜃</m:t>
                        </m:r>
                      </m:e>
                    </m:d>
                    <m:r>
                      <a:rPr lang="en-US" i="1">
                        <a:latin typeface="Cambria Math" panose="02040503050406030204" pitchFamily="18" charset="0"/>
                      </a:rPr>
                      <m:t>→</m:t>
                    </m:r>
                    <m:r>
                      <a:rPr lang="en-US" i="1">
                        <a:latin typeface="Cambria Math" panose="02040503050406030204" pitchFamily="18" charset="0"/>
                      </a:rPr>
                      <m:t>𝑅</m:t>
                    </m:r>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𝑦</m:t>
                        </m:r>
                      </m:e>
                      <m:sup>
                        <m:r>
                          <a:rPr lang="en-US" i="1">
                            <a:latin typeface="Cambria Math" panose="02040503050406030204" pitchFamily="18" charset="0"/>
                          </a:rPr>
                          <m:t>2</m:t>
                        </m:r>
                      </m:sup>
                    </m:sSup>
                  </m:oMath>
                </a14:m>
                <a:r>
                  <a:rPr lang="en-US" dirty="0"/>
                  <a:t>  </a:t>
                </a: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1540884" y="1021653"/>
                <a:ext cx="9245600" cy="4575163"/>
              </a:xfrm>
              <a:prstGeom prst="rect">
                <a:avLst/>
              </a:prstGeom>
              <a:blipFill>
                <a:blip r:embed="rId3"/>
                <a:stretch>
                  <a:fillRect t="-11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37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741680" y="1129553"/>
            <a:ext cx="10703560" cy="501734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1540884" y="1215297"/>
                <a:ext cx="9245600" cy="49316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b="0" dirty="0"/>
                  <a:t>Example: 1-Parameter Exponential Family</a:t>
                </a:r>
              </a:p>
              <a:p>
                <a:pPr algn="ctr"/>
                <a:r>
                  <a:rPr lang="en-US" sz="2800" b="0" dirty="0"/>
                  <a:t> </a:t>
                </a:r>
                <a14:m>
                  <m:oMath xmlns:m="http://schemas.openxmlformats.org/officeDocument/2006/math">
                    <m:r>
                      <m:rPr>
                        <m:sty m:val="p"/>
                      </m:rPr>
                      <a:rPr lang="en-US" sz="2800" b="0" i="0" smtClean="0">
                        <a:latin typeface="Cambria Math" panose="02040503050406030204" pitchFamily="18" charset="0"/>
                      </a:rPr>
                      <m:t>Y</m:t>
                    </m:r>
                    <m:r>
                      <a:rPr lang="en-US" sz="2800" b="0" i="1" smtClean="0">
                        <a:latin typeface="Cambria Math" panose="02040503050406030204" pitchFamily="18" charset="0"/>
                      </a:rPr>
                      <m:t>~</m:t>
                    </m:r>
                    <m:r>
                      <a:rPr lang="en-US" sz="2800" b="0" i="1" smtClean="0">
                        <a:latin typeface="Cambria Math" panose="02040503050406030204" pitchFamily="18" charset="0"/>
                      </a:rPr>
                      <m:t>𝑃𝑜𝑖𝑠𝑠𝑜𝑛</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𝜆</m:t>
                        </m:r>
                      </m:e>
                    </m:d>
                  </m:oMath>
                </a14:m>
                <a:endParaRPr lang="en-US" sz="2800" dirty="0"/>
              </a:p>
              <a:p>
                <a:endParaRPr lang="en-US" altLang="en-US" i="1" dirty="0">
                  <a:solidFill>
                    <a:schemeClr val="bg1"/>
                  </a:solidFill>
                </a:endParaRPr>
              </a:p>
              <a:p>
                <a:pPr algn="ctr"/>
                <a14:m>
                  <m:oMath xmlns:m="http://schemas.openxmlformats.org/officeDocument/2006/math">
                    <m:r>
                      <a:rPr lang="en-US" altLang="en-US" b="0" i="1" smtClean="0">
                        <a:solidFill>
                          <a:schemeClr val="tx1"/>
                        </a:solidFill>
                        <a:latin typeface="Cambria Math" panose="02040503050406030204" pitchFamily="18" charset="0"/>
                      </a:rPr>
                      <m:t>𝑓</m:t>
                    </m:r>
                    <m:d>
                      <m:dPr>
                        <m:ctrlPr>
                          <a:rPr lang="en-US" altLang="en-US" b="0" i="1" smtClean="0">
                            <a:solidFill>
                              <a:schemeClr val="tx1"/>
                            </a:solidFill>
                            <a:latin typeface="Cambria Math" panose="02040503050406030204" pitchFamily="18" charset="0"/>
                          </a:rPr>
                        </m:ctrlPr>
                      </m:dPr>
                      <m:e>
                        <m:r>
                          <a:rPr lang="en-US" altLang="en-US" b="0" i="1" smtClean="0">
                            <a:solidFill>
                              <a:schemeClr val="tx1"/>
                            </a:solidFill>
                            <a:latin typeface="Cambria Math" panose="02040503050406030204" pitchFamily="18" charset="0"/>
                          </a:rPr>
                          <m:t>𝑦</m:t>
                        </m:r>
                      </m:e>
                    </m:d>
                    <m:r>
                      <a:rPr lang="en-US" altLang="en-US" b="0" i="1" smtClean="0">
                        <a:solidFill>
                          <a:schemeClr val="tx1"/>
                        </a:solidFill>
                        <a:latin typeface="Cambria Math" panose="02040503050406030204" pitchFamily="18" charset="0"/>
                      </a:rPr>
                      <m:t>=</m:t>
                    </m:r>
                    <m:f>
                      <m:fPr>
                        <m:ctrlPr>
                          <a:rPr lang="en-US" altLang="en-US" b="0" i="1" smtClean="0">
                            <a:solidFill>
                              <a:schemeClr val="tx1"/>
                            </a:solidFill>
                            <a:latin typeface="Cambria Math" panose="02040503050406030204" pitchFamily="18" charset="0"/>
                          </a:rPr>
                        </m:ctrlPr>
                      </m:fPr>
                      <m:num>
                        <m:sSup>
                          <m:sSupPr>
                            <m:ctrlPr>
                              <a:rPr lang="en-US" altLang="en-US" b="0" i="1" smtClean="0">
                                <a:solidFill>
                                  <a:schemeClr val="tx1"/>
                                </a:solidFill>
                                <a:latin typeface="Cambria Math" panose="02040503050406030204" pitchFamily="18" charset="0"/>
                              </a:rPr>
                            </m:ctrlPr>
                          </m:sSupPr>
                          <m:e>
                            <m:r>
                              <a:rPr lang="en-US" altLang="en-US" b="0" i="1" smtClean="0">
                                <a:solidFill>
                                  <a:schemeClr val="tx1"/>
                                </a:solidFill>
                                <a:latin typeface="Cambria Math" panose="02040503050406030204" pitchFamily="18" charset="0"/>
                              </a:rPr>
                              <m:t>𝑒</m:t>
                            </m:r>
                          </m:e>
                          <m:sup>
                            <m:r>
                              <a:rPr lang="en-US" altLang="en-US" b="0" i="1" smtClean="0">
                                <a:solidFill>
                                  <a:schemeClr val="tx1"/>
                                </a:solidFill>
                                <a:latin typeface="Cambria Math" panose="02040503050406030204" pitchFamily="18" charset="0"/>
                              </a:rPr>
                              <m:t>−</m:t>
                            </m:r>
                            <m:r>
                              <a:rPr lang="en-US" altLang="en-US" b="0" i="1" smtClean="0">
                                <a:solidFill>
                                  <a:schemeClr val="tx1"/>
                                </a:solidFill>
                                <a:latin typeface="Cambria Math" panose="02040503050406030204" pitchFamily="18" charset="0"/>
                              </a:rPr>
                              <m:t>𝜆</m:t>
                            </m:r>
                          </m:sup>
                        </m:sSup>
                        <m:sSup>
                          <m:sSupPr>
                            <m:ctrlPr>
                              <a:rPr lang="en-US" altLang="en-US" b="0" i="1" smtClean="0">
                                <a:solidFill>
                                  <a:schemeClr val="tx1"/>
                                </a:solidFill>
                                <a:latin typeface="Cambria Math" panose="02040503050406030204" pitchFamily="18" charset="0"/>
                              </a:rPr>
                            </m:ctrlPr>
                          </m:sSupPr>
                          <m:e>
                            <m:r>
                              <a:rPr lang="en-US" altLang="en-US" b="0" i="1" smtClean="0">
                                <a:solidFill>
                                  <a:schemeClr val="tx1"/>
                                </a:solidFill>
                                <a:latin typeface="Cambria Math" panose="02040503050406030204" pitchFamily="18" charset="0"/>
                              </a:rPr>
                              <m:t>𝜆</m:t>
                            </m:r>
                          </m:e>
                          <m:sup>
                            <m:r>
                              <a:rPr lang="en-US" altLang="en-US" b="0" i="1" smtClean="0">
                                <a:solidFill>
                                  <a:schemeClr val="tx1"/>
                                </a:solidFill>
                                <a:latin typeface="Cambria Math" panose="02040503050406030204" pitchFamily="18" charset="0"/>
                              </a:rPr>
                              <m:t>𝑦</m:t>
                            </m:r>
                          </m:sup>
                        </m:sSup>
                      </m:num>
                      <m:den>
                        <m:r>
                          <a:rPr lang="en-US" altLang="en-US" b="0" i="1" smtClean="0">
                            <a:solidFill>
                              <a:schemeClr val="tx1"/>
                            </a:solidFill>
                            <a:latin typeface="Cambria Math" panose="02040503050406030204" pitchFamily="18" charset="0"/>
                          </a:rPr>
                          <m:t>𝑦</m:t>
                        </m:r>
                        <m:r>
                          <a:rPr lang="en-US" altLang="en-US" b="0" i="1" smtClean="0">
                            <a:solidFill>
                              <a:schemeClr val="tx1"/>
                            </a:solidFill>
                            <a:latin typeface="Cambria Math" panose="02040503050406030204" pitchFamily="18" charset="0"/>
                          </a:rPr>
                          <m:t>!</m:t>
                        </m:r>
                      </m:den>
                    </m:f>
                    <m:r>
                      <a:rPr lang="en-US" altLang="en-US" b="0" i="1" smtClean="0">
                        <a:solidFill>
                          <a:schemeClr val="tx1"/>
                        </a:solidFill>
                        <a:latin typeface="Cambria Math" panose="02040503050406030204" pitchFamily="18" charset="0"/>
                      </a:rPr>
                      <m:t>      </m:t>
                    </m:r>
                    <m:r>
                      <a:rPr lang="en-US" altLang="en-US" b="0" i="1" smtClean="0">
                        <a:solidFill>
                          <a:schemeClr val="tx1"/>
                        </a:solidFill>
                        <a:latin typeface="Cambria Math" panose="02040503050406030204" pitchFamily="18" charset="0"/>
                      </a:rPr>
                      <m:t>𝑦</m:t>
                    </m:r>
                    <m:r>
                      <a:rPr lang="en-US" altLang="en-US" b="0" i="1" smtClean="0">
                        <a:solidFill>
                          <a:schemeClr val="tx1"/>
                        </a:solidFill>
                        <a:latin typeface="Cambria Math" panose="02040503050406030204" pitchFamily="18" charset="0"/>
                      </a:rPr>
                      <m:t>=0,1,2,…</m:t>
                    </m:r>
                  </m:oMath>
                </a14:m>
                <a:r>
                  <a:rPr lang="en-US" altLang="en-US" i="1" dirty="0">
                    <a:solidFill>
                      <a:schemeClr val="tx1"/>
                    </a:solidFill>
                  </a:rPr>
                  <a:t>.  </a:t>
                </a:r>
                <a:r>
                  <a:rPr lang="en-US" altLang="en-US" dirty="0">
                    <a:solidFill>
                      <a:schemeClr val="tx1"/>
                    </a:solidFill>
                  </a:rPr>
                  <a:t>and </a:t>
                </a:r>
                <a14:m>
                  <m:oMath xmlns:m="http://schemas.openxmlformats.org/officeDocument/2006/math">
                    <m:r>
                      <a:rPr lang="en-US" altLang="en-US" b="0" i="1" smtClean="0">
                        <a:latin typeface="Cambria Math" panose="02040503050406030204" pitchFamily="18" charset="0"/>
                      </a:rPr>
                      <m:t>𝜆</m:t>
                    </m:r>
                    <m:r>
                      <a:rPr lang="en-US" altLang="en-US" b="0" i="1" smtClean="0">
                        <a:latin typeface="Cambria Math" panose="02040503050406030204" pitchFamily="18" charset="0"/>
                      </a:rPr>
                      <m:t>&gt;0</m:t>
                    </m:r>
                  </m:oMath>
                </a14:m>
                <a:endParaRPr lang="en-US" altLang="en-US" i="1" dirty="0">
                  <a:solidFill>
                    <a:schemeClr val="tx1"/>
                  </a:solidFill>
                </a:endParaRPr>
              </a:p>
              <a:p>
                <a:endParaRPr lang="en-US" altLang="en-US" i="1" dirty="0"/>
              </a:p>
              <a:p>
                <a:r>
                  <a:rPr lang="en-US" altLang="en-US" dirty="0"/>
                  <a:t>So, </a:t>
                </a:r>
              </a:p>
              <a:p>
                <a:pPr/>
                <a14:m>
                  <m:oMathPara xmlns:m="http://schemas.openxmlformats.org/officeDocument/2006/math">
                    <m:oMathParaPr>
                      <m:jc m:val="centerGroup"/>
                    </m:oMathParaPr>
                    <m:oMath xmlns:m="http://schemas.openxmlformats.org/officeDocument/2006/math">
                      <m:r>
                        <a:rPr lang="en-US" altLang="en-US" i="1">
                          <a:latin typeface="Cambria Math" panose="02040503050406030204" pitchFamily="18" charset="0"/>
                        </a:rPr>
                        <m:t>𝑓</m:t>
                      </m:r>
                      <m:d>
                        <m:dPr>
                          <m:ctrlPr>
                            <a:rPr lang="en-US" altLang="en-US" i="1">
                              <a:latin typeface="Cambria Math" panose="02040503050406030204" pitchFamily="18" charset="0"/>
                            </a:rPr>
                          </m:ctrlPr>
                        </m:dPr>
                        <m:e>
                          <m:r>
                            <a:rPr lang="en-US" altLang="en-US" b="0" i="1" smtClean="0">
                              <a:latin typeface="Cambria Math" panose="02040503050406030204" pitchFamily="18" charset="0"/>
                            </a:rPr>
                            <m:t>𝑦</m:t>
                          </m:r>
                        </m:e>
                      </m:d>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𝑦</m:t>
                          </m:r>
                          <m:r>
                            <a:rPr lang="en-US" altLang="en-US" i="1">
                              <a:latin typeface="Cambria Math" panose="02040503050406030204" pitchFamily="18" charset="0"/>
                            </a:rPr>
                            <m:t>!</m:t>
                          </m:r>
                        </m:den>
                      </m:f>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ctrlPr>
                                <a:rPr lang="en-US" altLang="en-US" i="1">
                                  <a:latin typeface="Cambria Math" panose="02040503050406030204" pitchFamily="18" charset="0"/>
                                </a:rPr>
                              </m:ctrlPr>
                            </m:dPr>
                            <m:e>
                              <m:r>
                                <a:rPr lang="en-US" altLang="en-US" i="1">
                                  <a:latin typeface="Cambria Math" panose="02040503050406030204" pitchFamily="18" charset="0"/>
                                </a:rPr>
                                <m:t>−</m:t>
                              </m:r>
                              <m:r>
                                <a:rPr lang="en-US" altLang="en-US" i="1">
                                  <a:latin typeface="Cambria Math" panose="02040503050406030204" pitchFamily="18" charset="0"/>
                                </a:rPr>
                                <m:t>𝜆</m:t>
                              </m:r>
                            </m:e>
                          </m:d>
                        </m:e>
                      </m:func>
                      <m:sSup>
                        <m:sSupPr>
                          <m:ctrlPr>
                            <a:rPr lang="en-US" altLang="en-US" i="1">
                              <a:latin typeface="Cambria Math" panose="02040503050406030204" pitchFamily="18" charset="0"/>
                            </a:rPr>
                          </m:ctrlPr>
                        </m:sSupPr>
                        <m:e>
                          <m:r>
                            <a:rPr lang="en-US" altLang="en-US" i="1">
                              <a:latin typeface="Cambria Math" panose="02040503050406030204" pitchFamily="18" charset="0"/>
                            </a:rPr>
                            <m:t>𝜆</m:t>
                          </m:r>
                        </m:e>
                        <m:sup>
                          <m:r>
                            <a:rPr lang="en-US" altLang="en-US" b="0" i="1" smtClean="0">
                              <a:latin typeface="Cambria Math" panose="02040503050406030204" pitchFamily="18" charset="0"/>
                            </a:rPr>
                            <m:t>𝑦</m:t>
                          </m:r>
                        </m:sup>
                      </m:sSup>
                      <m:r>
                        <a:rPr lang="en-US" altLang="en-US" b="0" i="1" smtClean="0">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b="0" i="1" smtClean="0">
                              <a:latin typeface="Cambria Math" panose="02040503050406030204" pitchFamily="18" charset="0"/>
                            </a:rPr>
                            <m:t>𝑦</m:t>
                          </m:r>
                          <m:r>
                            <a:rPr lang="en-US" altLang="en-US" i="1">
                              <a:latin typeface="Cambria Math" panose="02040503050406030204" pitchFamily="18" charset="0"/>
                            </a:rPr>
                            <m:t>!</m:t>
                          </m:r>
                        </m:den>
                      </m:f>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ctrlPr>
                                <a:rPr lang="en-US" altLang="en-US" i="1">
                                  <a:latin typeface="Cambria Math" panose="02040503050406030204" pitchFamily="18" charset="0"/>
                                </a:rPr>
                              </m:ctrlPr>
                            </m:dPr>
                            <m:e>
                              <m:r>
                                <a:rPr lang="en-US" altLang="en-US" i="1">
                                  <a:latin typeface="Cambria Math" panose="02040503050406030204" pitchFamily="18" charset="0"/>
                                </a:rPr>
                                <m:t>−</m:t>
                              </m:r>
                              <m:r>
                                <a:rPr lang="en-US" altLang="en-US" i="1">
                                  <a:latin typeface="Cambria Math" panose="02040503050406030204" pitchFamily="18" charset="0"/>
                                </a:rPr>
                                <m:t>𝜆</m:t>
                              </m:r>
                            </m:e>
                          </m:d>
                        </m:e>
                      </m:func>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exp</m:t>
                          </m:r>
                        </m:fName>
                        <m:e>
                          <m:d>
                            <m:dPr>
                              <m:ctrlPr>
                                <a:rPr lang="en-US" altLang="en-US" b="0" i="1" smtClean="0">
                                  <a:latin typeface="Cambria Math" panose="02040503050406030204" pitchFamily="18" charset="0"/>
                                </a:rPr>
                              </m:ctrlPr>
                            </m:dPr>
                            <m:e>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log</m:t>
                                  </m:r>
                                </m:fName>
                                <m:e>
                                  <m:d>
                                    <m:dPr>
                                      <m:ctrlPr>
                                        <a:rPr lang="en-US" altLang="en-US" b="0" i="1" smtClean="0">
                                          <a:latin typeface="Cambria Math" panose="02040503050406030204" pitchFamily="18" charset="0"/>
                                        </a:rPr>
                                      </m:ctrlPr>
                                    </m:dPr>
                                    <m:e>
                                      <m:sSup>
                                        <m:sSupPr>
                                          <m:ctrlPr>
                                            <a:rPr lang="en-US" altLang="en-US" i="1">
                                              <a:latin typeface="Cambria Math" panose="02040503050406030204" pitchFamily="18" charset="0"/>
                                            </a:rPr>
                                          </m:ctrlPr>
                                        </m:sSupPr>
                                        <m:e>
                                          <m:r>
                                            <a:rPr lang="en-US" altLang="en-US" i="1">
                                              <a:latin typeface="Cambria Math" panose="02040503050406030204" pitchFamily="18" charset="0"/>
                                            </a:rPr>
                                            <m:t>𝜆</m:t>
                                          </m:r>
                                        </m:e>
                                        <m:sup>
                                          <m:r>
                                            <a:rPr lang="en-US" altLang="en-US" b="0" i="1" smtClean="0">
                                              <a:latin typeface="Cambria Math" panose="02040503050406030204" pitchFamily="18" charset="0"/>
                                            </a:rPr>
                                            <m:t>𝑦</m:t>
                                          </m:r>
                                        </m:sup>
                                      </m:sSup>
                                    </m:e>
                                  </m:d>
                                </m:e>
                              </m:func>
                            </m:e>
                          </m:d>
                        </m:e>
                      </m:func>
                    </m:oMath>
                  </m:oMathPara>
                </a14:m>
                <a:endParaRPr lang="en-US" altLang="en-US" dirty="0">
                  <a:solidFill>
                    <a:schemeClr val="tx1"/>
                  </a:solidFill>
                </a:endParaRPr>
              </a:p>
              <a:p>
                <a:endParaRPr lang="en-US" altLang="en-US" dirty="0"/>
              </a:p>
              <a:p>
                <a:pPr/>
                <a14:m>
                  <m:oMathPara xmlns:m="http://schemas.openxmlformats.org/officeDocument/2006/math">
                    <m:oMathParaPr>
                      <m:jc m:val="centerGroup"/>
                    </m:oMathParaPr>
                    <m:oMath xmlns:m="http://schemas.openxmlformats.org/officeDocument/2006/math">
                      <m:r>
                        <a:rPr lang="en-US" altLang="en-US" b="0" i="1" smtClean="0">
                          <a:latin typeface="Cambria Math" panose="02040503050406030204" pitchFamily="18" charset="0"/>
                        </a:rPr>
                        <m:t>𝑓</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𝑦</m:t>
                          </m:r>
                        </m:e>
                      </m:d>
                      <m:r>
                        <a:rPr lang="en-US" altLang="en-US" b="0" i="1" smtClean="0">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b="0" i="1" smtClean="0">
                              <a:latin typeface="Cambria Math" panose="02040503050406030204" pitchFamily="18" charset="0"/>
                            </a:rPr>
                            <m:t>𝑦</m:t>
                          </m:r>
                          <m:r>
                            <a:rPr lang="en-US" altLang="en-US" i="1">
                              <a:latin typeface="Cambria Math" panose="02040503050406030204" pitchFamily="18" charset="0"/>
                            </a:rPr>
                            <m:t>!</m:t>
                          </m:r>
                        </m:den>
                      </m:f>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ctrlPr>
                                <a:rPr lang="en-US" altLang="en-US" i="1">
                                  <a:latin typeface="Cambria Math" panose="02040503050406030204" pitchFamily="18" charset="0"/>
                                </a:rPr>
                              </m:ctrlPr>
                            </m:dPr>
                            <m:e>
                              <m:r>
                                <a:rPr lang="en-US" altLang="en-US" i="1">
                                  <a:latin typeface="Cambria Math" panose="02040503050406030204" pitchFamily="18" charset="0"/>
                                </a:rPr>
                                <m:t>−</m:t>
                              </m:r>
                              <m:r>
                                <a:rPr lang="en-US" altLang="en-US" i="1">
                                  <a:latin typeface="Cambria Math" panose="02040503050406030204" pitchFamily="18" charset="0"/>
                                </a:rPr>
                                <m:t>𝜆</m:t>
                              </m:r>
                            </m:e>
                          </m:d>
                        </m:e>
                      </m:func>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ctrlPr>
                                <a:rPr lang="en-US" altLang="en-US" i="1">
                                  <a:latin typeface="Cambria Math" panose="02040503050406030204" pitchFamily="18" charset="0"/>
                                </a:rPr>
                              </m:ctrlPr>
                            </m:dPr>
                            <m:e>
                              <m:r>
                                <a:rPr lang="en-US" altLang="en-US" b="0" i="1" smtClean="0">
                                  <a:latin typeface="Cambria Math" panose="02040503050406030204" pitchFamily="18" charset="0"/>
                                </a:rPr>
                                <m:t>𝑦</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r>
                                        <a:rPr lang="en-US" altLang="en-US" b="0" i="1" smtClean="0">
                                          <a:latin typeface="Cambria Math" panose="02040503050406030204" pitchFamily="18" charset="0"/>
                                        </a:rPr>
                                        <m:t>𝜆</m:t>
                                      </m:r>
                                    </m:e>
                                  </m:d>
                                </m:e>
                              </m:func>
                            </m:e>
                          </m:d>
                        </m:e>
                      </m:func>
                    </m:oMath>
                  </m:oMathPara>
                </a14:m>
                <a:endParaRPr lang="en-US" altLang="en-US" dirty="0">
                  <a:solidFill>
                    <a:schemeClr val="tx1"/>
                  </a:solidFill>
                </a:endParaRPr>
              </a:p>
              <a:p>
                <a:endParaRPr lang="en-US" altLang="en-US" dirty="0"/>
              </a:p>
              <a:p>
                <a:r>
                  <a:rPr lang="en-US" altLang="en-US" dirty="0">
                    <a:solidFill>
                      <a:schemeClr val="tx1"/>
                    </a:solidFill>
                  </a:rPr>
                  <a:t>Hence, the distribution is of the form </a:t>
                </a:r>
                <a14:m>
                  <m:oMath xmlns:m="http://schemas.openxmlformats.org/officeDocument/2006/math">
                    <m:r>
                      <a:rPr lang="en-US" altLang="en-US" b="0" i="1" smtClean="0">
                        <a:latin typeface="Cambria Math" panose="02040503050406030204" pitchFamily="18" charset="0"/>
                      </a:rPr>
                      <m:t>𝑎</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r>
                      <a:rPr lang="en-US" altLang="en-US" b="0" i="1" smtClean="0">
                        <a:latin typeface="Cambria Math" panose="02040503050406030204" pitchFamily="18" charset="0"/>
                      </a:rPr>
                      <m:t>𝑔</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𝑦</m:t>
                        </m:r>
                      </m:e>
                    </m:d>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exp</m:t>
                        </m:r>
                      </m:fName>
                      <m:e>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𝑏</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r>
                              <a:rPr lang="en-US" altLang="en-US" b="0" i="1" smtClean="0">
                                <a:latin typeface="Cambria Math" panose="02040503050406030204" pitchFamily="18" charset="0"/>
                              </a:rPr>
                              <m:t>𝑅</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𝑦</m:t>
                                </m:r>
                              </m:e>
                            </m:d>
                          </m:e>
                        </m:d>
                      </m:e>
                    </m:func>
                  </m:oMath>
                </a14:m>
                <a:r>
                  <a:rPr lang="en-US" altLang="en-US" dirty="0">
                    <a:solidFill>
                      <a:schemeClr val="tx1"/>
                    </a:solidFill>
                  </a:rPr>
                  <a:t>, with </a:t>
                </a:r>
              </a:p>
              <a:p>
                <a:pPr algn="ctr"/>
                <a14:m>
                  <m:oMath xmlns:m="http://schemas.openxmlformats.org/officeDocument/2006/math">
                    <m:r>
                      <a:rPr lang="en-US" altLang="en-US" b="0" i="1" smtClean="0">
                        <a:latin typeface="Cambria Math" panose="02040503050406030204" pitchFamily="18" charset="0"/>
                      </a:rPr>
                      <m:t>𝑎</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r>
                      <a:rPr lang="en-US" altLang="en-US" b="0" i="1" smtClean="0">
                        <a:latin typeface="Cambria Math" panose="02040503050406030204" pitchFamily="18" charset="0"/>
                      </a:rPr>
                      <m:t>=</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ctrlPr>
                              <a:rPr lang="en-US" altLang="en-US" i="1">
                                <a:latin typeface="Cambria Math" panose="02040503050406030204" pitchFamily="18" charset="0"/>
                              </a:rPr>
                            </m:ctrlPr>
                          </m:dPr>
                          <m:e>
                            <m:r>
                              <a:rPr lang="en-US" altLang="en-US" i="1">
                                <a:latin typeface="Cambria Math" panose="02040503050406030204" pitchFamily="18" charset="0"/>
                              </a:rPr>
                              <m:t>−</m:t>
                            </m:r>
                            <m:r>
                              <a:rPr lang="en-US" altLang="en-US" i="1">
                                <a:latin typeface="Cambria Math" panose="02040503050406030204" pitchFamily="18" charset="0"/>
                              </a:rPr>
                              <m:t>𝜆</m:t>
                            </m:r>
                          </m:e>
                        </m:d>
                      </m:e>
                    </m:func>
                    <m:r>
                      <a:rPr lang="en-US" altLang="en-US" b="0" i="1" smtClean="0">
                        <a:latin typeface="Cambria Math" panose="02040503050406030204" pitchFamily="18" charset="0"/>
                      </a:rPr>
                      <m:t>≥0</m:t>
                    </m:r>
                  </m:oMath>
                </a14:m>
                <a:r>
                  <a:rPr lang="en-US" altLang="en-US" dirty="0">
                    <a:solidFill>
                      <a:schemeClr val="tx1"/>
                    </a:solidFill>
                  </a:rPr>
                  <a:t>             </a:t>
                </a:r>
                <a14:m>
                  <m:oMath xmlns:m="http://schemas.openxmlformats.org/officeDocument/2006/math">
                    <m:r>
                      <m:rPr>
                        <m:sty m:val="p"/>
                      </m:rPr>
                      <a:rPr lang="en-US" altLang="en-US" b="0" i="0" smtClean="0">
                        <a:latin typeface="Cambria Math" panose="02040503050406030204" pitchFamily="18" charset="0"/>
                      </a:rPr>
                      <m:t>b</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r>
                      <a:rPr lang="en-US" altLang="en-US" b="0" i="1" smtClean="0">
                        <a:latin typeface="Cambria Math" panose="02040503050406030204" pitchFamily="18" charset="0"/>
                      </a:rPr>
                      <m:t>=</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r>
                              <a:rPr lang="en-US" altLang="en-US" i="1">
                                <a:latin typeface="Cambria Math" panose="02040503050406030204" pitchFamily="18" charset="0"/>
                              </a:rPr>
                              <m:t>𝜆</m:t>
                            </m:r>
                          </m:e>
                        </m:d>
                      </m:e>
                    </m:func>
                  </m:oMath>
                </a14:m>
                <a:endParaRPr lang="en-US" altLang="en-US" dirty="0">
                  <a:solidFill>
                    <a:schemeClr val="tx1"/>
                  </a:solidFill>
                </a:endParaRPr>
              </a:p>
              <a:p>
                <a:pPr algn="ctr"/>
                <a14:m>
                  <m:oMath xmlns:m="http://schemas.openxmlformats.org/officeDocument/2006/math">
                    <m:r>
                      <a:rPr lang="en-US" altLang="en-US" b="0" i="1" smtClean="0">
                        <a:latin typeface="Cambria Math" panose="02040503050406030204" pitchFamily="18" charset="0"/>
                      </a:rPr>
                      <m:t>𝑔</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𝑦</m:t>
                        </m:r>
                      </m:e>
                    </m:d>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𝑦</m:t>
                        </m:r>
                        <m:r>
                          <a:rPr lang="en-US" altLang="en-US" b="0" i="1" smtClean="0">
                            <a:latin typeface="Cambria Math" panose="02040503050406030204" pitchFamily="18" charset="0"/>
                          </a:rPr>
                          <m:t>!</m:t>
                        </m:r>
                      </m:den>
                    </m:f>
                    <m:r>
                      <a:rPr lang="en-US" altLang="en-US" b="0" i="1" smtClean="0">
                        <a:latin typeface="Cambria Math" panose="02040503050406030204" pitchFamily="18" charset="0"/>
                      </a:rPr>
                      <m:t>≥0</m:t>
                    </m:r>
                  </m:oMath>
                </a14:m>
                <a:r>
                  <a:rPr lang="en-US" altLang="en-US" dirty="0">
                    <a:solidFill>
                      <a:schemeClr val="tx1"/>
                    </a:solidFill>
                  </a:rPr>
                  <a:t>                 </a:t>
                </a:r>
                <a14:m>
                  <m:oMath xmlns:m="http://schemas.openxmlformats.org/officeDocument/2006/math">
                    <m:r>
                      <a:rPr lang="en-US" altLang="en-US" b="0" i="1" dirty="0" smtClean="0">
                        <a:solidFill>
                          <a:schemeClr val="tx1"/>
                        </a:solidFill>
                        <a:latin typeface="Cambria Math" panose="02040503050406030204" pitchFamily="18" charset="0"/>
                      </a:rPr>
                      <m:t>𝑅</m:t>
                    </m:r>
                    <m:d>
                      <m:dPr>
                        <m:ctrlPr>
                          <a:rPr lang="en-US" altLang="en-US" b="0" i="1" dirty="0" smtClean="0">
                            <a:solidFill>
                              <a:schemeClr val="tx1"/>
                            </a:solidFill>
                            <a:latin typeface="Cambria Math" panose="02040503050406030204" pitchFamily="18" charset="0"/>
                          </a:rPr>
                        </m:ctrlPr>
                      </m:dPr>
                      <m:e>
                        <m:r>
                          <a:rPr lang="en-US" altLang="en-US" b="0" i="1" dirty="0" smtClean="0">
                            <a:solidFill>
                              <a:schemeClr val="tx1"/>
                            </a:solidFill>
                            <a:latin typeface="Cambria Math" panose="02040503050406030204" pitchFamily="18" charset="0"/>
                          </a:rPr>
                          <m:t>𝑦</m:t>
                        </m:r>
                      </m:e>
                    </m:d>
                    <m:r>
                      <a:rPr lang="en-US" altLang="en-US" b="0" i="1" dirty="0" smtClean="0">
                        <a:solidFill>
                          <a:schemeClr val="tx1"/>
                        </a:solidFill>
                        <a:latin typeface="Cambria Math" panose="02040503050406030204" pitchFamily="18" charset="0"/>
                      </a:rPr>
                      <m:t>=</m:t>
                    </m:r>
                    <m:r>
                      <a:rPr lang="en-US" altLang="en-US" b="0" i="1" dirty="0" smtClean="0">
                        <a:solidFill>
                          <a:schemeClr val="tx1"/>
                        </a:solidFill>
                        <a:latin typeface="Cambria Math" panose="02040503050406030204" pitchFamily="18" charset="0"/>
                      </a:rPr>
                      <m:t>𝑦</m:t>
                    </m:r>
                  </m:oMath>
                </a14:m>
                <a:endParaRPr lang="en-US" altLang="en-US" dirty="0">
                  <a:solidFill>
                    <a:schemeClr val="tx1"/>
                  </a:solidFill>
                </a:endParaRP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1540884" y="1215297"/>
                <a:ext cx="9245600" cy="4931606"/>
              </a:xfrm>
              <a:prstGeom prst="rect">
                <a:avLst/>
              </a:prstGeom>
              <a:blipFill>
                <a:blip r:embed="rId3"/>
                <a:stretch>
                  <a:fillRect l="-412" t="-15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191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741680" y="935911"/>
            <a:ext cx="10703560" cy="337978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1540884" y="1021653"/>
                <a:ext cx="9245600" cy="311399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An Extension: 2-Parameter Exponential Family</a:t>
                </a:r>
              </a:p>
              <a:p>
                <a:endParaRPr lang="en-US" altLang="en-US" i="1" dirty="0">
                  <a:solidFill>
                    <a:schemeClr val="bg1"/>
                  </a:solidFill>
                </a:endParaRPr>
              </a:p>
              <a:p>
                <a:r>
                  <a:rPr lang="en-US" dirty="0"/>
                  <a:t>We say that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𝑦</m:t>
                        </m:r>
                        <m:r>
                          <a:rPr lang="en-US" i="1">
                            <a:latin typeface="Cambria Math" panose="02040503050406030204" pitchFamily="18" charset="0"/>
                          </a:rPr>
                          <m:t>;</m:t>
                        </m:r>
                        <m:r>
                          <a:rPr lang="en-US" b="1" i="1" smtClean="0">
                            <a:latin typeface="Cambria Math" panose="02040503050406030204" pitchFamily="18" charset="0"/>
                          </a:rPr>
                          <m:t>𝜽</m:t>
                        </m:r>
                      </m:e>
                    </m:d>
                  </m:oMath>
                </a14:m>
                <a:r>
                  <a:rPr lang="en-US" dirty="0"/>
                  <a:t> belongs to the 2-parameter exponential family </a:t>
                </a:r>
                <a:r>
                  <a:rPr lang="en-US" dirty="0" err="1"/>
                  <a:t>iff</a:t>
                </a:r>
                <a:r>
                  <a:rPr lang="en-US" dirty="0"/>
                  <a:t> we can express </a:t>
                </a: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𝑦</m:t>
                          </m:r>
                          <m:r>
                            <a:rPr lang="en-US" i="1">
                              <a:latin typeface="Cambria Math" panose="02040503050406030204" pitchFamily="18" charset="0"/>
                            </a:rPr>
                            <m:t>;</m:t>
                          </m:r>
                          <m:r>
                            <a:rPr lang="en-US" b="1" i="1" smtClean="0">
                              <a:latin typeface="Cambria Math" panose="02040503050406030204" pitchFamily="18" charset="0"/>
                            </a:rPr>
                            <m:t>𝜽</m:t>
                          </m:r>
                        </m:e>
                      </m:d>
                      <m:r>
                        <a:rPr lang="en-US" i="1">
                          <a:latin typeface="Cambria Math" panose="02040503050406030204" pitchFamily="18" charset="0"/>
                        </a:rPr>
                        <m:t>=</m:t>
                      </m:r>
                      <m:r>
                        <a:rPr lang="en-US" i="1">
                          <a:latin typeface="Cambria Math" panose="02040503050406030204" pitchFamily="18" charset="0"/>
                        </a:rPr>
                        <m:t>𝑎</m:t>
                      </m:r>
                      <m:d>
                        <m:dPr>
                          <m:ctrlPr>
                            <a:rPr lang="en-US" i="1">
                              <a:latin typeface="Cambria Math" panose="02040503050406030204" pitchFamily="18" charset="0"/>
                            </a:rPr>
                          </m:ctrlPr>
                        </m:dPr>
                        <m:e>
                          <m:r>
                            <a:rPr lang="en-US" b="1" i="1" smtClean="0">
                              <a:latin typeface="Cambria Math" panose="02040503050406030204" pitchFamily="18" charset="0"/>
                            </a:rPr>
                            <m:t>𝜽</m:t>
                          </m:r>
                        </m:e>
                      </m:d>
                      <m:r>
                        <a:rPr lang="en-US" i="1">
                          <a:latin typeface="Cambria Math" panose="02040503050406030204" pitchFamily="18" charset="0"/>
                        </a:rPr>
                        <m:t>𝑔</m:t>
                      </m:r>
                      <m:d>
                        <m:dPr>
                          <m:ctrlPr>
                            <a:rPr lang="en-US" i="1">
                              <a:latin typeface="Cambria Math" panose="02040503050406030204" pitchFamily="18" charset="0"/>
                            </a:rPr>
                          </m:ctrlPr>
                        </m:dPr>
                        <m:e>
                          <m:r>
                            <a:rPr lang="en-US" b="0" i="1" smtClean="0">
                              <a:latin typeface="Cambria Math" panose="02040503050406030204" pitchFamily="18" charset="0"/>
                            </a:rPr>
                            <m:t>𝑦</m:t>
                          </m:r>
                        </m:e>
                      </m:d>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b="1" i="1" smtClean="0">
                                      <a:latin typeface="Cambria Math" panose="02040503050406030204" pitchFamily="18" charset="0"/>
                                    </a:rPr>
                                    <m:t>𝜽</m:t>
                                  </m:r>
                                </m:e>
                              </m:d>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sub>
                              </m:sSub>
                              <m:d>
                                <m:dPr>
                                  <m:ctrlPr>
                                    <a:rPr lang="en-US" i="1">
                                      <a:latin typeface="Cambria Math" panose="02040503050406030204" pitchFamily="18" charset="0"/>
                                    </a:rPr>
                                  </m:ctrlPr>
                                </m:dPr>
                                <m:e>
                                  <m:r>
                                    <a:rPr lang="en-US" b="1" i="1" smtClean="0">
                                      <a:latin typeface="Cambria Math" panose="02040503050406030204" pitchFamily="18" charset="0"/>
                                    </a:rPr>
                                    <m:t>𝜽</m:t>
                                  </m:r>
                                </m:e>
                              </m:d>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2</m:t>
                                  </m:r>
                                </m:sub>
                              </m:sSub>
                              <m:d>
                                <m:dPr>
                                  <m:ctrlPr>
                                    <a:rPr lang="en-US" i="1">
                                      <a:latin typeface="Cambria Math" panose="02040503050406030204" pitchFamily="18" charset="0"/>
                                    </a:rPr>
                                  </m:ctrlPr>
                                </m:dPr>
                                <m:e>
                                  <m:r>
                                    <a:rPr lang="en-US" b="0" i="1" smtClean="0">
                                      <a:latin typeface="Cambria Math" panose="02040503050406030204" pitchFamily="18" charset="0"/>
                                    </a:rPr>
                                    <m:t>𝑦</m:t>
                                  </m:r>
                                </m:e>
                              </m:d>
                            </m:e>
                          </m:d>
                        </m:e>
                      </m:func>
                    </m:oMath>
                  </m:oMathPara>
                </a14:m>
                <a:endParaRPr lang="en-US" dirty="0"/>
              </a:p>
              <a:p>
                <a:r>
                  <a:rPr lang="en-US" dirty="0"/>
                  <a:t> </a:t>
                </a:r>
              </a:p>
              <a:p>
                <a:r>
                  <a:rPr lang="en-US" dirty="0"/>
                  <a:t>with some appropriate forms for </a:t>
                </a:r>
                <a14:m>
                  <m:oMath xmlns:m="http://schemas.openxmlformats.org/officeDocument/2006/math">
                    <m:r>
                      <a:rPr lang="en-US" i="1">
                        <a:latin typeface="Cambria Math" panose="02040503050406030204" pitchFamily="18" charset="0"/>
                      </a:rPr>
                      <m:t>𝑔</m:t>
                    </m:r>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≥0,  </m:t>
                    </m:r>
                    <m:r>
                      <a:rPr lang="en-US" i="1">
                        <a:latin typeface="Cambria Math" panose="02040503050406030204" pitchFamily="18" charset="0"/>
                      </a:rPr>
                      <m:t>𝑎</m:t>
                    </m:r>
                    <m:d>
                      <m:dPr>
                        <m:ctrlPr>
                          <a:rPr lang="en-US" i="1">
                            <a:latin typeface="Cambria Math" panose="02040503050406030204" pitchFamily="18" charset="0"/>
                          </a:rPr>
                        </m:ctrlPr>
                      </m:dPr>
                      <m:e>
                        <m:r>
                          <a:rPr lang="en-US" b="1" i="1" smtClean="0">
                            <a:latin typeface="Cambria Math" panose="02040503050406030204" pitchFamily="18" charset="0"/>
                          </a:rPr>
                          <m:t>𝜽</m:t>
                        </m:r>
                      </m:e>
                    </m:d>
                    <m:r>
                      <a:rPr lang="en-US" i="1">
                        <a:latin typeface="Cambria Math" panose="02040503050406030204" pitchFamily="18" charset="0"/>
                      </a:rPr>
                      <m:t>≥0,  </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b="1" i="1" smtClean="0">
                            <a:latin typeface="Cambria Math" panose="02040503050406030204" pitchFamily="18" charset="0"/>
                          </a:rPr>
                          <m:t>𝜽</m:t>
                        </m:r>
                      </m:e>
                    </m:d>
                    <m:r>
                      <a:rPr lang="en-US" i="1">
                        <a:latin typeface="Cambria Math" panose="02040503050406030204" pitchFamily="18" charset="0"/>
                      </a:rPr>
                      <m:t>, </m:t>
                    </m:r>
                    <m:r>
                      <m:rPr>
                        <m:sty m:val="p"/>
                      </m:rPr>
                      <a:rPr lang="en-US">
                        <a:latin typeface="Cambria Math" panose="02040503050406030204" pitchFamily="18" charset="0"/>
                      </a:rPr>
                      <m:t>and</m:t>
                    </m:r>
                    <m:r>
                      <a:rPr lang="en-US">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  </m:t>
                    </m:r>
                    <m:r>
                      <a:rPr lang="en-US" i="1">
                        <a:latin typeface="Cambria Math" panose="02040503050406030204" pitchFamily="18" charset="0"/>
                      </a:rPr>
                      <m:t>𝑖</m:t>
                    </m:r>
                    <m:r>
                      <a:rPr lang="en-US" i="1">
                        <a:latin typeface="Cambria Math" panose="02040503050406030204" pitchFamily="18" charset="0"/>
                      </a:rPr>
                      <m:t>=1,2</m:t>
                    </m:r>
                  </m:oMath>
                </a14:m>
                <a:r>
                  <a:rPr lang="en-US" dirty="0"/>
                  <a:t>. It is crucial that the expressions of </a:t>
                </a:r>
                <a14:m>
                  <m:oMath xmlns:m="http://schemas.openxmlformats.org/officeDocument/2006/math">
                    <m:r>
                      <a:rPr lang="en-US" i="1">
                        <a:latin typeface="Cambria Math" panose="02040503050406030204" pitchFamily="18" charset="0"/>
                      </a:rPr>
                      <m:t>𝑎</m:t>
                    </m:r>
                    <m:d>
                      <m:dPr>
                        <m:ctrlPr>
                          <a:rPr lang="en-US" i="1">
                            <a:latin typeface="Cambria Math" panose="02040503050406030204" pitchFamily="18" charset="0"/>
                          </a:rPr>
                        </m:ctrlPr>
                      </m:dPr>
                      <m:e>
                        <m:r>
                          <a:rPr lang="en-US" b="1" i="1" smtClean="0">
                            <a:latin typeface="Cambria Math" panose="02040503050406030204" pitchFamily="18" charset="0"/>
                          </a:rPr>
                          <m:t>𝜽</m:t>
                        </m:r>
                      </m:e>
                    </m:d>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b="1" i="1" smtClean="0">
                            <a:latin typeface="Cambria Math" panose="02040503050406030204" pitchFamily="18" charset="0"/>
                          </a:rPr>
                          <m:t>𝜽</m:t>
                        </m:r>
                      </m:e>
                    </m:d>
                    <m:r>
                      <a:rPr lang="en-US" i="1">
                        <a:latin typeface="Cambria Math" panose="02040503050406030204" pitchFamily="18" charset="0"/>
                      </a:rPr>
                      <m:t>,  </m:t>
                    </m:r>
                    <m:r>
                      <a:rPr lang="en-US" i="1">
                        <a:latin typeface="Cambria Math" panose="02040503050406030204" pitchFamily="18" charset="0"/>
                      </a:rPr>
                      <m:t>𝑖</m:t>
                    </m:r>
                    <m:r>
                      <a:rPr lang="en-US" i="1">
                        <a:latin typeface="Cambria Math" panose="02040503050406030204" pitchFamily="18" charset="0"/>
                      </a:rPr>
                      <m:t>=1,2</m:t>
                    </m:r>
                  </m:oMath>
                </a14:m>
                <a:r>
                  <a:rPr lang="en-US" dirty="0"/>
                  <a:t> cannot involve </a:t>
                </a:r>
                <a14:m>
                  <m:oMath xmlns:m="http://schemas.openxmlformats.org/officeDocument/2006/math">
                    <m:r>
                      <a:rPr lang="en-US" b="0" i="1" smtClean="0">
                        <a:latin typeface="Cambria Math" panose="02040503050406030204" pitchFamily="18" charset="0"/>
                      </a:rPr>
                      <m:t>𝑦</m:t>
                    </m:r>
                  </m:oMath>
                </a14:m>
                <a:r>
                  <a:rPr lang="en-US" dirty="0"/>
                  <a:t>, while the expressions of </a:t>
                </a:r>
                <a14:m>
                  <m:oMath xmlns:m="http://schemas.openxmlformats.org/officeDocument/2006/math">
                    <m:r>
                      <a:rPr lang="en-US" i="1">
                        <a:latin typeface="Cambria Math" panose="02040503050406030204" pitchFamily="18" charset="0"/>
                      </a:rPr>
                      <m:t>𝑔</m:t>
                    </m:r>
                    <m:r>
                      <a:rPr lang="en-US" i="1">
                        <a:latin typeface="Cambria Math" panose="02040503050406030204" pitchFamily="18" charset="0"/>
                      </a:rPr>
                      <m:t>(</m:t>
                    </m:r>
                    <m:r>
                      <a:rPr lang="en-US" b="0" i="1" smtClean="0">
                        <a:latin typeface="Cambria Math" panose="02040503050406030204" pitchFamily="18" charset="0"/>
                      </a:rPr>
                      <m:t>𝑦</m:t>
                    </m:r>
                    <m:r>
                      <a:rPr lang="en-US" i="1">
                        <a:latin typeface="Cambria Math" panose="02040503050406030204" pitchFamily="18" charset="0"/>
                      </a:rPr>
                      <m:t>)</m:t>
                    </m:r>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2</m:t>
                        </m:r>
                      </m:sub>
                    </m:sSub>
                    <m:d>
                      <m:dPr>
                        <m:ctrlPr>
                          <a:rPr lang="en-US" i="1">
                            <a:latin typeface="Cambria Math" panose="02040503050406030204" pitchFamily="18" charset="0"/>
                          </a:rPr>
                        </m:ctrlPr>
                      </m:dPr>
                      <m:e>
                        <m:r>
                          <a:rPr lang="en-US" b="0" i="1" smtClean="0">
                            <a:latin typeface="Cambria Math" panose="02040503050406030204" pitchFamily="18" charset="0"/>
                          </a:rPr>
                          <m:t>𝑦</m:t>
                        </m:r>
                      </m:e>
                    </m:d>
                  </m:oMath>
                </a14:m>
                <a:r>
                  <a:rPr lang="en-US" dirty="0"/>
                  <a:t> cannot involve </a:t>
                </a:r>
                <a14:m>
                  <m:oMath xmlns:m="http://schemas.openxmlformats.org/officeDocument/2006/math">
                    <m:r>
                      <a:rPr lang="en-US" b="1" i="1" smtClean="0">
                        <a:latin typeface="Cambria Math" panose="02040503050406030204" pitchFamily="18" charset="0"/>
                      </a:rPr>
                      <m:t>𝜽</m:t>
                    </m:r>
                  </m:oMath>
                </a14:m>
                <a:r>
                  <a:rPr lang="en-US" dirty="0"/>
                  <a:t>.</a:t>
                </a:r>
              </a:p>
              <a:p>
                <a:endParaRPr lang="en-US" dirty="0"/>
              </a:p>
              <a:p>
                <a:r>
                  <a:rPr lang="en-US" dirty="0"/>
                  <a:t>	       **Can extend from </a:t>
                </a:r>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=1,2</m:t>
                    </m:r>
                  </m:oMath>
                </a14:m>
                <a:r>
                  <a:rPr lang="en-US" dirty="0"/>
                  <a:t> to </a:t>
                </a:r>
                <a14:m>
                  <m:oMath xmlns:m="http://schemas.openxmlformats.org/officeDocument/2006/math">
                    <m:r>
                      <m:rPr>
                        <m:sty m:val="p"/>
                      </m:rPr>
                      <a:rPr lang="en-US" dirty="0">
                        <a:latin typeface="Cambria Math" panose="02040503050406030204" pitchFamily="18" charset="0"/>
                      </a:rPr>
                      <m:t>i</m:t>
                    </m:r>
                    <m:r>
                      <a:rPr lang="en-US" b="0" i="0" dirty="0" smtClean="0">
                        <a:latin typeface="Cambria Math" panose="02040503050406030204" pitchFamily="18" charset="0"/>
                      </a:rPr>
                      <m:t>=1,…,</m:t>
                    </m:r>
                    <m:r>
                      <a:rPr lang="en-US" b="0" i="1" smtClean="0">
                        <a:latin typeface="Cambria Math" panose="02040503050406030204" pitchFamily="18" charset="0"/>
                      </a:rPr>
                      <m:t>𝑘</m:t>
                    </m:r>
                  </m:oMath>
                </a14:m>
                <a:r>
                  <a:rPr lang="en-US" dirty="0"/>
                  <a:t> for </a:t>
                </a:r>
                <a14:m>
                  <m:oMath xmlns:m="http://schemas.openxmlformats.org/officeDocument/2006/math">
                    <m:r>
                      <a:rPr lang="en-US" b="0" i="1" smtClean="0">
                        <a:latin typeface="Cambria Math" panose="02040503050406030204" pitchFamily="18" charset="0"/>
                      </a:rPr>
                      <m:t>𝑘</m:t>
                    </m:r>
                  </m:oMath>
                </a14:m>
                <a:r>
                  <a:rPr lang="en-US" dirty="0"/>
                  <a:t>-parameter exponential family.**</a:t>
                </a: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1540884" y="1021653"/>
                <a:ext cx="9245600" cy="3113994"/>
              </a:xfrm>
              <a:prstGeom prst="rect">
                <a:avLst/>
              </a:prstGeom>
              <a:blipFill>
                <a:blip r:embed="rId3"/>
                <a:stretch>
                  <a:fillRect l="-412" t="-1619" r="-4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4" y="6271708"/>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CE3119DE-57D7-5943-85D0-F07A7CC195E4}"/>
              </a:ext>
            </a:extLst>
          </p:cNvPr>
          <p:cNvSpPr/>
          <p:nvPr/>
        </p:nvSpPr>
        <p:spPr>
          <a:xfrm>
            <a:off x="741680" y="4496692"/>
            <a:ext cx="10703560" cy="182391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0" name="TextBox 25">
                <a:extLst>
                  <a:ext uri="{FF2B5EF4-FFF2-40B4-BE49-F238E27FC236}">
                    <a16:creationId xmlns:a16="http://schemas.microsoft.com/office/drawing/2014/main" id="{AF8013AE-80B2-2240-AC4A-26911E6776AB}"/>
                  </a:ext>
                </a:extLst>
              </p:cNvPr>
              <p:cNvSpPr txBox="1">
                <a:spLocks noChangeArrowheads="1"/>
              </p:cNvSpPr>
              <p:nvPr/>
            </p:nvSpPr>
            <p:spPr bwMode="auto">
              <a:xfrm>
                <a:off x="1540884" y="4582435"/>
                <a:ext cx="9245600" cy="17670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Some Members of the 2-Parameter Exponential Family</a:t>
                </a:r>
              </a:p>
              <a:p>
                <a:endParaRPr lang="en-US" altLang="en-US" i="1" dirty="0">
                  <a:solidFill>
                    <a:schemeClr val="bg1"/>
                  </a:solidFill>
                </a:endParaRPr>
              </a:p>
              <a:p>
                <a:pPr lvl="0"/>
                <a14:m>
                  <m:oMath xmlns:m="http://schemas.openxmlformats.org/officeDocument/2006/math">
                    <m:r>
                      <a:rPr lang="en-US" i="1">
                        <a:latin typeface="Cambria Math" panose="02040503050406030204" pitchFamily="18" charset="0"/>
                      </a:rPr>
                      <m:t>𝑁</m:t>
                    </m:r>
                    <m:d>
                      <m:dPr>
                        <m:ctrlPr>
                          <a:rPr lang="en-US" i="1">
                            <a:latin typeface="Cambria Math" panose="02040503050406030204" pitchFamily="18" charset="0"/>
                          </a:rPr>
                        </m:ctrlPr>
                      </m:dPr>
                      <m:e>
                        <m:r>
                          <a:rPr lang="en-US" i="1">
                            <a:latin typeface="Cambria Math" panose="02040503050406030204" pitchFamily="18" charset="0"/>
                          </a:rPr>
                          <m:t>𝜇</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2</m:t>
                            </m:r>
                          </m:sup>
                        </m:sSup>
                      </m:e>
                    </m:d>
                    <m:r>
                      <a:rPr lang="en-US"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i="1" smtClean="0">
                                <a:latin typeface="Cambria Math" panose="02040503050406030204" pitchFamily="18" charset="0"/>
                              </a:rPr>
                              <m:t>𝑅</m:t>
                            </m:r>
                          </m:e>
                          <m:sub>
                            <m:r>
                              <a:rPr lang="en-US" b="0" i="1" smtClean="0">
                                <a:latin typeface="Cambria Math" panose="02040503050406030204" pitchFamily="18" charset="0"/>
                              </a:rPr>
                              <m:t>1</m:t>
                            </m:r>
                          </m:sub>
                        </m:sSub>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𝑦</m:t>
                            </m:r>
                          </m:e>
                        </m:d>
                      </m:e>
                    </m:d>
                    <m:r>
                      <a:rPr lang="en-US" i="1">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2</m:t>
                            </m:r>
                          </m:sup>
                        </m:sSup>
                      </m:e>
                    </m:d>
                  </m:oMath>
                </a14:m>
                <a:r>
                  <a:rPr lang="en-US" dirty="0"/>
                  <a:t> </a:t>
                </a:r>
              </a:p>
              <a:p>
                <a:pPr lvl="0"/>
                <a14:m>
                  <m:oMath xmlns:m="http://schemas.openxmlformats.org/officeDocument/2006/math">
                    <m:r>
                      <a:rPr lang="en-US" i="1">
                        <a:latin typeface="Cambria Math" panose="02040503050406030204" pitchFamily="18" charset="0"/>
                      </a:rPr>
                      <m:t>𝐺𝑎𝑚𝑚𝑎</m:t>
                    </m:r>
                    <m:d>
                      <m:dPr>
                        <m:ctrlPr>
                          <a:rPr lang="en-US" i="1">
                            <a:latin typeface="Cambria Math" panose="02040503050406030204" pitchFamily="18" charset="0"/>
                          </a:rPr>
                        </m:ctrlPr>
                      </m:dPr>
                      <m:e>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e>
                    </m:d>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2</m:t>
                            </m:r>
                          </m:sub>
                        </m:sSub>
                        <m:d>
                          <m:dPr>
                            <m:ctrlPr>
                              <a:rPr lang="en-US" i="1">
                                <a:latin typeface="Cambria Math" panose="02040503050406030204" pitchFamily="18" charset="0"/>
                              </a:rPr>
                            </m:ctrlPr>
                          </m:dPr>
                          <m:e>
                            <m:r>
                              <a:rPr lang="en-US" b="0" i="1" smtClean="0">
                                <a:latin typeface="Cambria Math" panose="02040503050406030204" pitchFamily="18" charset="0"/>
                              </a:rPr>
                              <m:t>𝑦</m:t>
                            </m:r>
                          </m:e>
                        </m:d>
                      </m:e>
                    </m:d>
                    <m:r>
                      <a:rPr lang="en-US" i="1">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𝑦</m:t>
                                </m:r>
                              </m:e>
                            </m:d>
                          </m:e>
                        </m:func>
                      </m:e>
                    </m:d>
                  </m:oMath>
                </a14:m>
                <a:r>
                  <a:rPr lang="en-US" dirty="0"/>
                  <a:t>   </a:t>
                </a:r>
              </a:p>
              <a:p>
                <a:pPr lvl="0"/>
                <a14:m>
                  <m:oMath xmlns:m="http://schemas.openxmlformats.org/officeDocument/2006/math">
                    <m:r>
                      <a:rPr lang="en-US" i="1">
                        <a:latin typeface="Cambria Math" panose="02040503050406030204" pitchFamily="18" charset="0"/>
                      </a:rPr>
                      <m:t>𝐵𝑒𝑡𝑎</m:t>
                    </m:r>
                    <m:d>
                      <m:dPr>
                        <m:ctrlPr>
                          <a:rPr lang="en-US" i="1">
                            <a:latin typeface="Cambria Math" panose="02040503050406030204" pitchFamily="18" charset="0"/>
                          </a:rPr>
                        </m:ctrlPr>
                      </m:dPr>
                      <m:e>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e>
                    </m:d>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b="0" i="1" smtClean="0">
                                <a:latin typeface="Cambria Math" panose="02040503050406030204" pitchFamily="18" charset="0"/>
                              </a:rPr>
                              <m:t>𝑦</m:t>
                            </m:r>
                          </m:e>
                        </m:d>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2</m:t>
                            </m:r>
                          </m:sub>
                        </m:sSub>
                        <m:d>
                          <m:dPr>
                            <m:ctrlPr>
                              <a:rPr lang="en-US" i="1">
                                <a:latin typeface="Cambria Math" panose="02040503050406030204" pitchFamily="18" charset="0"/>
                              </a:rPr>
                            </m:ctrlPr>
                          </m:dPr>
                          <m:e>
                            <m:r>
                              <a:rPr lang="en-US" b="0" i="1" smtClean="0">
                                <a:latin typeface="Cambria Math" panose="02040503050406030204" pitchFamily="18" charset="0"/>
                              </a:rPr>
                              <m:t>𝑦</m:t>
                            </m:r>
                          </m:e>
                        </m:d>
                      </m:e>
                    </m:d>
                    <m:r>
                      <a:rPr lang="en-US" i="1">
                        <a:latin typeface="Cambria Math" panose="02040503050406030204" pitchFamily="18" charset="0"/>
                      </a:rPr>
                      <m:t>=</m:t>
                    </m:r>
                    <m:d>
                      <m:dPr>
                        <m:ctrlPr>
                          <a:rPr lang="en-US" b="0" i="1" smtClean="0">
                            <a:latin typeface="Cambria Math" panose="02040503050406030204" pitchFamily="18" charset="0"/>
                          </a:rPr>
                        </m:ctrlPr>
                      </m:dPr>
                      <m:e>
                        <m:r>
                          <m:rPr>
                            <m:sty m:val="p"/>
                          </m:rPr>
                          <a:rPr lang="en-US">
                            <a:latin typeface="Cambria Math" panose="02040503050406030204" pitchFamily="18" charset="0"/>
                          </a:rPr>
                          <m:t>log</m:t>
                        </m:r>
                        <m:d>
                          <m:dPr>
                            <m:ctrlPr>
                              <a:rPr lang="en-US" i="1">
                                <a:latin typeface="Cambria Math" panose="02040503050406030204" pitchFamily="18" charset="0"/>
                              </a:rPr>
                            </m:ctrlPr>
                          </m:dPr>
                          <m:e>
                            <m:r>
                              <a:rPr lang="en-US" i="1">
                                <a:latin typeface="Cambria Math" panose="02040503050406030204" pitchFamily="18" charset="0"/>
                              </a:rPr>
                              <m:t>1−</m:t>
                            </m:r>
                            <m:r>
                              <a:rPr lang="en-US" b="0" i="1" smtClean="0">
                                <a:latin typeface="Cambria Math" panose="02040503050406030204" pitchFamily="18" charset="0"/>
                              </a:rPr>
                              <m:t>𝑦</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𝑦</m:t>
                                </m:r>
                              </m:e>
                            </m:d>
                          </m:e>
                        </m:func>
                      </m:e>
                    </m:d>
                  </m:oMath>
                </a14:m>
                <a:r>
                  <a:rPr lang="en-US" dirty="0"/>
                  <a:t> </a:t>
                </a:r>
              </a:p>
            </p:txBody>
          </p:sp>
        </mc:Choice>
        <mc:Fallback xmlns="">
          <p:sp>
            <p:nvSpPr>
              <p:cNvPr id="10" name="TextBox 25">
                <a:extLst>
                  <a:ext uri="{FF2B5EF4-FFF2-40B4-BE49-F238E27FC236}">
                    <a16:creationId xmlns:a16="http://schemas.microsoft.com/office/drawing/2014/main" id="{AF8013AE-80B2-2240-AC4A-26911E6776AB}"/>
                  </a:ext>
                </a:extLst>
              </p:cNvPr>
              <p:cNvSpPr txBox="1">
                <a:spLocks noRot="1" noChangeAspect="1" noMove="1" noResize="1" noEditPoints="1" noAdjustHandles="1" noChangeArrowheads="1" noChangeShapeType="1" noTextEdit="1"/>
              </p:cNvSpPr>
              <p:nvPr/>
            </p:nvSpPr>
            <p:spPr bwMode="auto">
              <a:xfrm>
                <a:off x="1540884" y="4582435"/>
                <a:ext cx="9245600" cy="1767087"/>
              </a:xfrm>
              <a:prstGeom prst="rect">
                <a:avLst/>
              </a:prstGeom>
              <a:blipFill>
                <a:blip r:embed="rId5"/>
                <a:stretch>
                  <a:fillRect t="-35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82186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741680" y="1129553"/>
            <a:ext cx="10703560" cy="512213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1540884" y="1215297"/>
                <a:ext cx="9245600" cy="529087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b="0" dirty="0"/>
                  <a:t>Example: 2-Parameter Exponential Family</a:t>
                </a:r>
              </a:p>
              <a:p>
                <a:pPr algn="ctr"/>
                <a:r>
                  <a:rPr lang="en-US" sz="2800" b="0" dirty="0"/>
                  <a:t> </a:t>
                </a:r>
                <a14:m>
                  <m:oMath xmlns:m="http://schemas.openxmlformats.org/officeDocument/2006/math">
                    <m:r>
                      <a:rPr lang="en-US" sz="2800" b="0" i="1" smtClean="0">
                        <a:latin typeface="Cambria Math" panose="02040503050406030204" pitchFamily="18" charset="0"/>
                      </a:rPr>
                      <m:t>𝑌</m:t>
                    </m:r>
                    <m:r>
                      <a:rPr lang="en-US" sz="2800" b="0" i="1" smtClean="0">
                        <a:latin typeface="Cambria Math" panose="02040503050406030204" pitchFamily="18" charset="0"/>
                      </a:rPr>
                      <m:t>~</m:t>
                    </m:r>
                    <m:r>
                      <a:rPr lang="en-US" sz="2800" b="0" i="1" smtClean="0">
                        <a:latin typeface="Cambria Math" panose="02040503050406030204" pitchFamily="18" charset="0"/>
                      </a:rPr>
                      <m:t>𝐺𝑎𝑚𝑚𝑎</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𝛼</m:t>
                        </m:r>
                        <m:r>
                          <a:rPr lang="en-US" sz="2800" b="0" i="1" smtClean="0">
                            <a:latin typeface="Cambria Math" panose="02040503050406030204" pitchFamily="18" charset="0"/>
                          </a:rPr>
                          <m:t>,</m:t>
                        </m:r>
                        <m:r>
                          <a:rPr lang="en-US" sz="2800" b="0" i="1" smtClean="0">
                            <a:latin typeface="Cambria Math" panose="02040503050406030204" pitchFamily="18" charset="0"/>
                          </a:rPr>
                          <m:t>𝛽</m:t>
                        </m:r>
                      </m:e>
                    </m:d>
                  </m:oMath>
                </a14:m>
                <a:endParaRPr lang="en-US" sz="2800" dirty="0"/>
              </a:p>
              <a:p>
                <a:endParaRPr lang="en-US" altLang="en-US" i="1" dirty="0">
                  <a:solidFill>
                    <a:schemeClr val="bg1"/>
                  </a:solidFill>
                </a:endParaRPr>
              </a:p>
              <a:p>
                <a:pPr algn="ctr"/>
                <a14:m>
                  <m:oMath xmlns:m="http://schemas.openxmlformats.org/officeDocument/2006/math">
                    <m:r>
                      <a:rPr lang="en-US" altLang="en-US" b="0" i="1" smtClean="0">
                        <a:solidFill>
                          <a:schemeClr val="tx1"/>
                        </a:solidFill>
                        <a:latin typeface="Cambria Math" panose="02040503050406030204" pitchFamily="18" charset="0"/>
                      </a:rPr>
                      <m:t>𝑓</m:t>
                    </m:r>
                    <m:d>
                      <m:dPr>
                        <m:ctrlPr>
                          <a:rPr lang="en-US" altLang="en-US" b="0" i="1" smtClean="0">
                            <a:solidFill>
                              <a:schemeClr val="tx1"/>
                            </a:solidFill>
                            <a:latin typeface="Cambria Math" panose="02040503050406030204" pitchFamily="18" charset="0"/>
                          </a:rPr>
                        </m:ctrlPr>
                      </m:dPr>
                      <m:e>
                        <m:r>
                          <a:rPr lang="en-US" altLang="en-US" b="0" i="1" smtClean="0">
                            <a:solidFill>
                              <a:schemeClr val="tx1"/>
                            </a:solidFill>
                            <a:latin typeface="Cambria Math" panose="02040503050406030204" pitchFamily="18" charset="0"/>
                          </a:rPr>
                          <m:t>𝑦</m:t>
                        </m:r>
                      </m:e>
                    </m:d>
                    <m:r>
                      <a:rPr lang="en-US" altLang="en-US" b="0" i="1" smtClean="0">
                        <a:solidFill>
                          <a:schemeClr val="tx1"/>
                        </a:solidFill>
                        <a:latin typeface="Cambria Math" panose="02040503050406030204" pitchFamily="18" charset="0"/>
                      </a:rPr>
                      <m:t>=</m:t>
                    </m:r>
                    <m:f>
                      <m:fPr>
                        <m:ctrlPr>
                          <a:rPr lang="en-US" altLang="en-US" b="0" i="1" smtClean="0">
                            <a:solidFill>
                              <a:schemeClr val="tx1"/>
                            </a:solidFill>
                            <a:latin typeface="Cambria Math" panose="02040503050406030204" pitchFamily="18" charset="0"/>
                          </a:rPr>
                        </m:ctrlPr>
                      </m:fPr>
                      <m:num>
                        <m:r>
                          <a:rPr lang="en-US" altLang="en-US" b="0" i="1" smtClean="0">
                            <a:solidFill>
                              <a:schemeClr val="tx1"/>
                            </a:solidFill>
                            <a:latin typeface="Cambria Math" panose="02040503050406030204" pitchFamily="18" charset="0"/>
                          </a:rPr>
                          <m:t>1</m:t>
                        </m:r>
                      </m:num>
                      <m:den>
                        <m:r>
                          <m:rPr>
                            <m:sty m:val="p"/>
                          </m:rPr>
                          <a:rPr lang="en-US" altLang="en-US" b="0" i="0" smtClean="0">
                            <a:solidFill>
                              <a:schemeClr val="tx1"/>
                            </a:solidFill>
                            <a:latin typeface="Cambria Math" panose="02040503050406030204" pitchFamily="18" charset="0"/>
                          </a:rPr>
                          <m:t>Γ</m:t>
                        </m:r>
                        <m:d>
                          <m:dPr>
                            <m:ctrlPr>
                              <a:rPr lang="en-US" altLang="en-US" b="0" i="1" smtClean="0">
                                <a:solidFill>
                                  <a:schemeClr val="tx1"/>
                                </a:solidFill>
                                <a:latin typeface="Cambria Math" panose="02040503050406030204" pitchFamily="18" charset="0"/>
                              </a:rPr>
                            </m:ctrlPr>
                          </m:dPr>
                          <m:e>
                            <m:r>
                              <a:rPr lang="en-US" altLang="en-US" b="0" i="1" smtClean="0">
                                <a:solidFill>
                                  <a:schemeClr val="tx1"/>
                                </a:solidFill>
                                <a:latin typeface="Cambria Math" panose="02040503050406030204" pitchFamily="18" charset="0"/>
                              </a:rPr>
                              <m:t>𝛼</m:t>
                            </m:r>
                          </m:e>
                        </m:d>
                        <m:sSup>
                          <m:sSupPr>
                            <m:ctrlPr>
                              <a:rPr lang="en-US" altLang="en-US" b="0" i="1" smtClean="0">
                                <a:solidFill>
                                  <a:schemeClr val="tx1"/>
                                </a:solidFill>
                                <a:latin typeface="Cambria Math" panose="02040503050406030204" pitchFamily="18" charset="0"/>
                              </a:rPr>
                            </m:ctrlPr>
                          </m:sSupPr>
                          <m:e>
                            <m:r>
                              <a:rPr lang="en-US" altLang="en-US" b="0" i="1" smtClean="0">
                                <a:solidFill>
                                  <a:schemeClr val="tx1"/>
                                </a:solidFill>
                                <a:latin typeface="Cambria Math" panose="02040503050406030204" pitchFamily="18" charset="0"/>
                              </a:rPr>
                              <m:t>𝛽</m:t>
                            </m:r>
                          </m:e>
                          <m:sup>
                            <m:r>
                              <a:rPr lang="en-US" altLang="en-US" b="0" i="1" smtClean="0">
                                <a:solidFill>
                                  <a:schemeClr val="tx1"/>
                                </a:solidFill>
                                <a:latin typeface="Cambria Math" panose="02040503050406030204" pitchFamily="18" charset="0"/>
                              </a:rPr>
                              <m:t>𝛼</m:t>
                            </m:r>
                          </m:sup>
                        </m:sSup>
                      </m:den>
                    </m:f>
                    <m:sSup>
                      <m:sSupPr>
                        <m:ctrlPr>
                          <a:rPr lang="en-US" altLang="en-US" b="0" i="1" smtClean="0">
                            <a:solidFill>
                              <a:schemeClr val="tx1"/>
                            </a:solidFill>
                            <a:latin typeface="Cambria Math" panose="02040503050406030204" pitchFamily="18" charset="0"/>
                          </a:rPr>
                        </m:ctrlPr>
                      </m:sSupPr>
                      <m:e>
                        <m:r>
                          <a:rPr lang="en-US" altLang="en-US" b="0" i="1" smtClean="0">
                            <a:solidFill>
                              <a:schemeClr val="tx1"/>
                            </a:solidFill>
                            <a:latin typeface="Cambria Math" panose="02040503050406030204" pitchFamily="18" charset="0"/>
                          </a:rPr>
                          <m:t>𝑦</m:t>
                        </m:r>
                      </m:e>
                      <m:sup>
                        <m:r>
                          <a:rPr lang="en-US" altLang="en-US" b="0" i="1" smtClean="0">
                            <a:solidFill>
                              <a:schemeClr val="tx1"/>
                            </a:solidFill>
                            <a:latin typeface="Cambria Math" panose="02040503050406030204" pitchFamily="18" charset="0"/>
                          </a:rPr>
                          <m:t>𝛼</m:t>
                        </m:r>
                        <m:r>
                          <a:rPr lang="en-US" altLang="en-US" b="0" i="1" smtClean="0">
                            <a:solidFill>
                              <a:schemeClr val="tx1"/>
                            </a:solidFill>
                            <a:latin typeface="Cambria Math" panose="02040503050406030204" pitchFamily="18" charset="0"/>
                          </a:rPr>
                          <m:t>−1</m:t>
                        </m:r>
                      </m:sup>
                    </m:sSup>
                    <m:func>
                      <m:funcPr>
                        <m:ctrlPr>
                          <a:rPr lang="en-US" altLang="en-US" b="0" i="1" smtClean="0">
                            <a:solidFill>
                              <a:schemeClr val="tx1"/>
                            </a:solidFill>
                            <a:latin typeface="Cambria Math" panose="02040503050406030204" pitchFamily="18" charset="0"/>
                          </a:rPr>
                        </m:ctrlPr>
                      </m:funcPr>
                      <m:fName>
                        <m:r>
                          <m:rPr>
                            <m:sty m:val="p"/>
                          </m:rPr>
                          <a:rPr lang="en-US" altLang="en-US" b="0" i="0" smtClean="0">
                            <a:solidFill>
                              <a:schemeClr val="tx1"/>
                            </a:solidFill>
                            <a:latin typeface="Cambria Math" panose="02040503050406030204" pitchFamily="18" charset="0"/>
                          </a:rPr>
                          <m:t>exp</m:t>
                        </m:r>
                      </m:fName>
                      <m:e>
                        <m:d>
                          <m:dPr>
                            <m:begChr m:val="{"/>
                            <m:endChr m:val="}"/>
                            <m:ctrlPr>
                              <a:rPr lang="en-US" altLang="en-US" b="0" i="1" smtClean="0">
                                <a:solidFill>
                                  <a:schemeClr val="tx1"/>
                                </a:solidFill>
                                <a:latin typeface="Cambria Math" panose="02040503050406030204" pitchFamily="18" charset="0"/>
                              </a:rPr>
                            </m:ctrlPr>
                          </m:dPr>
                          <m:e>
                            <m:r>
                              <a:rPr lang="en-US" altLang="en-US" b="0" i="1" smtClean="0">
                                <a:solidFill>
                                  <a:schemeClr val="tx1"/>
                                </a:solidFill>
                                <a:latin typeface="Cambria Math" panose="02040503050406030204" pitchFamily="18" charset="0"/>
                              </a:rPr>
                              <m:t>−</m:t>
                            </m:r>
                            <m:f>
                              <m:fPr>
                                <m:ctrlPr>
                                  <a:rPr lang="en-US" altLang="en-US" b="0" i="1" smtClean="0">
                                    <a:solidFill>
                                      <a:schemeClr val="tx1"/>
                                    </a:solidFill>
                                    <a:latin typeface="Cambria Math" panose="02040503050406030204" pitchFamily="18" charset="0"/>
                                  </a:rPr>
                                </m:ctrlPr>
                              </m:fPr>
                              <m:num>
                                <m:r>
                                  <a:rPr lang="en-US" altLang="en-US" b="0" i="1" smtClean="0">
                                    <a:solidFill>
                                      <a:schemeClr val="tx1"/>
                                    </a:solidFill>
                                    <a:latin typeface="Cambria Math" panose="02040503050406030204" pitchFamily="18" charset="0"/>
                                  </a:rPr>
                                  <m:t>𝑦</m:t>
                                </m:r>
                              </m:num>
                              <m:den>
                                <m:r>
                                  <a:rPr lang="en-US" altLang="en-US" b="0" i="1" smtClean="0">
                                    <a:solidFill>
                                      <a:schemeClr val="tx1"/>
                                    </a:solidFill>
                                    <a:latin typeface="Cambria Math" panose="02040503050406030204" pitchFamily="18" charset="0"/>
                                  </a:rPr>
                                  <m:t>𝛽</m:t>
                                </m:r>
                              </m:den>
                            </m:f>
                          </m:e>
                        </m:d>
                      </m:e>
                    </m:func>
                    <m:r>
                      <a:rPr lang="en-US" altLang="en-US" b="0" i="1" smtClean="0">
                        <a:solidFill>
                          <a:schemeClr val="tx1"/>
                        </a:solidFill>
                        <a:latin typeface="Cambria Math" panose="02040503050406030204" pitchFamily="18" charset="0"/>
                      </a:rPr>
                      <m:t>      </m:t>
                    </m:r>
                    <m:r>
                      <a:rPr lang="en-US" altLang="en-US" b="0" i="1" smtClean="0">
                        <a:solidFill>
                          <a:schemeClr val="tx1"/>
                        </a:solidFill>
                        <a:latin typeface="Cambria Math" panose="02040503050406030204" pitchFamily="18" charset="0"/>
                      </a:rPr>
                      <m:t>𝑦</m:t>
                    </m:r>
                    <m:r>
                      <a:rPr lang="en-US" altLang="en-US" b="0" i="1" smtClean="0">
                        <a:solidFill>
                          <a:schemeClr val="tx1"/>
                        </a:solidFill>
                        <a:latin typeface="Cambria Math" panose="02040503050406030204" pitchFamily="18" charset="0"/>
                      </a:rPr>
                      <m:t>&gt;0</m:t>
                    </m:r>
                  </m:oMath>
                </a14:m>
                <a:r>
                  <a:rPr lang="en-US" altLang="en-US" i="1" dirty="0">
                    <a:solidFill>
                      <a:schemeClr val="tx1"/>
                    </a:solidFill>
                  </a:rPr>
                  <a:t>  </a:t>
                </a:r>
                <a:r>
                  <a:rPr lang="en-US" altLang="en-US" dirty="0">
                    <a:solidFill>
                      <a:schemeClr val="tx1"/>
                    </a:solidFill>
                  </a:rPr>
                  <a:t>and </a:t>
                </a:r>
                <a14:m>
                  <m:oMath xmlns:m="http://schemas.openxmlformats.org/officeDocument/2006/math">
                    <m:r>
                      <a:rPr lang="en-US" altLang="en-US" b="0" i="1" smtClean="0">
                        <a:latin typeface="Cambria Math" panose="02040503050406030204" pitchFamily="18" charset="0"/>
                      </a:rPr>
                      <m:t>𝛼</m:t>
                    </m:r>
                    <m:r>
                      <a:rPr lang="en-US" altLang="en-US" b="0" i="1" smtClean="0">
                        <a:latin typeface="Cambria Math" panose="02040503050406030204" pitchFamily="18" charset="0"/>
                      </a:rPr>
                      <m:t>,</m:t>
                    </m:r>
                    <m:r>
                      <a:rPr lang="en-US" altLang="en-US" b="0" i="1" smtClean="0">
                        <a:latin typeface="Cambria Math" panose="02040503050406030204" pitchFamily="18" charset="0"/>
                      </a:rPr>
                      <m:t>𝛽</m:t>
                    </m:r>
                    <m:r>
                      <a:rPr lang="en-US" altLang="en-US" b="0" i="1" smtClean="0">
                        <a:latin typeface="Cambria Math" panose="02040503050406030204" pitchFamily="18" charset="0"/>
                      </a:rPr>
                      <m:t>&gt;0</m:t>
                    </m:r>
                  </m:oMath>
                </a14:m>
                <a:endParaRPr lang="en-US" altLang="en-US" i="1" dirty="0">
                  <a:solidFill>
                    <a:schemeClr val="tx1"/>
                  </a:solidFill>
                </a:endParaRPr>
              </a:p>
              <a:p>
                <a:endParaRPr lang="en-US" altLang="en-US" i="1" dirty="0"/>
              </a:p>
              <a:p>
                <a:r>
                  <a:rPr lang="en-US" altLang="en-US" dirty="0"/>
                  <a:t>So, </a:t>
                </a:r>
              </a:p>
              <a:p>
                <a:pPr/>
                <a14:m>
                  <m:oMathPara xmlns:m="http://schemas.openxmlformats.org/officeDocument/2006/math">
                    <m:oMathParaPr>
                      <m:jc m:val="centerGroup"/>
                    </m:oMathParaPr>
                    <m:oMath xmlns:m="http://schemas.openxmlformats.org/officeDocument/2006/math">
                      <m:r>
                        <a:rPr lang="en-US" altLang="en-US" i="1">
                          <a:latin typeface="Cambria Math" panose="02040503050406030204" pitchFamily="18" charset="0"/>
                        </a:rPr>
                        <m:t>𝑓</m:t>
                      </m:r>
                      <m:d>
                        <m:dPr>
                          <m:ctrlPr>
                            <a:rPr lang="en-US" altLang="en-US" i="1">
                              <a:latin typeface="Cambria Math" panose="02040503050406030204" pitchFamily="18" charset="0"/>
                            </a:rPr>
                          </m:ctrlPr>
                        </m:dPr>
                        <m:e>
                          <m:r>
                            <a:rPr lang="en-US" altLang="en-US" b="0" i="1" smtClean="0">
                              <a:latin typeface="Cambria Math" panose="02040503050406030204" pitchFamily="18" charset="0"/>
                            </a:rPr>
                            <m:t>𝑦</m:t>
                          </m:r>
                        </m:e>
                      </m:d>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m:rPr>
                              <m:sty m:val="p"/>
                            </m:rPr>
                            <a:rPr lang="en-US" altLang="en-US">
                              <a:latin typeface="Cambria Math" panose="02040503050406030204" pitchFamily="18" charset="0"/>
                            </a:rPr>
                            <m:t>Γ</m:t>
                          </m:r>
                          <m:d>
                            <m:dPr>
                              <m:ctrlPr>
                                <a:rPr lang="en-US" altLang="en-US" i="1">
                                  <a:latin typeface="Cambria Math" panose="02040503050406030204" pitchFamily="18" charset="0"/>
                                </a:rPr>
                              </m:ctrlPr>
                            </m:dPr>
                            <m:e>
                              <m:r>
                                <a:rPr lang="en-US" altLang="en-US" i="1">
                                  <a:latin typeface="Cambria Math" panose="02040503050406030204" pitchFamily="18" charset="0"/>
                                </a:rPr>
                                <m:t>𝛼</m:t>
                              </m:r>
                            </m:e>
                          </m:d>
                          <m:sSup>
                            <m:sSupPr>
                              <m:ctrlPr>
                                <a:rPr lang="en-US" altLang="en-US" i="1">
                                  <a:latin typeface="Cambria Math" panose="02040503050406030204" pitchFamily="18" charset="0"/>
                                </a:rPr>
                              </m:ctrlPr>
                            </m:sSupPr>
                            <m:e>
                              <m:r>
                                <a:rPr lang="en-US" altLang="en-US" i="1">
                                  <a:latin typeface="Cambria Math" panose="02040503050406030204" pitchFamily="18" charset="0"/>
                                </a:rPr>
                                <m:t>𝛽</m:t>
                              </m:r>
                            </m:e>
                            <m:sup>
                              <m:r>
                                <a:rPr lang="en-US" altLang="en-US" i="1">
                                  <a:latin typeface="Cambria Math" panose="02040503050406030204" pitchFamily="18" charset="0"/>
                                </a:rPr>
                                <m:t>𝛼</m:t>
                              </m:r>
                            </m:sup>
                          </m:sSup>
                        </m:den>
                      </m:f>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exp</m:t>
                          </m:r>
                        </m:fName>
                        <m:e>
                          <m:d>
                            <m:dPr>
                              <m:begChr m:val="{"/>
                              <m:endChr m:val="}"/>
                              <m:ctrlPr>
                                <a:rPr lang="en-US" altLang="en-US" b="0" i="1" smtClean="0">
                                  <a:latin typeface="Cambria Math" panose="02040503050406030204" pitchFamily="18" charset="0"/>
                                </a:rPr>
                              </m:ctrlPr>
                            </m:dPr>
                            <m:e>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𝛼</m:t>
                                  </m:r>
                                  <m:r>
                                    <a:rPr lang="en-US" altLang="en-US" b="0" i="1" smtClean="0">
                                      <a:latin typeface="Cambria Math" panose="02040503050406030204" pitchFamily="18" charset="0"/>
                                    </a:rPr>
                                    <m:t>−1</m:t>
                                  </m:r>
                                </m:e>
                              </m:d>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log</m:t>
                                  </m:r>
                                </m:fName>
                                <m:e>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𝑦</m:t>
                                      </m:r>
                                    </m:e>
                                  </m:d>
                                </m:e>
                              </m:func>
                            </m:e>
                          </m:d>
                        </m:e>
                      </m:func>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begChr m:val="{"/>
                              <m:endChr m:val="}"/>
                              <m:ctrlPr>
                                <a:rPr lang="en-US" altLang="en-US" i="1">
                                  <a:latin typeface="Cambria Math" panose="02040503050406030204" pitchFamily="18" charset="0"/>
                                </a:rPr>
                              </m:ctrlPr>
                            </m:dPr>
                            <m:e>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b="0" i="1" smtClean="0">
                                      <a:latin typeface="Cambria Math" panose="02040503050406030204" pitchFamily="18" charset="0"/>
                                    </a:rPr>
                                    <m:t>𝑦</m:t>
                                  </m:r>
                                </m:num>
                                <m:den>
                                  <m:r>
                                    <a:rPr lang="en-US" altLang="en-US" i="1">
                                      <a:latin typeface="Cambria Math" panose="02040503050406030204" pitchFamily="18" charset="0"/>
                                    </a:rPr>
                                    <m:t>𝛽</m:t>
                                  </m:r>
                                </m:den>
                              </m:f>
                            </m:e>
                          </m:d>
                        </m:e>
                      </m:func>
                    </m:oMath>
                  </m:oMathPara>
                </a14:m>
                <a:endParaRPr lang="en-US" altLang="en-US" dirty="0">
                  <a:solidFill>
                    <a:schemeClr val="tx1"/>
                  </a:solidFill>
                </a:endParaRPr>
              </a:p>
              <a:p>
                <a:endParaRPr lang="en-US" altLang="en-US" dirty="0"/>
              </a:p>
              <a:p>
                <a:pPr/>
                <a14:m>
                  <m:oMathPara xmlns:m="http://schemas.openxmlformats.org/officeDocument/2006/math">
                    <m:oMathParaPr>
                      <m:jc m:val="centerGroup"/>
                    </m:oMathParaPr>
                    <m:oMath xmlns:m="http://schemas.openxmlformats.org/officeDocument/2006/math">
                      <m:r>
                        <a:rPr lang="en-US" altLang="en-US" b="0" i="1" smtClean="0">
                          <a:latin typeface="Cambria Math" panose="02040503050406030204" pitchFamily="18" charset="0"/>
                        </a:rPr>
                        <m:t>𝑓</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𝑦</m:t>
                          </m:r>
                        </m:e>
                      </m:d>
                      <m:r>
                        <a:rPr lang="en-US" altLang="en-US" b="0" i="1" smtClean="0">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m:rPr>
                              <m:sty m:val="p"/>
                            </m:rPr>
                            <a:rPr lang="en-US" altLang="en-US">
                              <a:latin typeface="Cambria Math" panose="02040503050406030204" pitchFamily="18" charset="0"/>
                            </a:rPr>
                            <m:t>Γ</m:t>
                          </m:r>
                          <m:d>
                            <m:dPr>
                              <m:ctrlPr>
                                <a:rPr lang="en-US" altLang="en-US" i="1">
                                  <a:latin typeface="Cambria Math" panose="02040503050406030204" pitchFamily="18" charset="0"/>
                                </a:rPr>
                              </m:ctrlPr>
                            </m:dPr>
                            <m:e>
                              <m:r>
                                <a:rPr lang="en-US" altLang="en-US" i="1">
                                  <a:latin typeface="Cambria Math" panose="02040503050406030204" pitchFamily="18" charset="0"/>
                                </a:rPr>
                                <m:t>𝛼</m:t>
                              </m:r>
                            </m:e>
                          </m:d>
                          <m:sSup>
                            <m:sSupPr>
                              <m:ctrlPr>
                                <a:rPr lang="en-US" altLang="en-US" i="1">
                                  <a:latin typeface="Cambria Math" panose="02040503050406030204" pitchFamily="18" charset="0"/>
                                </a:rPr>
                              </m:ctrlPr>
                            </m:sSupPr>
                            <m:e>
                              <m:r>
                                <a:rPr lang="en-US" altLang="en-US" i="1">
                                  <a:latin typeface="Cambria Math" panose="02040503050406030204" pitchFamily="18" charset="0"/>
                                </a:rPr>
                                <m:t>𝛽</m:t>
                              </m:r>
                            </m:e>
                            <m:sup>
                              <m:r>
                                <a:rPr lang="en-US" altLang="en-US" i="1">
                                  <a:latin typeface="Cambria Math" panose="02040503050406030204" pitchFamily="18" charset="0"/>
                                </a:rPr>
                                <m:t>𝛼</m:t>
                              </m:r>
                            </m:sup>
                          </m:sSup>
                        </m:den>
                      </m:f>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begChr m:val="{"/>
                              <m:endChr m:val="}"/>
                              <m:ctrlPr>
                                <a:rPr lang="en-US" altLang="en-US" i="1">
                                  <a:latin typeface="Cambria Math" panose="02040503050406030204" pitchFamily="18" charset="0"/>
                                </a:rPr>
                              </m:ctrlPr>
                            </m:dPr>
                            <m:e>
                              <m:d>
                                <m:dPr>
                                  <m:ctrlPr>
                                    <a:rPr lang="en-US" altLang="en-US" i="1">
                                      <a:latin typeface="Cambria Math" panose="02040503050406030204" pitchFamily="18" charset="0"/>
                                    </a:rPr>
                                  </m:ctrlPr>
                                </m:dPr>
                                <m:e>
                                  <m:r>
                                    <a:rPr lang="en-US" altLang="en-US" i="1">
                                      <a:latin typeface="Cambria Math" panose="02040503050406030204" pitchFamily="18" charset="0"/>
                                    </a:rPr>
                                    <m:t>𝛼</m:t>
                                  </m:r>
                                  <m:r>
                                    <a:rPr lang="en-US" altLang="en-US" i="1">
                                      <a:latin typeface="Cambria Math" panose="02040503050406030204" pitchFamily="18" charset="0"/>
                                    </a:rPr>
                                    <m:t>−1</m:t>
                                  </m:r>
                                </m:e>
                              </m:d>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r>
                                        <a:rPr lang="en-US" altLang="en-US" b="0" i="1" smtClean="0">
                                          <a:latin typeface="Cambria Math" panose="02040503050406030204" pitchFamily="18" charset="0"/>
                                        </a:rPr>
                                        <m:t>𝑦</m:t>
                                      </m:r>
                                    </m:e>
                                  </m:d>
                                </m:e>
                              </m:func>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b="0" i="1" smtClean="0">
                                      <a:latin typeface="Cambria Math" panose="02040503050406030204" pitchFamily="18" charset="0"/>
                                    </a:rPr>
                                    <m:t>𝑦</m:t>
                                  </m:r>
                                </m:num>
                                <m:den>
                                  <m:r>
                                    <a:rPr lang="en-US" altLang="en-US" i="1">
                                      <a:latin typeface="Cambria Math" panose="02040503050406030204" pitchFamily="18" charset="0"/>
                                    </a:rPr>
                                    <m:t>𝛽</m:t>
                                  </m:r>
                                </m:den>
                              </m:f>
                            </m:e>
                          </m:d>
                        </m:e>
                      </m:func>
                    </m:oMath>
                  </m:oMathPara>
                </a14:m>
                <a:endParaRPr lang="en-US" altLang="en-US" dirty="0">
                  <a:solidFill>
                    <a:schemeClr val="tx1"/>
                  </a:solidFill>
                </a:endParaRPr>
              </a:p>
              <a:p>
                <a:endParaRPr lang="en-US" altLang="en-US" dirty="0"/>
              </a:p>
              <a:p>
                <a:r>
                  <a:rPr lang="en-US" altLang="en-US" dirty="0">
                    <a:solidFill>
                      <a:schemeClr val="tx1"/>
                    </a:solidFill>
                  </a:rPr>
                  <a:t>Hence, the distribution is of the form </a:t>
                </a:r>
                <a14:m>
                  <m:oMath xmlns:m="http://schemas.openxmlformats.org/officeDocument/2006/math">
                    <m:r>
                      <a:rPr lang="en-US" altLang="en-US" b="0" i="1" smtClean="0">
                        <a:latin typeface="Cambria Math" panose="02040503050406030204" pitchFamily="18" charset="0"/>
                      </a:rPr>
                      <m:t>𝑎</m:t>
                    </m:r>
                    <m:d>
                      <m:dPr>
                        <m:ctrlPr>
                          <a:rPr lang="en-US" altLang="en-US" b="0" i="1" smtClean="0">
                            <a:latin typeface="Cambria Math" panose="02040503050406030204" pitchFamily="18" charset="0"/>
                          </a:rPr>
                        </m:ctrlPr>
                      </m:dPr>
                      <m:e>
                        <m:r>
                          <a:rPr lang="en-US" altLang="en-US" b="1" i="1" smtClean="0">
                            <a:latin typeface="Cambria Math" panose="02040503050406030204" pitchFamily="18" charset="0"/>
                          </a:rPr>
                          <m:t>𝜽</m:t>
                        </m:r>
                      </m:e>
                    </m:d>
                    <m:r>
                      <a:rPr lang="en-US" altLang="en-US" b="0" i="1" smtClean="0">
                        <a:latin typeface="Cambria Math" panose="02040503050406030204" pitchFamily="18" charset="0"/>
                      </a:rPr>
                      <m:t>𝑔</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𝑦</m:t>
                        </m:r>
                      </m:e>
                    </m:d>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exp</m:t>
                        </m:r>
                      </m:fName>
                      <m:e>
                        <m:d>
                          <m:dPr>
                            <m:begChr m:val="{"/>
                            <m:endChr m:val="}"/>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𝑏</m:t>
                                </m:r>
                              </m:e>
                              <m:sub>
                                <m:r>
                                  <a:rPr lang="en-US" altLang="en-US" b="0" i="1" smtClean="0">
                                    <a:latin typeface="Cambria Math" panose="02040503050406030204" pitchFamily="18" charset="0"/>
                                  </a:rPr>
                                  <m:t>1</m:t>
                                </m:r>
                              </m:sub>
                            </m:sSub>
                            <m:d>
                              <m:dPr>
                                <m:ctrlPr>
                                  <a:rPr lang="en-US" altLang="en-US" b="0" i="1" smtClean="0">
                                    <a:latin typeface="Cambria Math" panose="02040503050406030204" pitchFamily="18" charset="0"/>
                                  </a:rPr>
                                </m:ctrlPr>
                              </m:dPr>
                              <m:e>
                                <m:r>
                                  <a:rPr lang="en-US" altLang="en-US" b="1" i="1" smtClean="0">
                                    <a:latin typeface="Cambria Math" panose="02040503050406030204" pitchFamily="18" charset="0"/>
                                  </a:rPr>
                                  <m:t>𝜽</m:t>
                                </m:r>
                              </m:e>
                            </m:d>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𝑅</m:t>
                                </m:r>
                              </m:e>
                              <m:sub>
                                <m:r>
                                  <a:rPr lang="en-US" altLang="en-US" b="0" i="1" smtClean="0">
                                    <a:latin typeface="Cambria Math" panose="02040503050406030204" pitchFamily="18" charset="0"/>
                                  </a:rPr>
                                  <m:t>1</m:t>
                                </m:r>
                              </m:sub>
                            </m:s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𝑦</m:t>
                                </m:r>
                              </m:e>
                            </m:d>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𝑏</m:t>
                                </m:r>
                              </m:e>
                              <m:sub>
                                <m:r>
                                  <a:rPr lang="en-US" altLang="en-US" b="0" i="1" smtClean="0">
                                    <a:latin typeface="Cambria Math" panose="02040503050406030204" pitchFamily="18" charset="0"/>
                                  </a:rPr>
                                  <m:t>2</m:t>
                                </m:r>
                              </m:sub>
                            </m:sSub>
                            <m:d>
                              <m:dPr>
                                <m:ctrlPr>
                                  <a:rPr lang="en-US" altLang="en-US" b="0" i="1" smtClean="0">
                                    <a:latin typeface="Cambria Math" panose="02040503050406030204" pitchFamily="18" charset="0"/>
                                  </a:rPr>
                                </m:ctrlPr>
                              </m:dPr>
                              <m:e>
                                <m:r>
                                  <a:rPr lang="en-US" altLang="en-US" b="1" i="1" smtClean="0">
                                    <a:latin typeface="Cambria Math" panose="02040503050406030204" pitchFamily="18" charset="0"/>
                                  </a:rPr>
                                  <m:t>𝜽</m:t>
                                </m:r>
                              </m:e>
                            </m:d>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𝑅</m:t>
                                </m:r>
                              </m:e>
                              <m:sub>
                                <m:r>
                                  <a:rPr lang="en-US" altLang="en-US" b="0" i="1" smtClean="0">
                                    <a:latin typeface="Cambria Math" panose="02040503050406030204" pitchFamily="18" charset="0"/>
                                  </a:rPr>
                                  <m:t>2</m:t>
                                </m:r>
                              </m:sub>
                            </m:s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𝑦</m:t>
                                </m:r>
                              </m:e>
                            </m:d>
                          </m:e>
                        </m:d>
                      </m:e>
                    </m:func>
                  </m:oMath>
                </a14:m>
                <a:r>
                  <a:rPr lang="en-US" altLang="en-US" dirty="0">
                    <a:solidFill>
                      <a:schemeClr val="tx1"/>
                    </a:solidFill>
                  </a:rPr>
                  <a:t>, with </a:t>
                </a:r>
              </a:p>
              <a:p>
                <a:pPr algn="ctr"/>
                <a14:m>
                  <m:oMath xmlns:m="http://schemas.openxmlformats.org/officeDocument/2006/math">
                    <m:r>
                      <a:rPr lang="en-US" altLang="en-US" b="0" i="1" smtClean="0">
                        <a:latin typeface="Cambria Math" panose="02040503050406030204" pitchFamily="18" charset="0"/>
                      </a:rPr>
                      <m:t>𝑎</m:t>
                    </m:r>
                    <m:d>
                      <m:dPr>
                        <m:ctrlPr>
                          <a:rPr lang="en-US" altLang="en-US" b="0" i="1" smtClean="0">
                            <a:latin typeface="Cambria Math" panose="02040503050406030204" pitchFamily="18" charset="0"/>
                          </a:rPr>
                        </m:ctrlPr>
                      </m:dPr>
                      <m:e>
                        <m:r>
                          <a:rPr lang="en-US" altLang="en-US" b="1" i="1" smtClean="0">
                            <a:latin typeface="Cambria Math" panose="02040503050406030204" pitchFamily="18" charset="0"/>
                          </a:rPr>
                          <m:t>𝜽</m:t>
                        </m:r>
                      </m:e>
                    </m:d>
                    <m:r>
                      <a:rPr lang="en-US" altLang="en-US" b="0" i="1" smtClean="0">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m:rPr>
                            <m:sty m:val="p"/>
                          </m:rPr>
                          <a:rPr lang="en-US" altLang="en-US">
                            <a:latin typeface="Cambria Math" panose="02040503050406030204" pitchFamily="18" charset="0"/>
                          </a:rPr>
                          <m:t>Γ</m:t>
                        </m:r>
                        <m:d>
                          <m:dPr>
                            <m:ctrlPr>
                              <a:rPr lang="en-US" altLang="en-US" i="1">
                                <a:latin typeface="Cambria Math" panose="02040503050406030204" pitchFamily="18" charset="0"/>
                              </a:rPr>
                            </m:ctrlPr>
                          </m:dPr>
                          <m:e>
                            <m:r>
                              <a:rPr lang="en-US" altLang="en-US" i="1">
                                <a:latin typeface="Cambria Math" panose="02040503050406030204" pitchFamily="18" charset="0"/>
                              </a:rPr>
                              <m:t>𝛼</m:t>
                            </m:r>
                          </m:e>
                        </m:d>
                        <m:sSup>
                          <m:sSupPr>
                            <m:ctrlPr>
                              <a:rPr lang="en-US" altLang="en-US" i="1">
                                <a:latin typeface="Cambria Math" panose="02040503050406030204" pitchFamily="18" charset="0"/>
                              </a:rPr>
                            </m:ctrlPr>
                          </m:sSupPr>
                          <m:e>
                            <m:r>
                              <a:rPr lang="en-US" altLang="en-US" i="1">
                                <a:latin typeface="Cambria Math" panose="02040503050406030204" pitchFamily="18" charset="0"/>
                              </a:rPr>
                              <m:t>𝛽</m:t>
                            </m:r>
                          </m:e>
                          <m:sup>
                            <m:r>
                              <a:rPr lang="en-US" altLang="en-US" i="1">
                                <a:latin typeface="Cambria Math" panose="02040503050406030204" pitchFamily="18" charset="0"/>
                              </a:rPr>
                              <m:t>𝛼</m:t>
                            </m:r>
                          </m:sup>
                        </m:sSup>
                      </m:den>
                    </m:f>
                    <m:r>
                      <a:rPr lang="en-US" altLang="en-US" b="0" i="1" smtClean="0">
                        <a:latin typeface="Cambria Math" panose="02040503050406030204" pitchFamily="18" charset="0"/>
                      </a:rPr>
                      <m:t> ≥0</m:t>
                    </m:r>
                  </m:oMath>
                </a14:m>
                <a:r>
                  <a:rPr lang="en-US" altLang="en-US" dirty="0">
                    <a:solidFill>
                      <a:schemeClr val="tx1"/>
                    </a:solidFill>
                  </a:rPr>
                  <a:t>             </a:t>
                </a:r>
                <a14:m>
                  <m:oMath xmlns:m="http://schemas.openxmlformats.org/officeDocument/2006/math">
                    <m:sSub>
                      <m:sSubPr>
                        <m:ctrlPr>
                          <a:rPr lang="en-US" altLang="en-US" b="0" i="1" smtClean="0">
                            <a:latin typeface="Cambria Math" panose="02040503050406030204" pitchFamily="18" charset="0"/>
                          </a:rPr>
                        </m:ctrlPr>
                      </m:sSubPr>
                      <m:e>
                        <m:r>
                          <m:rPr>
                            <m:sty m:val="p"/>
                          </m:rPr>
                          <a:rPr lang="en-US" altLang="en-US" b="0" i="0" smtClean="0">
                            <a:latin typeface="Cambria Math" panose="02040503050406030204" pitchFamily="18" charset="0"/>
                          </a:rPr>
                          <m:t>b</m:t>
                        </m:r>
                      </m:e>
                      <m:sub>
                        <m:r>
                          <a:rPr lang="en-US" altLang="en-US" b="0" i="0" smtClean="0">
                            <a:latin typeface="Cambria Math" panose="02040503050406030204" pitchFamily="18" charset="0"/>
                          </a:rPr>
                          <m:t>1</m:t>
                        </m:r>
                      </m:sub>
                    </m:sSub>
                    <m:d>
                      <m:dPr>
                        <m:ctrlPr>
                          <a:rPr lang="en-US" altLang="en-US" b="0" i="1" smtClean="0">
                            <a:latin typeface="Cambria Math" panose="02040503050406030204" pitchFamily="18" charset="0"/>
                          </a:rPr>
                        </m:ctrlPr>
                      </m:dPr>
                      <m:e>
                        <m:r>
                          <a:rPr lang="en-US" altLang="en-US" b="1" i="1" smtClean="0">
                            <a:latin typeface="Cambria Math" panose="02040503050406030204" pitchFamily="18" charset="0"/>
                          </a:rPr>
                          <m:t>𝜽</m:t>
                        </m:r>
                      </m:e>
                    </m:d>
                    <m:r>
                      <a:rPr lang="en-US" altLang="en-US" b="0" i="1" smtClean="0">
                        <a:latin typeface="Cambria Math" panose="02040503050406030204" pitchFamily="18" charset="0"/>
                      </a:rPr>
                      <m:t>=</m:t>
                    </m:r>
                    <m:r>
                      <a:rPr lang="en-US" altLang="en-US" i="1">
                        <a:latin typeface="Cambria Math" panose="02040503050406030204" pitchFamily="18" charset="0"/>
                      </a:rPr>
                      <m:t>𝛼</m:t>
                    </m:r>
                    <m:r>
                      <a:rPr lang="en-US" altLang="en-US" i="1">
                        <a:latin typeface="Cambria Math" panose="02040503050406030204" pitchFamily="18" charset="0"/>
                      </a:rPr>
                      <m:t>−1</m:t>
                    </m:r>
                    <m:r>
                      <a:rPr lang="en-US" altLang="en-US" b="0" i="0" smtClean="0">
                        <a:latin typeface="Cambria Math" panose="02040503050406030204" pitchFamily="18" charset="0"/>
                      </a:rPr>
                      <m:t> </m:t>
                    </m:r>
                  </m:oMath>
                </a14:m>
                <a:r>
                  <a:rPr lang="en-US" altLang="en-US" dirty="0">
                    <a:solidFill>
                      <a:schemeClr val="tx1"/>
                    </a:solidFill>
                  </a:rPr>
                  <a:t>          </a:t>
                </a:r>
                <a14:m>
                  <m:oMath xmlns:m="http://schemas.openxmlformats.org/officeDocument/2006/math">
                    <m:sSub>
                      <m:sSubPr>
                        <m:ctrlPr>
                          <a:rPr lang="en-US" altLang="en-US" i="1">
                            <a:latin typeface="Cambria Math" panose="02040503050406030204" pitchFamily="18" charset="0"/>
                          </a:rPr>
                        </m:ctrlPr>
                      </m:sSubPr>
                      <m:e>
                        <m:r>
                          <m:rPr>
                            <m:sty m:val="p"/>
                          </m:rPr>
                          <a:rPr lang="en-US" altLang="en-US">
                            <a:latin typeface="Cambria Math" panose="02040503050406030204" pitchFamily="18" charset="0"/>
                          </a:rPr>
                          <m:t>b</m:t>
                        </m:r>
                      </m:e>
                      <m:sub>
                        <m:r>
                          <a:rPr lang="en-US" altLang="en-US" b="0" i="0" smtClean="0">
                            <a:latin typeface="Cambria Math" panose="02040503050406030204" pitchFamily="18" charset="0"/>
                          </a:rPr>
                          <m:t>2</m:t>
                        </m:r>
                      </m:sub>
                    </m:sSub>
                    <m:d>
                      <m:dPr>
                        <m:ctrlPr>
                          <a:rPr lang="en-US" altLang="en-US" i="1">
                            <a:latin typeface="Cambria Math" panose="02040503050406030204" pitchFamily="18" charset="0"/>
                          </a:rPr>
                        </m:ctrlPr>
                      </m:dPr>
                      <m:e>
                        <m:r>
                          <a:rPr lang="en-US" altLang="en-US" b="1" i="1" smtClean="0">
                            <a:latin typeface="Cambria Math" panose="02040503050406030204" pitchFamily="18" charset="0"/>
                          </a:rPr>
                          <m:t>𝜽</m:t>
                        </m:r>
                      </m:e>
                    </m:d>
                    <m:r>
                      <a:rPr lang="en-US" altLang="en-US" i="1">
                        <a:latin typeface="Cambria Math" panose="02040503050406030204" pitchFamily="18" charset="0"/>
                      </a:rPr>
                      <m:t>=</m:t>
                    </m:r>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𝛽</m:t>
                        </m:r>
                      </m:den>
                    </m:f>
                  </m:oMath>
                </a14:m>
                <a:r>
                  <a:rPr lang="en-US" altLang="en-US" dirty="0">
                    <a:solidFill>
                      <a:schemeClr val="tx1"/>
                    </a:solidFill>
                  </a:rPr>
                  <a:t>     </a:t>
                </a:r>
              </a:p>
              <a:p>
                <a:pPr algn="ctr"/>
                <a14:m>
                  <m:oMath xmlns:m="http://schemas.openxmlformats.org/officeDocument/2006/math">
                    <m:r>
                      <a:rPr lang="en-US" altLang="en-US" b="0" i="1" smtClean="0">
                        <a:latin typeface="Cambria Math" panose="02040503050406030204" pitchFamily="18" charset="0"/>
                      </a:rPr>
                      <m:t>𝑔</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𝑦</m:t>
                        </m:r>
                      </m:e>
                    </m:d>
                    <m:r>
                      <a:rPr lang="en-US" altLang="en-US" b="0" i="1" smtClean="0">
                        <a:latin typeface="Cambria Math" panose="02040503050406030204" pitchFamily="18" charset="0"/>
                      </a:rPr>
                      <m:t>=1≥0</m:t>
                    </m:r>
                  </m:oMath>
                </a14:m>
                <a:r>
                  <a:rPr lang="en-US" altLang="en-US" dirty="0">
                    <a:solidFill>
                      <a:schemeClr val="tx1"/>
                    </a:solidFill>
                  </a:rPr>
                  <a:t>                 </a:t>
                </a:r>
                <a14:m>
                  <m:oMath xmlns:m="http://schemas.openxmlformats.org/officeDocument/2006/math">
                    <m:sSub>
                      <m:sSubPr>
                        <m:ctrlPr>
                          <a:rPr lang="en-US" altLang="en-US" b="0" i="1" dirty="0" smtClean="0">
                            <a:solidFill>
                              <a:schemeClr val="tx1"/>
                            </a:solidFill>
                            <a:latin typeface="Cambria Math" panose="02040503050406030204" pitchFamily="18" charset="0"/>
                          </a:rPr>
                        </m:ctrlPr>
                      </m:sSubPr>
                      <m:e>
                        <m:r>
                          <a:rPr lang="en-US" altLang="en-US" b="0" i="1" dirty="0" smtClean="0">
                            <a:solidFill>
                              <a:schemeClr val="tx1"/>
                            </a:solidFill>
                            <a:latin typeface="Cambria Math" panose="02040503050406030204" pitchFamily="18" charset="0"/>
                          </a:rPr>
                          <m:t>𝑅</m:t>
                        </m:r>
                      </m:e>
                      <m:sub>
                        <m:r>
                          <a:rPr lang="en-US" altLang="en-US" b="0" i="1" dirty="0" smtClean="0">
                            <a:solidFill>
                              <a:schemeClr val="tx1"/>
                            </a:solidFill>
                            <a:latin typeface="Cambria Math" panose="02040503050406030204" pitchFamily="18" charset="0"/>
                          </a:rPr>
                          <m:t>1</m:t>
                        </m:r>
                      </m:sub>
                    </m:sSub>
                    <m:d>
                      <m:dPr>
                        <m:ctrlPr>
                          <a:rPr lang="en-US" altLang="en-US" b="0" i="1" dirty="0" smtClean="0">
                            <a:solidFill>
                              <a:schemeClr val="tx1"/>
                            </a:solidFill>
                            <a:latin typeface="Cambria Math" panose="02040503050406030204" pitchFamily="18" charset="0"/>
                          </a:rPr>
                        </m:ctrlPr>
                      </m:dPr>
                      <m:e>
                        <m:r>
                          <a:rPr lang="en-US" altLang="en-US" b="0" i="1" dirty="0" smtClean="0">
                            <a:solidFill>
                              <a:schemeClr val="tx1"/>
                            </a:solidFill>
                            <a:latin typeface="Cambria Math" panose="02040503050406030204" pitchFamily="18" charset="0"/>
                          </a:rPr>
                          <m:t>𝑦</m:t>
                        </m:r>
                      </m:e>
                    </m:d>
                    <m:r>
                      <a:rPr lang="en-US" altLang="en-US" b="0" i="1" dirty="0" smtClean="0">
                        <a:solidFill>
                          <a:schemeClr val="tx1"/>
                        </a:solidFill>
                        <a:latin typeface="Cambria Math" panose="02040503050406030204" pitchFamily="18" charset="0"/>
                      </a:rPr>
                      <m:t>=</m:t>
                    </m:r>
                    <m:func>
                      <m:funcPr>
                        <m:ctrlPr>
                          <a:rPr lang="en-US" altLang="en-US" b="0" i="1" dirty="0" smtClean="0">
                            <a:solidFill>
                              <a:schemeClr val="tx1"/>
                            </a:solidFill>
                            <a:latin typeface="Cambria Math" panose="02040503050406030204" pitchFamily="18" charset="0"/>
                          </a:rPr>
                        </m:ctrlPr>
                      </m:funcPr>
                      <m:fName>
                        <m:r>
                          <m:rPr>
                            <m:sty m:val="p"/>
                          </m:rPr>
                          <a:rPr lang="en-US" altLang="en-US" b="0" i="0" dirty="0" smtClean="0">
                            <a:solidFill>
                              <a:schemeClr val="tx1"/>
                            </a:solidFill>
                            <a:latin typeface="Cambria Math" panose="02040503050406030204" pitchFamily="18" charset="0"/>
                          </a:rPr>
                          <m:t>log</m:t>
                        </m:r>
                      </m:fName>
                      <m:e>
                        <m:d>
                          <m:dPr>
                            <m:ctrlPr>
                              <a:rPr lang="en-US" altLang="en-US" b="0" i="1" dirty="0" smtClean="0">
                                <a:solidFill>
                                  <a:schemeClr val="tx1"/>
                                </a:solidFill>
                                <a:latin typeface="Cambria Math" panose="02040503050406030204" pitchFamily="18" charset="0"/>
                              </a:rPr>
                            </m:ctrlPr>
                          </m:dPr>
                          <m:e>
                            <m:r>
                              <a:rPr lang="en-US" altLang="en-US" b="0" i="1" dirty="0" smtClean="0">
                                <a:solidFill>
                                  <a:schemeClr val="tx1"/>
                                </a:solidFill>
                                <a:latin typeface="Cambria Math" panose="02040503050406030204" pitchFamily="18" charset="0"/>
                              </a:rPr>
                              <m:t>𝑦</m:t>
                            </m:r>
                          </m:e>
                        </m:d>
                      </m:e>
                    </m:func>
                  </m:oMath>
                </a14:m>
                <a:r>
                  <a:rPr lang="en-US" altLang="en-US" dirty="0">
                    <a:solidFill>
                      <a:schemeClr val="tx1"/>
                    </a:solidFill>
                  </a:rPr>
                  <a:t>          </a:t>
                </a:r>
                <a14:m>
                  <m:oMath xmlns:m="http://schemas.openxmlformats.org/officeDocument/2006/math">
                    <m:sSub>
                      <m:sSubPr>
                        <m:ctrlPr>
                          <a:rPr lang="en-US" altLang="en-US" i="1">
                            <a:latin typeface="Cambria Math" panose="02040503050406030204" pitchFamily="18" charset="0"/>
                          </a:rPr>
                        </m:ctrlPr>
                      </m:sSubPr>
                      <m:e>
                        <m:r>
                          <m:rPr>
                            <m:sty m:val="p"/>
                          </m:rPr>
                          <a:rPr lang="en-US" altLang="en-US" b="0" i="0" smtClean="0">
                            <a:latin typeface="Cambria Math" panose="02040503050406030204" pitchFamily="18" charset="0"/>
                          </a:rPr>
                          <m:t>R</m:t>
                        </m:r>
                      </m:e>
                      <m:sub>
                        <m:r>
                          <a:rPr lang="en-US" altLang="en-US" b="0" i="0" smtClean="0">
                            <a:latin typeface="Cambria Math" panose="02040503050406030204" pitchFamily="18" charset="0"/>
                          </a:rPr>
                          <m:t>2</m:t>
                        </m:r>
                      </m:sub>
                    </m:sSub>
                    <m:d>
                      <m:dPr>
                        <m:ctrlPr>
                          <a:rPr lang="en-US" altLang="en-US" i="1">
                            <a:latin typeface="Cambria Math" panose="02040503050406030204" pitchFamily="18" charset="0"/>
                          </a:rPr>
                        </m:ctrlPr>
                      </m:dPr>
                      <m:e>
                        <m:r>
                          <a:rPr lang="en-US" altLang="en-US" b="0" i="1" smtClean="0">
                            <a:latin typeface="Cambria Math" panose="02040503050406030204" pitchFamily="18" charset="0"/>
                          </a:rPr>
                          <m:t>𝑦</m:t>
                        </m:r>
                      </m:e>
                    </m:d>
                    <m:r>
                      <a:rPr lang="en-US" altLang="en-US" i="1">
                        <a:latin typeface="Cambria Math" panose="02040503050406030204" pitchFamily="18" charset="0"/>
                      </a:rPr>
                      <m:t>=</m:t>
                    </m:r>
                    <m:r>
                      <a:rPr lang="en-US" altLang="en-US" b="0" i="1" smtClean="0">
                        <a:latin typeface="Cambria Math" panose="02040503050406030204" pitchFamily="18" charset="0"/>
                      </a:rPr>
                      <m:t>𝑦</m:t>
                    </m:r>
                  </m:oMath>
                </a14:m>
                <a:endParaRPr lang="en-US" altLang="en-US" dirty="0"/>
              </a:p>
              <a:p>
                <a:pPr algn="ctr"/>
                <a:r>
                  <a:rPr lang="en-US" altLang="en-US" dirty="0">
                    <a:solidFill>
                      <a:schemeClr val="tx1"/>
                    </a:solidFill>
                  </a:rPr>
                  <a:t>   </a:t>
                </a: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1540884" y="1215297"/>
                <a:ext cx="9245600" cy="5290872"/>
              </a:xfrm>
              <a:prstGeom prst="rect">
                <a:avLst/>
              </a:prstGeom>
              <a:blipFill>
                <a:blip r:embed="rId3"/>
                <a:stretch>
                  <a:fillRect l="-412" t="-14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077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741680" y="935911"/>
            <a:ext cx="10703560" cy="337978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1540884" y="1021653"/>
                <a:ext cx="9245600" cy="335707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How does this related back to GLM’s?</a:t>
                </a:r>
              </a:p>
              <a:p>
                <a:endParaRPr lang="en-US" altLang="en-US" i="1" dirty="0">
                  <a:solidFill>
                    <a:schemeClr val="bg1"/>
                  </a:solidFill>
                </a:endParaRPr>
              </a:p>
              <a:p>
                <a:r>
                  <a:rPr lang="en-US" dirty="0"/>
                  <a:t>GLM’s require distributions for </a:t>
                </a:r>
                <a14:m>
                  <m:oMath xmlns:m="http://schemas.openxmlformats.org/officeDocument/2006/math">
                    <m:r>
                      <a:rPr lang="en-US" b="1" i="1" smtClean="0">
                        <a:latin typeface="Cambria Math" panose="02040503050406030204" pitchFamily="18" charset="0"/>
                      </a:rPr>
                      <m:t>𝒀</m:t>
                    </m:r>
                  </m:oMath>
                </a14:m>
                <a:r>
                  <a:rPr lang="en-US" dirty="0"/>
                  <a:t> in a special subclass of the general exponential family:</a:t>
                </a:r>
              </a:p>
              <a:p>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𝑦</m:t>
                          </m:r>
                          <m:r>
                            <a:rPr lang="en-US" i="1">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𝜙</m:t>
                          </m:r>
                          <m:r>
                            <a:rPr lang="en-US" i="1" smtClean="0">
                              <a:latin typeface="Cambria Math" panose="02040503050406030204" pitchFamily="18" charset="0"/>
                            </a:rPr>
                            <m:t> </m:t>
                          </m:r>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begChr m:val="{"/>
                              <m:endChr m:val="}"/>
                              <m:ctrlPr>
                                <a:rPr lang="en-US" i="1">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𝑦</m:t>
                                  </m:r>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𝑏</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num>
                                <m:den>
                                  <m:r>
                                    <a:rPr lang="en-US" b="0" i="1" smtClean="0">
                                      <a:latin typeface="Cambria Math" panose="02040503050406030204" pitchFamily="18" charset="0"/>
                                    </a:rPr>
                                    <m:t>𝑎</m:t>
                                  </m:r>
                                  <m:d>
                                    <m:dPr>
                                      <m:ctrlPr>
                                        <a:rPr lang="en-US" b="0" i="1" smtClean="0">
                                          <a:latin typeface="Cambria Math" panose="02040503050406030204" pitchFamily="18" charset="0"/>
                                        </a:rPr>
                                      </m:ctrlPr>
                                    </m:dPr>
                                    <m:e>
                                      <m:r>
                                        <a:rPr lang="en-US" b="0" i="1" smtClean="0">
                                          <a:latin typeface="Cambria Math" panose="02040503050406030204" pitchFamily="18" charset="0"/>
                                        </a:rPr>
                                        <m:t>𝜙</m:t>
                                      </m:r>
                                    </m:e>
                                  </m:d>
                                </m:den>
                              </m:f>
                              <m:r>
                                <a:rPr lang="en-US" b="0" i="1" smtClean="0">
                                  <a:latin typeface="Cambria Math" panose="02040503050406030204" pitchFamily="18" charset="0"/>
                                </a:rPr>
                                <m:t>+</m:t>
                              </m:r>
                              <m:r>
                                <a:rPr lang="en-US" b="0" i="1" smtClean="0">
                                  <a:latin typeface="Cambria Math" panose="02040503050406030204" pitchFamily="18" charset="0"/>
                                </a:rPr>
                                <m:t>𝑐</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𝜙</m:t>
                                  </m:r>
                                </m:e>
                              </m:d>
                            </m:e>
                          </m:d>
                        </m:e>
                      </m:func>
                    </m:oMath>
                  </m:oMathPara>
                </a14:m>
                <a:endParaRPr lang="en-US" dirty="0"/>
              </a:p>
              <a:p>
                <a:r>
                  <a:rPr lang="en-US" dirty="0"/>
                  <a:t> </a:t>
                </a:r>
              </a:p>
              <a:p>
                <a:r>
                  <a:rPr lang="en-US" dirty="0"/>
                  <a:t>where both </a:t>
                </a:r>
                <a14:m>
                  <m:oMath xmlns:m="http://schemas.openxmlformats.org/officeDocument/2006/math">
                    <m:r>
                      <a:rPr lang="en-US" b="0" i="1" smtClean="0">
                        <a:latin typeface="Cambria Math" panose="02040503050406030204" pitchFamily="18" charset="0"/>
                      </a:rPr>
                      <m:t>𝜃</m:t>
                    </m:r>
                  </m:oMath>
                </a14:m>
                <a:r>
                  <a:rPr lang="en-US" dirty="0"/>
                  <a:t> and </a:t>
                </a:r>
                <a14:m>
                  <m:oMath xmlns:m="http://schemas.openxmlformats.org/officeDocument/2006/math">
                    <m:r>
                      <a:rPr lang="en-US" b="0" i="1" smtClean="0">
                        <a:latin typeface="Cambria Math" panose="02040503050406030204" pitchFamily="18" charset="0"/>
                      </a:rPr>
                      <m:t>𝜙</m:t>
                    </m:r>
                  </m:oMath>
                </a14:m>
                <a:r>
                  <a:rPr lang="en-US" dirty="0"/>
                  <a:t> are scale parameters, and </a:t>
                </a:r>
                <a14:m>
                  <m:oMath xmlns:m="http://schemas.openxmlformats.org/officeDocument/2006/math">
                    <m:r>
                      <a:rPr lang="en-US" b="0" i="1" smtClean="0">
                        <a:latin typeface="Cambria Math" panose="02040503050406030204" pitchFamily="18" charset="0"/>
                      </a:rPr>
                      <m:t>𝑎</m:t>
                    </m:r>
                    <m:d>
                      <m:dPr>
                        <m:ctrlPr>
                          <a:rPr lang="en-US" b="0" i="1" smtClean="0">
                            <a:latin typeface="Cambria Math" panose="02040503050406030204" pitchFamily="18" charset="0"/>
                          </a:rPr>
                        </m:ctrlPr>
                      </m:dPr>
                      <m:e>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m:t>
                    </m:r>
                    <m:d>
                      <m:dPr>
                        <m:ctrlPr>
                          <a:rPr lang="en-US" i="1">
                            <a:latin typeface="Cambria Math" panose="02040503050406030204" pitchFamily="18" charset="0"/>
                          </a:rPr>
                        </m:ctrlPr>
                      </m:dPr>
                      <m:e>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 </m:t>
                        </m:r>
                      </m:e>
                    </m:d>
                    <m:r>
                      <a:rPr lang="en-US" b="0" i="1" smtClean="0">
                        <a:latin typeface="Cambria Math" panose="02040503050406030204" pitchFamily="18" charset="0"/>
                        <a:ea typeface="Cambria Math" panose="02040503050406030204" pitchFamily="18" charset="0"/>
                      </a:rPr>
                      <m:t>, </m:t>
                    </m:r>
                  </m:oMath>
                </a14:m>
                <a:r>
                  <a:rPr lang="en-US" dirty="0"/>
                  <a:t>and </a:t>
                </a:r>
                <a14:m>
                  <m:oMath xmlns:m="http://schemas.openxmlformats.org/officeDocument/2006/math">
                    <m:r>
                      <m:rPr>
                        <m:sty m:val="p"/>
                      </m:rPr>
                      <a:rPr lang="en-US" b="0" i="0" smtClean="0">
                        <a:latin typeface="Cambria Math" panose="02040503050406030204" pitchFamily="18" charset="0"/>
                      </a:rPr>
                      <m:t>c</m:t>
                    </m:r>
                    <m:d>
                      <m:dPr>
                        <m:ctrlPr>
                          <a:rPr lang="en-US" i="1">
                            <a:latin typeface="Cambria Math" panose="02040503050406030204" pitchFamily="18" charset="0"/>
                          </a:rPr>
                        </m:ctrlPr>
                      </m:dPr>
                      <m:e>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 </m:t>
                        </m:r>
                      </m:e>
                    </m:d>
                  </m:oMath>
                </a14:m>
                <a:r>
                  <a:rPr lang="en-US" dirty="0"/>
                  <a:t> are known functions of their respective unknowns. These 3 functions are actually what end up determining the family (Binomial, Poisson, Negative Binomial, etc.). Here, we call </a:t>
                </a:r>
                <a14:m>
                  <m:oMath xmlns:m="http://schemas.openxmlformats.org/officeDocument/2006/math">
                    <m:r>
                      <a:rPr lang="en-US" b="0" i="1" smtClean="0">
                        <a:latin typeface="Cambria Math" panose="02040503050406030204" pitchFamily="18" charset="0"/>
                      </a:rPr>
                      <m:t>𝜃</m:t>
                    </m:r>
                  </m:oMath>
                </a14:m>
                <a:r>
                  <a:rPr lang="en-US" dirty="0"/>
                  <a:t> the </a:t>
                </a:r>
                <a:r>
                  <a:rPr lang="en-US" u="sng" dirty="0"/>
                  <a:t>natural parameter</a:t>
                </a:r>
                <a:r>
                  <a:rPr lang="en-US" dirty="0"/>
                  <a:t> and </a:t>
                </a:r>
                <a14:m>
                  <m:oMath xmlns:m="http://schemas.openxmlformats.org/officeDocument/2006/math">
                    <m:r>
                      <a:rPr lang="en-US" b="0" i="1" smtClean="0">
                        <a:latin typeface="Cambria Math" panose="02040503050406030204" pitchFamily="18" charset="0"/>
                      </a:rPr>
                      <m:t>𝜙</m:t>
                    </m:r>
                  </m:oMath>
                </a14:m>
                <a:r>
                  <a:rPr lang="en-US" dirty="0"/>
                  <a:t> the </a:t>
                </a:r>
                <a:r>
                  <a:rPr lang="en-US" u="sng" dirty="0"/>
                  <a:t>dispersion parameter</a:t>
                </a:r>
                <a:r>
                  <a:rPr lang="en-US" dirty="0"/>
                  <a:t>.</a:t>
                </a: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1540884" y="1021653"/>
                <a:ext cx="9245600" cy="3357073"/>
              </a:xfrm>
              <a:prstGeom prst="rect">
                <a:avLst/>
              </a:prstGeom>
              <a:blipFill>
                <a:blip r:embed="rId3"/>
                <a:stretch>
                  <a:fillRect l="-412" t="-1504" r="-549" b="-150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5" y="6314738"/>
            <a:ext cx="714632" cy="53218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CE3119DE-57D7-5943-85D0-F07A7CC195E4}"/>
              </a:ext>
            </a:extLst>
          </p:cNvPr>
          <p:cNvSpPr/>
          <p:nvPr/>
        </p:nvSpPr>
        <p:spPr>
          <a:xfrm>
            <a:off x="741680" y="4399870"/>
            <a:ext cx="10703560" cy="200945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0" name="TextBox 25">
                <a:extLst>
                  <a:ext uri="{FF2B5EF4-FFF2-40B4-BE49-F238E27FC236}">
                    <a16:creationId xmlns:a16="http://schemas.microsoft.com/office/drawing/2014/main" id="{AF8013AE-80B2-2240-AC4A-26911E6776AB}"/>
                  </a:ext>
                </a:extLst>
              </p:cNvPr>
              <p:cNvSpPr txBox="1">
                <a:spLocks noChangeArrowheads="1"/>
              </p:cNvSpPr>
              <p:nvPr/>
            </p:nvSpPr>
            <p:spPr bwMode="auto">
              <a:xfrm>
                <a:off x="1383628" y="4501111"/>
                <a:ext cx="9560112" cy="19082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How is the Family Determined Using </a:t>
                </a:r>
                <a14:m>
                  <m:oMath xmlns:m="http://schemas.openxmlformats.org/officeDocument/2006/math">
                    <m:r>
                      <a:rPr lang="en-US" sz="2800" i="1">
                        <a:latin typeface="Cambria Math" panose="02040503050406030204" pitchFamily="18" charset="0"/>
                      </a:rPr>
                      <m:t>𝑎</m:t>
                    </m:r>
                    <m:d>
                      <m:dPr>
                        <m:ctrlPr>
                          <a:rPr lang="en-US" sz="2800" i="1">
                            <a:latin typeface="Cambria Math" panose="02040503050406030204" pitchFamily="18" charset="0"/>
                          </a:rPr>
                        </m:ctrlPr>
                      </m:dPr>
                      <m:e>
                        <m:r>
                          <a:rPr lang="en-US" sz="2800" i="1">
                            <a:latin typeface="Cambria Math" panose="02040503050406030204" pitchFamily="18" charset="0"/>
                          </a:rPr>
                          <m:t> </m:t>
                        </m:r>
                        <m:r>
                          <a:rPr lang="en-US" sz="2800" i="1">
                            <a:latin typeface="Cambria Math" panose="02040503050406030204" pitchFamily="18" charset="0"/>
                            <a:ea typeface="Cambria Math" panose="02040503050406030204" pitchFamily="18" charset="0"/>
                          </a:rPr>
                          <m:t>∙ </m:t>
                        </m:r>
                      </m:e>
                    </m:d>
                    <m:r>
                      <a:rPr lang="en-US" sz="2800" i="1">
                        <a:latin typeface="Cambria Math" panose="02040503050406030204" pitchFamily="18" charset="0"/>
                        <a:ea typeface="Cambria Math" panose="02040503050406030204" pitchFamily="18" charset="0"/>
                      </a:rPr>
                      <m:t>, </m:t>
                    </m:r>
                    <m:r>
                      <a:rPr lang="en-US" sz="2800" i="1">
                        <a:latin typeface="Cambria Math" panose="02040503050406030204" pitchFamily="18" charset="0"/>
                        <a:ea typeface="Cambria Math" panose="02040503050406030204" pitchFamily="18" charset="0"/>
                      </a:rPr>
                      <m:t>𝑏</m:t>
                    </m:r>
                    <m:d>
                      <m:dPr>
                        <m:ctrlPr>
                          <a:rPr lang="en-US" sz="2800" i="1">
                            <a:latin typeface="Cambria Math" panose="02040503050406030204" pitchFamily="18" charset="0"/>
                          </a:rPr>
                        </m:ctrlPr>
                      </m:dPr>
                      <m:e>
                        <m:r>
                          <a:rPr lang="en-US" sz="2800" i="1">
                            <a:latin typeface="Cambria Math" panose="02040503050406030204" pitchFamily="18" charset="0"/>
                          </a:rPr>
                          <m:t> </m:t>
                        </m:r>
                        <m:r>
                          <a:rPr lang="en-US" sz="2800" i="1">
                            <a:latin typeface="Cambria Math" panose="02040503050406030204" pitchFamily="18" charset="0"/>
                            <a:ea typeface="Cambria Math" panose="02040503050406030204" pitchFamily="18" charset="0"/>
                          </a:rPr>
                          <m:t>∙ </m:t>
                        </m:r>
                      </m:e>
                    </m:d>
                    <m:r>
                      <a:rPr lang="en-US" sz="2800" i="1">
                        <a:latin typeface="Cambria Math" panose="02040503050406030204" pitchFamily="18" charset="0"/>
                        <a:ea typeface="Cambria Math" panose="02040503050406030204" pitchFamily="18" charset="0"/>
                      </a:rPr>
                      <m:t>, </m:t>
                    </m:r>
                  </m:oMath>
                </a14:m>
                <a:r>
                  <a:rPr lang="en-US" sz="2800" dirty="0"/>
                  <a:t>and </a:t>
                </a:r>
                <a14:m>
                  <m:oMath xmlns:m="http://schemas.openxmlformats.org/officeDocument/2006/math">
                    <m:r>
                      <m:rPr>
                        <m:sty m:val="p"/>
                      </m:rPr>
                      <a:rPr lang="en-US" sz="2800">
                        <a:latin typeface="Cambria Math" panose="02040503050406030204" pitchFamily="18" charset="0"/>
                      </a:rPr>
                      <m:t>c</m:t>
                    </m:r>
                    <m:d>
                      <m:dPr>
                        <m:ctrlPr>
                          <a:rPr lang="en-US" sz="2800" i="1">
                            <a:latin typeface="Cambria Math" panose="02040503050406030204" pitchFamily="18" charset="0"/>
                          </a:rPr>
                        </m:ctrlPr>
                      </m:dPr>
                      <m:e>
                        <m:r>
                          <a:rPr lang="en-US" sz="2800" i="1">
                            <a:latin typeface="Cambria Math" panose="02040503050406030204" pitchFamily="18" charset="0"/>
                          </a:rPr>
                          <m:t> </m:t>
                        </m:r>
                        <m:r>
                          <a:rPr lang="en-US" sz="2800" i="1">
                            <a:latin typeface="Cambria Math" panose="02040503050406030204" pitchFamily="18" charset="0"/>
                            <a:ea typeface="Cambria Math" panose="02040503050406030204" pitchFamily="18" charset="0"/>
                          </a:rPr>
                          <m:t>∙ </m:t>
                        </m:r>
                      </m:e>
                    </m:d>
                  </m:oMath>
                </a14:m>
                <a:r>
                  <a:rPr lang="en-US" sz="2800" dirty="0"/>
                  <a:t>?</a:t>
                </a:r>
              </a:p>
              <a:p>
                <a:endParaRPr lang="en-US" altLang="en-US" i="1" dirty="0">
                  <a:solidFill>
                    <a:schemeClr val="bg1"/>
                  </a:solidFill>
                </a:endParaRPr>
              </a:p>
              <a:p>
                <a:pPr lvl="0"/>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oMath>
                  </m:oMathPara>
                </a14:m>
                <a:endParaRPr lang="en-US" dirty="0"/>
              </a:p>
              <a:p>
                <a:pPr lvl="0"/>
                <a:endParaRPr lang="en-US" i="1" dirty="0"/>
              </a:p>
              <a:p>
                <a:pPr lvl="0"/>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𝑏</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𝑎</m:t>
                      </m:r>
                      <m:d>
                        <m:dPr>
                          <m:ctrlPr>
                            <a:rPr lang="en-US" b="0" i="1" smtClean="0">
                              <a:latin typeface="Cambria Math" panose="02040503050406030204" pitchFamily="18" charset="0"/>
                            </a:rPr>
                          </m:ctrlPr>
                        </m:dPr>
                        <m:e>
                          <m:r>
                            <a:rPr lang="en-US" b="0" i="1" smtClean="0">
                              <a:latin typeface="Cambria Math" panose="02040503050406030204" pitchFamily="18" charset="0"/>
                            </a:rPr>
                            <m:t>𝜙</m:t>
                          </m:r>
                        </m:e>
                      </m:d>
                    </m:oMath>
                  </m:oMathPara>
                </a14:m>
                <a:endParaRPr lang="en-US" dirty="0"/>
              </a:p>
              <a:p>
                <a:pPr lvl="0" algn="ctr"/>
                <a:r>
                  <a:rPr lang="en-US" dirty="0"/>
                  <a:t>**Derivatives taken with respect to </a:t>
                </a:r>
                <a14:m>
                  <m:oMath xmlns:m="http://schemas.openxmlformats.org/officeDocument/2006/math">
                    <m:r>
                      <a:rPr lang="en-US" b="0" i="1" smtClean="0">
                        <a:latin typeface="Cambria Math" panose="02040503050406030204" pitchFamily="18" charset="0"/>
                      </a:rPr>
                      <m:t>𝜃</m:t>
                    </m:r>
                  </m:oMath>
                </a14:m>
                <a:r>
                  <a:rPr lang="en-US" dirty="0"/>
                  <a:t>**</a:t>
                </a:r>
              </a:p>
            </p:txBody>
          </p:sp>
        </mc:Choice>
        <mc:Fallback xmlns="">
          <p:sp>
            <p:nvSpPr>
              <p:cNvPr id="10" name="TextBox 25">
                <a:extLst>
                  <a:ext uri="{FF2B5EF4-FFF2-40B4-BE49-F238E27FC236}">
                    <a16:creationId xmlns:a16="http://schemas.microsoft.com/office/drawing/2014/main" id="{AF8013AE-80B2-2240-AC4A-26911E6776AB}"/>
                  </a:ext>
                </a:extLst>
              </p:cNvPr>
              <p:cNvSpPr txBox="1">
                <a:spLocks noRot="1" noChangeAspect="1" noMove="1" noResize="1" noEditPoints="1" noAdjustHandles="1" noChangeArrowheads="1" noChangeShapeType="1" noTextEdit="1"/>
              </p:cNvSpPr>
              <p:nvPr/>
            </p:nvSpPr>
            <p:spPr bwMode="auto">
              <a:xfrm>
                <a:off x="1383628" y="4501111"/>
                <a:ext cx="9560112" cy="1908215"/>
              </a:xfrm>
              <a:prstGeom prst="rect">
                <a:avLst/>
              </a:prstGeom>
              <a:blipFill>
                <a:blip r:embed="rId5"/>
                <a:stretch>
                  <a:fillRect l="-663" t="-2632" r="-531" b="-3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611374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741680" y="946667"/>
            <a:ext cx="10703560" cy="572813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1540884" y="1032411"/>
                <a:ext cx="9245600" cy="60858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b="0" dirty="0"/>
                  <a:t>Key Example: Poisson Distribution</a:t>
                </a:r>
              </a:p>
              <a:p>
                <a:pPr algn="ctr"/>
                <a:r>
                  <a:rPr lang="en-US" sz="2800" b="0" dirty="0"/>
                  <a:t> </a:t>
                </a:r>
                <a14:m>
                  <m:oMath xmlns:m="http://schemas.openxmlformats.org/officeDocument/2006/math">
                    <m:r>
                      <m:rPr>
                        <m:sty m:val="p"/>
                      </m:rPr>
                      <a:rPr lang="en-US" sz="2800">
                        <a:latin typeface="Cambria Math" panose="02040503050406030204" pitchFamily="18" charset="0"/>
                      </a:rPr>
                      <m:t>Y</m:t>
                    </m:r>
                    <m:r>
                      <a:rPr lang="en-US" sz="2800" i="1">
                        <a:latin typeface="Cambria Math" panose="02040503050406030204" pitchFamily="18" charset="0"/>
                      </a:rPr>
                      <m:t>~</m:t>
                    </m:r>
                    <m:r>
                      <a:rPr lang="en-US" sz="2800" i="1">
                        <a:latin typeface="Cambria Math" panose="02040503050406030204" pitchFamily="18" charset="0"/>
                      </a:rPr>
                      <m:t>𝑃𝑜𝑖𝑠𝑠𝑜𝑛</m:t>
                    </m:r>
                    <m:d>
                      <m:dPr>
                        <m:ctrlPr>
                          <a:rPr lang="en-US" sz="2800" i="1">
                            <a:latin typeface="Cambria Math" panose="02040503050406030204" pitchFamily="18" charset="0"/>
                          </a:rPr>
                        </m:ctrlPr>
                      </m:dPr>
                      <m:e>
                        <m:r>
                          <a:rPr lang="en-US" sz="2800" i="1">
                            <a:latin typeface="Cambria Math" panose="02040503050406030204" pitchFamily="18" charset="0"/>
                          </a:rPr>
                          <m:t>𝜆</m:t>
                        </m:r>
                      </m:e>
                    </m:d>
                  </m:oMath>
                </a14:m>
                <a:endParaRPr lang="en-US" sz="2800" dirty="0"/>
              </a:p>
              <a:p>
                <a:endParaRPr lang="en-US" altLang="en-US" sz="2800" i="1" dirty="0">
                  <a:solidFill>
                    <a:schemeClr val="bg1"/>
                  </a:solidFill>
                </a:endParaRPr>
              </a:p>
              <a:p>
                <a:pPr algn="ctr"/>
                <a14:m>
                  <m:oMath xmlns:m="http://schemas.openxmlformats.org/officeDocument/2006/math">
                    <m:r>
                      <a:rPr lang="en-US" altLang="en-US" i="1">
                        <a:latin typeface="Cambria Math" panose="02040503050406030204" pitchFamily="18" charset="0"/>
                      </a:rPr>
                      <m:t>𝑓</m:t>
                    </m:r>
                    <m:d>
                      <m:dPr>
                        <m:ctrlPr>
                          <a:rPr lang="en-US" altLang="en-US" i="1">
                            <a:latin typeface="Cambria Math" panose="02040503050406030204" pitchFamily="18" charset="0"/>
                          </a:rPr>
                        </m:ctrlPr>
                      </m:dPr>
                      <m:e>
                        <m:r>
                          <a:rPr lang="en-US" altLang="en-US" i="1">
                            <a:latin typeface="Cambria Math" panose="02040503050406030204" pitchFamily="18" charset="0"/>
                          </a:rPr>
                          <m:t>𝑦</m:t>
                        </m:r>
                      </m:e>
                    </m:d>
                    <m:r>
                      <a:rPr lang="en-US" altLang="en-US" i="1">
                        <a:latin typeface="Cambria Math" panose="02040503050406030204" pitchFamily="18" charset="0"/>
                      </a:rPr>
                      <m:t>=</m:t>
                    </m:r>
                    <m:f>
                      <m:fPr>
                        <m:ctrlPr>
                          <a:rPr lang="en-US" altLang="en-US" i="1">
                            <a:latin typeface="Cambria Math" panose="02040503050406030204" pitchFamily="18" charset="0"/>
                          </a:rPr>
                        </m:ctrlPr>
                      </m:fPr>
                      <m:num>
                        <m:sSup>
                          <m:sSupPr>
                            <m:ctrlPr>
                              <a:rPr lang="en-US" altLang="en-US" i="1">
                                <a:latin typeface="Cambria Math" panose="02040503050406030204" pitchFamily="18" charset="0"/>
                              </a:rPr>
                            </m:ctrlPr>
                          </m:sSupPr>
                          <m:e>
                            <m:r>
                              <a:rPr lang="en-US" altLang="en-US" i="1">
                                <a:latin typeface="Cambria Math" panose="02040503050406030204" pitchFamily="18" charset="0"/>
                              </a:rPr>
                              <m:t>𝑒</m:t>
                            </m:r>
                          </m:e>
                          <m:sup>
                            <m:r>
                              <a:rPr lang="en-US" altLang="en-US" i="1">
                                <a:latin typeface="Cambria Math" panose="02040503050406030204" pitchFamily="18" charset="0"/>
                              </a:rPr>
                              <m:t>−</m:t>
                            </m:r>
                            <m:r>
                              <a:rPr lang="en-US" altLang="en-US" i="1">
                                <a:latin typeface="Cambria Math" panose="02040503050406030204" pitchFamily="18" charset="0"/>
                              </a:rPr>
                              <m:t>𝜆</m:t>
                            </m:r>
                          </m:sup>
                        </m:sSup>
                        <m:sSup>
                          <m:sSupPr>
                            <m:ctrlPr>
                              <a:rPr lang="en-US" altLang="en-US" i="1">
                                <a:latin typeface="Cambria Math" panose="02040503050406030204" pitchFamily="18" charset="0"/>
                              </a:rPr>
                            </m:ctrlPr>
                          </m:sSupPr>
                          <m:e>
                            <m:r>
                              <a:rPr lang="en-US" altLang="en-US" i="1">
                                <a:latin typeface="Cambria Math" panose="02040503050406030204" pitchFamily="18" charset="0"/>
                              </a:rPr>
                              <m:t>𝜆</m:t>
                            </m:r>
                          </m:e>
                          <m:sup>
                            <m:r>
                              <a:rPr lang="en-US" altLang="en-US" i="1">
                                <a:latin typeface="Cambria Math" panose="02040503050406030204" pitchFamily="18" charset="0"/>
                              </a:rPr>
                              <m:t>𝑦</m:t>
                            </m:r>
                          </m:sup>
                        </m:sSup>
                      </m:num>
                      <m:den>
                        <m:r>
                          <a:rPr lang="en-US" altLang="en-US" i="1">
                            <a:latin typeface="Cambria Math" panose="02040503050406030204" pitchFamily="18" charset="0"/>
                          </a:rPr>
                          <m:t>𝑦</m:t>
                        </m:r>
                        <m:r>
                          <a:rPr lang="en-US" altLang="en-US" i="1">
                            <a:latin typeface="Cambria Math" panose="02040503050406030204" pitchFamily="18" charset="0"/>
                          </a:rPr>
                          <m:t>!</m:t>
                        </m:r>
                      </m:den>
                    </m:f>
                    <m:r>
                      <a:rPr lang="en-US" altLang="en-US" i="1">
                        <a:latin typeface="Cambria Math" panose="02040503050406030204" pitchFamily="18" charset="0"/>
                      </a:rPr>
                      <m:t>      </m:t>
                    </m:r>
                    <m:r>
                      <a:rPr lang="en-US" altLang="en-US" i="1">
                        <a:latin typeface="Cambria Math" panose="02040503050406030204" pitchFamily="18" charset="0"/>
                      </a:rPr>
                      <m:t>𝑦</m:t>
                    </m:r>
                    <m:r>
                      <a:rPr lang="en-US" altLang="en-US" i="1">
                        <a:latin typeface="Cambria Math" panose="02040503050406030204" pitchFamily="18" charset="0"/>
                      </a:rPr>
                      <m:t>=0,1,2,…</m:t>
                    </m:r>
                  </m:oMath>
                </a14:m>
                <a:r>
                  <a:rPr lang="en-US" altLang="en-US" i="1" dirty="0"/>
                  <a:t>.  </a:t>
                </a:r>
                <a:r>
                  <a:rPr lang="en-US" altLang="en-US" dirty="0"/>
                  <a:t>and </a:t>
                </a:r>
                <a14:m>
                  <m:oMath xmlns:m="http://schemas.openxmlformats.org/officeDocument/2006/math">
                    <m:r>
                      <a:rPr lang="en-US" altLang="en-US" i="1">
                        <a:latin typeface="Cambria Math" panose="02040503050406030204" pitchFamily="18" charset="0"/>
                      </a:rPr>
                      <m:t>𝜆</m:t>
                    </m:r>
                    <m:r>
                      <a:rPr lang="en-US" altLang="en-US" i="1">
                        <a:latin typeface="Cambria Math" panose="02040503050406030204" pitchFamily="18" charset="0"/>
                      </a:rPr>
                      <m:t>&gt;0</m:t>
                    </m:r>
                  </m:oMath>
                </a14:m>
                <a:endParaRPr lang="en-US" altLang="en-US" i="1" dirty="0"/>
              </a:p>
              <a:p>
                <a:endParaRPr lang="en-US" altLang="en-US" i="1" dirty="0"/>
              </a:p>
              <a:p>
                <a:r>
                  <a:rPr lang="en-US" altLang="en-US" dirty="0"/>
                  <a:t>So, we saw earlier that</a:t>
                </a:r>
              </a:p>
              <a:p>
                <a:pPr/>
                <a14:m>
                  <m:oMathPara xmlns:m="http://schemas.openxmlformats.org/officeDocument/2006/math">
                    <m:oMathParaPr>
                      <m:jc m:val="centerGroup"/>
                    </m:oMathParaPr>
                    <m:oMath xmlns:m="http://schemas.openxmlformats.org/officeDocument/2006/math">
                      <m:r>
                        <a:rPr lang="en-US" altLang="en-US" i="1">
                          <a:latin typeface="Cambria Math" panose="02040503050406030204" pitchFamily="18" charset="0"/>
                        </a:rPr>
                        <m:t>𝑓</m:t>
                      </m:r>
                      <m:d>
                        <m:dPr>
                          <m:ctrlPr>
                            <a:rPr lang="en-US" altLang="en-US" i="1">
                              <a:latin typeface="Cambria Math" panose="02040503050406030204" pitchFamily="18" charset="0"/>
                            </a:rPr>
                          </m:ctrlPr>
                        </m:dPr>
                        <m:e>
                          <m:r>
                            <a:rPr lang="en-US" altLang="en-US" i="1">
                              <a:latin typeface="Cambria Math" panose="02040503050406030204" pitchFamily="18" charset="0"/>
                            </a:rPr>
                            <m:t>𝑦</m:t>
                          </m:r>
                        </m:e>
                      </m:d>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𝑦</m:t>
                          </m:r>
                          <m:r>
                            <a:rPr lang="en-US" altLang="en-US" i="1">
                              <a:latin typeface="Cambria Math" panose="02040503050406030204" pitchFamily="18" charset="0"/>
                            </a:rPr>
                            <m:t>!</m:t>
                          </m:r>
                        </m:den>
                      </m:f>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ctrlPr>
                                <a:rPr lang="en-US" altLang="en-US" i="1">
                                  <a:latin typeface="Cambria Math" panose="02040503050406030204" pitchFamily="18" charset="0"/>
                                </a:rPr>
                              </m:ctrlPr>
                            </m:dPr>
                            <m:e>
                              <m:r>
                                <a:rPr lang="en-US" altLang="en-US" i="1">
                                  <a:latin typeface="Cambria Math" panose="02040503050406030204" pitchFamily="18" charset="0"/>
                                </a:rPr>
                                <m:t>−</m:t>
                              </m:r>
                              <m:r>
                                <a:rPr lang="en-US" altLang="en-US" i="1">
                                  <a:latin typeface="Cambria Math" panose="02040503050406030204" pitchFamily="18" charset="0"/>
                                </a:rPr>
                                <m:t>𝜆</m:t>
                              </m:r>
                            </m:e>
                          </m:d>
                        </m:e>
                      </m:func>
                      <m:sSup>
                        <m:sSupPr>
                          <m:ctrlPr>
                            <a:rPr lang="en-US" altLang="en-US" i="1">
                              <a:latin typeface="Cambria Math" panose="02040503050406030204" pitchFamily="18" charset="0"/>
                            </a:rPr>
                          </m:ctrlPr>
                        </m:sSupPr>
                        <m:e>
                          <m:r>
                            <a:rPr lang="en-US" altLang="en-US" i="1">
                              <a:latin typeface="Cambria Math" panose="02040503050406030204" pitchFamily="18" charset="0"/>
                            </a:rPr>
                            <m:t>𝜆</m:t>
                          </m:r>
                        </m:e>
                        <m:sup>
                          <m:r>
                            <a:rPr lang="en-US" altLang="en-US" i="1">
                              <a:latin typeface="Cambria Math" panose="02040503050406030204" pitchFamily="18" charset="0"/>
                            </a:rPr>
                            <m:t>𝑦</m:t>
                          </m:r>
                        </m:sup>
                      </m:sSup>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𝑦</m:t>
                          </m:r>
                          <m:r>
                            <a:rPr lang="en-US" altLang="en-US" i="1">
                              <a:latin typeface="Cambria Math" panose="02040503050406030204" pitchFamily="18" charset="0"/>
                            </a:rPr>
                            <m:t>!</m:t>
                          </m:r>
                        </m:den>
                      </m:f>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ctrlPr>
                                <a:rPr lang="en-US" altLang="en-US" i="1">
                                  <a:latin typeface="Cambria Math" panose="02040503050406030204" pitchFamily="18" charset="0"/>
                                </a:rPr>
                              </m:ctrlPr>
                            </m:dPr>
                            <m:e>
                              <m:r>
                                <a:rPr lang="en-US" altLang="en-US" i="1">
                                  <a:latin typeface="Cambria Math" panose="02040503050406030204" pitchFamily="18" charset="0"/>
                                </a:rPr>
                                <m:t>−</m:t>
                              </m:r>
                              <m:r>
                                <a:rPr lang="en-US" altLang="en-US" i="1">
                                  <a:latin typeface="Cambria Math" panose="02040503050406030204" pitchFamily="18" charset="0"/>
                                </a:rPr>
                                <m:t>𝜆</m:t>
                              </m:r>
                            </m:e>
                          </m:d>
                        </m:e>
                      </m:func>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ctrlPr>
                                <a:rPr lang="en-US" altLang="en-US" i="1">
                                  <a:latin typeface="Cambria Math" panose="02040503050406030204" pitchFamily="18" charset="0"/>
                                </a:rPr>
                              </m:ctrlPr>
                            </m:dPr>
                            <m:e>
                              <m:r>
                                <a:rPr lang="en-US" altLang="en-US" i="1">
                                  <a:latin typeface="Cambria Math" panose="02040503050406030204" pitchFamily="18" charset="0"/>
                                </a:rPr>
                                <m:t>𝑦</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r>
                                        <a:rPr lang="en-US" altLang="en-US" i="1">
                                          <a:latin typeface="Cambria Math" panose="02040503050406030204" pitchFamily="18" charset="0"/>
                                        </a:rPr>
                                        <m:t>𝜆</m:t>
                                      </m:r>
                                    </m:e>
                                  </m:d>
                                </m:e>
                              </m:func>
                            </m:e>
                          </m:d>
                        </m:e>
                      </m:func>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𝑦</m:t>
                          </m:r>
                          <m:r>
                            <a:rPr lang="en-US" altLang="en-US" i="1">
                              <a:latin typeface="Cambria Math" panose="02040503050406030204" pitchFamily="18" charset="0"/>
                            </a:rPr>
                            <m:t>!</m:t>
                          </m:r>
                        </m:den>
                      </m:f>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ctrlPr>
                                <a:rPr lang="en-US" altLang="en-US" i="1">
                                  <a:latin typeface="Cambria Math" panose="02040503050406030204" pitchFamily="18" charset="0"/>
                                </a:rPr>
                              </m:ctrlPr>
                            </m:dPr>
                            <m:e>
                              <m:r>
                                <a:rPr lang="en-US" altLang="en-US" i="1">
                                  <a:latin typeface="Cambria Math" panose="02040503050406030204" pitchFamily="18" charset="0"/>
                                </a:rPr>
                                <m:t>𝑦</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r>
                                        <a:rPr lang="en-US" altLang="en-US" i="1">
                                          <a:latin typeface="Cambria Math" panose="02040503050406030204" pitchFamily="18" charset="0"/>
                                        </a:rPr>
                                        <m:t>𝜆</m:t>
                                      </m:r>
                                    </m:e>
                                  </m:d>
                                </m:e>
                              </m:func>
                              <m:r>
                                <a:rPr lang="en-US" altLang="en-US" b="0" i="1" smtClean="0">
                                  <a:latin typeface="Cambria Math" panose="02040503050406030204" pitchFamily="18" charset="0"/>
                                </a:rPr>
                                <m:t>−</m:t>
                              </m:r>
                              <m:r>
                                <a:rPr lang="en-US" altLang="en-US" b="0" i="1" smtClean="0">
                                  <a:latin typeface="Cambria Math" panose="02040503050406030204" pitchFamily="18" charset="0"/>
                                </a:rPr>
                                <m:t>𝜆</m:t>
                              </m:r>
                            </m:e>
                          </m:d>
                        </m:e>
                      </m:func>
                    </m:oMath>
                  </m:oMathPara>
                </a14:m>
                <a:endParaRPr lang="en-US" altLang="en-US" dirty="0"/>
              </a:p>
              <a:p>
                <a:endParaRPr lang="en-US" altLang="en-US" dirty="0"/>
              </a:p>
              <a:p>
                <a:r>
                  <a:rPr lang="en-US" altLang="en-US" dirty="0"/>
                  <a:t>But, this subclass of the general exponential family requires everything inside the “exp” function:</a:t>
                </a:r>
              </a:p>
              <a:p>
                <a:pPr/>
                <a14:m>
                  <m:oMathPara xmlns:m="http://schemas.openxmlformats.org/officeDocument/2006/math">
                    <m:oMathParaPr>
                      <m:jc m:val="centerGroup"/>
                    </m:oMathParaPr>
                    <m:oMath xmlns:m="http://schemas.openxmlformats.org/officeDocument/2006/math">
                      <m:r>
                        <a:rPr lang="en-US" altLang="en-US" i="1">
                          <a:latin typeface="Cambria Math" panose="02040503050406030204" pitchFamily="18" charset="0"/>
                        </a:rPr>
                        <m:t>𝑓</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𝑦</m:t>
                          </m:r>
                        </m:e>
                      </m:d>
                      <m:r>
                        <a:rPr lang="en-US" altLang="en-US" b="0" i="1" smtClean="0">
                          <a:latin typeface="Cambria Math" panose="02040503050406030204" pitchFamily="18" charset="0"/>
                        </a:rPr>
                        <m:t>=</m:t>
                      </m:r>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exp</m:t>
                          </m:r>
                        </m:fName>
                        <m:e>
                          <m:d>
                            <m:dPr>
                              <m:begChr m:val="{"/>
                              <m:endChr m:val="}"/>
                              <m:ctrlPr>
                                <a:rPr lang="en-US" altLang="en-US" b="0" i="1" smtClean="0">
                                  <a:latin typeface="Cambria Math" panose="02040503050406030204" pitchFamily="18" charset="0"/>
                                </a:rPr>
                              </m:ctrlPr>
                            </m:dPr>
                            <m:e>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log</m:t>
                                  </m:r>
                                </m:fName>
                                <m:e>
                                  <m:d>
                                    <m:dPr>
                                      <m:ctrlPr>
                                        <a:rPr lang="en-US" altLang="en-US" b="0" i="1" smtClean="0">
                                          <a:latin typeface="Cambria Math" panose="02040503050406030204" pitchFamily="18" charset="0"/>
                                        </a:rPr>
                                      </m:ctrlPr>
                                    </m:dPr>
                                    <m:e>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𝑦</m:t>
                                          </m:r>
                                          <m:r>
                                            <a:rPr lang="en-US" altLang="en-US" i="1">
                                              <a:latin typeface="Cambria Math" panose="02040503050406030204" pitchFamily="18" charset="0"/>
                                            </a:rPr>
                                            <m:t>!</m:t>
                                          </m:r>
                                        </m:den>
                                      </m:f>
                                    </m:e>
                                  </m:d>
                                </m:e>
                              </m:func>
                            </m:e>
                          </m:d>
                        </m:e>
                      </m:func>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ctrlPr>
                                <a:rPr lang="en-US" altLang="en-US" i="1">
                                  <a:latin typeface="Cambria Math" panose="02040503050406030204" pitchFamily="18" charset="0"/>
                                </a:rPr>
                              </m:ctrlPr>
                            </m:dPr>
                            <m:e>
                              <m:r>
                                <a:rPr lang="en-US" altLang="en-US" i="1">
                                  <a:latin typeface="Cambria Math" panose="02040503050406030204" pitchFamily="18" charset="0"/>
                                </a:rPr>
                                <m:t>𝑦</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r>
                                        <a:rPr lang="en-US" altLang="en-US" i="1">
                                          <a:latin typeface="Cambria Math" panose="02040503050406030204" pitchFamily="18" charset="0"/>
                                        </a:rPr>
                                        <m:t>𝜆</m:t>
                                      </m:r>
                                    </m:e>
                                  </m:d>
                                </m:e>
                              </m:func>
                              <m:r>
                                <a:rPr lang="en-US" altLang="en-US" b="0" i="1" smtClean="0">
                                  <a:latin typeface="Cambria Math" panose="02040503050406030204" pitchFamily="18" charset="0"/>
                                </a:rPr>
                                <m:t>−</m:t>
                              </m:r>
                              <m:r>
                                <a:rPr lang="en-US" altLang="en-US" b="0" i="1" smtClean="0">
                                  <a:latin typeface="Cambria Math" panose="02040503050406030204" pitchFamily="18" charset="0"/>
                                </a:rPr>
                                <m:t>𝜆</m:t>
                              </m:r>
                            </m:e>
                          </m:d>
                        </m:e>
                      </m:func>
                      <m:r>
                        <a:rPr lang="en-US" altLang="en-US" i="1">
                          <a:latin typeface="Cambria Math" panose="02040503050406030204" pitchFamily="18" charset="0"/>
                        </a:rPr>
                        <m:t>=</m:t>
                      </m:r>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exp</m:t>
                          </m:r>
                        </m:fName>
                        <m:e>
                          <m:d>
                            <m:dPr>
                              <m:begChr m:val="{"/>
                              <m:endChr m:val="}"/>
                              <m:ctrlPr>
                                <a:rPr lang="en-US" altLang="en-US" b="0" i="1" smtClean="0">
                                  <a:latin typeface="Cambria Math" panose="02040503050406030204" pitchFamily="18" charset="0"/>
                                </a:rPr>
                              </m:ctrlPr>
                            </m:dPr>
                            <m:e>
                              <m:r>
                                <a:rPr lang="en-US" altLang="en-US" i="1">
                                  <a:latin typeface="Cambria Math" panose="02040503050406030204" pitchFamily="18" charset="0"/>
                                </a:rPr>
                                <m:t>𝑦</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r>
                                        <a:rPr lang="en-US" altLang="en-US" i="1">
                                          <a:latin typeface="Cambria Math" panose="02040503050406030204" pitchFamily="18" charset="0"/>
                                        </a:rPr>
                                        <m:t>𝜆</m:t>
                                      </m:r>
                                    </m:e>
                                  </m:d>
                                </m:e>
                              </m:func>
                              <m:r>
                                <a:rPr lang="en-US" altLang="en-US" i="1">
                                  <a:latin typeface="Cambria Math" panose="02040503050406030204" pitchFamily="18" charset="0"/>
                                </a:rPr>
                                <m:t>−</m:t>
                              </m:r>
                              <m:r>
                                <a:rPr lang="en-US" altLang="en-US" i="1">
                                  <a:latin typeface="Cambria Math" panose="02040503050406030204" pitchFamily="18" charset="0"/>
                                </a:rPr>
                                <m:t>𝜆</m:t>
                              </m:r>
                              <m:r>
                                <a:rPr lang="en-US" altLang="en-US" i="1">
                                  <a:latin typeface="Cambria Math" panose="02040503050406030204" pitchFamily="18" charset="0"/>
                                </a:rPr>
                                <m:t>−</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r>
                                        <a:rPr lang="en-US" altLang="en-US" i="1">
                                          <a:latin typeface="Cambria Math" panose="02040503050406030204" pitchFamily="18" charset="0"/>
                                        </a:rPr>
                                        <m:t>𝑦</m:t>
                                      </m:r>
                                      <m:r>
                                        <a:rPr lang="en-US" altLang="en-US" i="1">
                                          <a:latin typeface="Cambria Math" panose="02040503050406030204" pitchFamily="18" charset="0"/>
                                        </a:rPr>
                                        <m:t>!</m:t>
                                      </m:r>
                                    </m:e>
                                  </m:d>
                                </m:e>
                              </m:func>
                            </m:e>
                          </m:d>
                        </m:e>
                      </m:func>
                    </m:oMath>
                  </m:oMathPara>
                </a14:m>
                <a:endParaRPr lang="en-US" altLang="en-US" dirty="0"/>
              </a:p>
              <a:p>
                <a:endParaRPr lang="en-US" altLang="en-US" dirty="0"/>
              </a:p>
              <a:p>
                <a:r>
                  <a:rPr lang="en-US" altLang="en-US" dirty="0"/>
                  <a:t>Hence, the distribution is of the form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𝑦</m:t>
                                </m:r>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𝑏</m:t>
                                </m:r>
                                <m:d>
                                  <m:dPr>
                                    <m:ctrlPr>
                                      <a:rPr lang="en-US" i="1">
                                        <a:latin typeface="Cambria Math" panose="02040503050406030204" pitchFamily="18" charset="0"/>
                                      </a:rPr>
                                    </m:ctrlPr>
                                  </m:dPr>
                                  <m:e>
                                    <m:r>
                                      <a:rPr lang="en-US" i="1">
                                        <a:latin typeface="Cambria Math" panose="02040503050406030204" pitchFamily="18" charset="0"/>
                                      </a:rPr>
                                      <m:t>𝜃</m:t>
                                    </m:r>
                                  </m:e>
                                </m:d>
                              </m:num>
                              <m:den>
                                <m:r>
                                  <a:rPr lang="en-US" i="1">
                                    <a:latin typeface="Cambria Math" panose="02040503050406030204" pitchFamily="18" charset="0"/>
                                  </a:rPr>
                                  <m:t>𝑎</m:t>
                                </m:r>
                                <m:d>
                                  <m:dPr>
                                    <m:ctrlPr>
                                      <a:rPr lang="en-US" i="1">
                                        <a:latin typeface="Cambria Math" panose="02040503050406030204" pitchFamily="18" charset="0"/>
                                      </a:rPr>
                                    </m:ctrlPr>
                                  </m:dPr>
                                  <m:e>
                                    <m:r>
                                      <a:rPr lang="en-US" i="1">
                                        <a:latin typeface="Cambria Math" panose="02040503050406030204" pitchFamily="18" charset="0"/>
                                      </a:rPr>
                                      <m:t>𝜙</m:t>
                                    </m:r>
                                  </m:e>
                                </m:d>
                              </m:den>
                            </m:f>
                            <m:r>
                              <a:rPr lang="en-US" i="1">
                                <a:latin typeface="Cambria Math" panose="02040503050406030204" pitchFamily="18" charset="0"/>
                              </a:rPr>
                              <m:t>+</m:t>
                            </m:r>
                            <m:r>
                              <a:rPr lang="en-US" i="1">
                                <a:latin typeface="Cambria Math" panose="02040503050406030204" pitchFamily="18" charset="0"/>
                              </a:rPr>
                              <m:t>𝑐</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𝜙</m:t>
                                </m:r>
                              </m:e>
                            </m:d>
                          </m:e>
                        </m:d>
                      </m:e>
                    </m:func>
                  </m:oMath>
                </a14:m>
                <a:r>
                  <a:rPr lang="en-US" altLang="en-US" dirty="0"/>
                  <a:t>, with </a:t>
                </a:r>
              </a:p>
              <a:p>
                <a:pPr algn="ctr"/>
                <a14:m>
                  <m:oMath xmlns:m="http://schemas.openxmlformats.org/officeDocument/2006/math">
                    <m:r>
                      <a:rPr lang="en-US" altLang="en-US" b="0" i="1" smtClean="0">
                        <a:latin typeface="Cambria Math" panose="02040503050406030204" pitchFamily="18" charset="0"/>
                      </a:rPr>
                      <m:t>𝜃</m:t>
                    </m:r>
                    <m:r>
                      <a:rPr lang="en-US" altLang="en-US" b="0" i="1" smtClean="0">
                        <a:latin typeface="Cambria Math" panose="02040503050406030204" pitchFamily="18" charset="0"/>
                      </a:rPr>
                      <m:t>=</m:t>
                    </m:r>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log</m:t>
                        </m:r>
                      </m:fName>
                      <m:e>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𝜆</m:t>
                            </m:r>
                          </m:e>
                        </m:d>
                      </m:e>
                    </m:func>
                  </m:oMath>
                </a14:m>
                <a:r>
                  <a:rPr lang="en-US" altLang="en-US" dirty="0"/>
                  <a:t>             </a:t>
                </a:r>
                <a14:m>
                  <m:oMath xmlns:m="http://schemas.openxmlformats.org/officeDocument/2006/math">
                    <m:r>
                      <m:rPr>
                        <m:sty m:val="p"/>
                      </m:rPr>
                      <a:rPr lang="en-US" altLang="en-US">
                        <a:latin typeface="Cambria Math" panose="02040503050406030204" pitchFamily="18" charset="0"/>
                      </a:rPr>
                      <m:t>b</m:t>
                    </m:r>
                    <m:d>
                      <m:dPr>
                        <m:ctrlPr>
                          <a:rPr lang="en-US" altLang="en-US" i="1">
                            <a:latin typeface="Cambria Math" panose="02040503050406030204" pitchFamily="18" charset="0"/>
                          </a:rPr>
                        </m:ctrlPr>
                      </m:dPr>
                      <m:e>
                        <m:r>
                          <a:rPr lang="en-US" altLang="en-US" i="1">
                            <a:latin typeface="Cambria Math" panose="02040503050406030204" pitchFamily="18" charset="0"/>
                          </a:rPr>
                          <m:t>𝜃</m:t>
                        </m:r>
                      </m:e>
                    </m:d>
                    <m:r>
                      <a:rPr lang="en-US" altLang="en-US" i="1">
                        <a:latin typeface="Cambria Math" panose="02040503050406030204" pitchFamily="18" charset="0"/>
                      </a:rPr>
                      <m:t>=</m:t>
                    </m:r>
                    <m:r>
                      <a:rPr lang="en-US" altLang="en-US" b="0" i="1" smtClean="0">
                        <a:latin typeface="Cambria Math" panose="02040503050406030204" pitchFamily="18" charset="0"/>
                      </a:rPr>
                      <m:t>𝜆</m:t>
                    </m:r>
                    <m:r>
                      <a:rPr lang="en-US" altLang="en-US" b="0" i="1" smtClean="0">
                        <a:latin typeface="Cambria Math" panose="02040503050406030204" pitchFamily="18" charset="0"/>
                      </a:rPr>
                      <m:t>=</m:t>
                    </m:r>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exp</m:t>
                        </m:r>
                      </m:fName>
                      <m:e>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e>
                    </m:func>
                  </m:oMath>
                </a14:m>
                <a:endParaRPr lang="en-US" altLang="en-US" dirty="0"/>
              </a:p>
              <a:p>
                <a:pPr algn="ctr"/>
                <a14:m>
                  <m:oMath xmlns:m="http://schemas.openxmlformats.org/officeDocument/2006/math">
                    <m:r>
                      <a:rPr lang="en-US" altLang="en-US" b="0" i="1" smtClean="0">
                        <a:latin typeface="Cambria Math" panose="02040503050406030204" pitchFamily="18" charset="0"/>
                      </a:rPr>
                      <m:t>𝑎</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𝜙</m:t>
                        </m:r>
                      </m:e>
                    </m:d>
                    <m:r>
                      <a:rPr lang="en-US" altLang="en-US" i="1">
                        <a:latin typeface="Cambria Math" panose="02040503050406030204" pitchFamily="18" charset="0"/>
                      </a:rPr>
                      <m:t>=</m:t>
                    </m:r>
                    <m:r>
                      <a:rPr lang="en-US" altLang="en-US" b="0" i="1" smtClean="0">
                        <a:latin typeface="Cambria Math" panose="02040503050406030204" pitchFamily="18" charset="0"/>
                      </a:rPr>
                      <m:t>1</m:t>
                    </m:r>
                  </m:oMath>
                </a14:m>
                <a:r>
                  <a:rPr lang="en-US" altLang="en-US" dirty="0"/>
                  <a:t>                 </a:t>
                </a:r>
                <a14:m>
                  <m:oMath xmlns:m="http://schemas.openxmlformats.org/officeDocument/2006/math">
                    <m:r>
                      <m:rPr>
                        <m:sty m:val="p"/>
                      </m:rPr>
                      <a:rPr lang="en-US" altLang="en-US" b="0" i="0" dirty="0" smtClean="0">
                        <a:latin typeface="Cambria Math" panose="02040503050406030204" pitchFamily="18" charset="0"/>
                      </a:rPr>
                      <m:t>c</m:t>
                    </m:r>
                    <m:d>
                      <m:dPr>
                        <m:ctrlPr>
                          <a:rPr lang="en-US" altLang="en-US" i="1" dirty="0">
                            <a:latin typeface="Cambria Math" panose="02040503050406030204" pitchFamily="18" charset="0"/>
                          </a:rPr>
                        </m:ctrlPr>
                      </m:dPr>
                      <m:e>
                        <m:r>
                          <a:rPr lang="en-US" altLang="en-US" i="1" dirty="0">
                            <a:latin typeface="Cambria Math" panose="02040503050406030204" pitchFamily="18" charset="0"/>
                          </a:rPr>
                          <m:t>𝑦</m:t>
                        </m:r>
                        <m:r>
                          <a:rPr lang="en-US" altLang="en-US" b="0" i="1" dirty="0" smtClean="0">
                            <a:latin typeface="Cambria Math" panose="02040503050406030204" pitchFamily="18" charset="0"/>
                          </a:rPr>
                          <m:t>,</m:t>
                        </m:r>
                        <m:r>
                          <a:rPr lang="en-US" altLang="en-US" b="0" i="1" dirty="0" smtClean="0">
                            <a:latin typeface="Cambria Math" panose="02040503050406030204" pitchFamily="18" charset="0"/>
                          </a:rPr>
                          <m:t>𝜙</m:t>
                        </m:r>
                      </m:e>
                    </m:d>
                    <m:r>
                      <a:rPr lang="en-US" altLang="en-US" i="1" dirty="0">
                        <a:latin typeface="Cambria Math" panose="02040503050406030204" pitchFamily="18" charset="0"/>
                      </a:rPr>
                      <m:t>=</m:t>
                    </m:r>
                    <m:r>
                      <a:rPr lang="en-US" altLang="en-US" b="0" i="1" dirty="0" smtClean="0">
                        <a:latin typeface="Cambria Math" panose="02040503050406030204" pitchFamily="18" charset="0"/>
                      </a:rPr>
                      <m:t>−</m:t>
                    </m:r>
                    <m:func>
                      <m:funcPr>
                        <m:ctrlPr>
                          <a:rPr lang="en-US" altLang="en-US" b="0" i="1" dirty="0" smtClean="0">
                            <a:latin typeface="Cambria Math" panose="02040503050406030204" pitchFamily="18" charset="0"/>
                          </a:rPr>
                        </m:ctrlPr>
                      </m:funcPr>
                      <m:fName>
                        <m:r>
                          <m:rPr>
                            <m:sty m:val="p"/>
                          </m:rPr>
                          <a:rPr lang="en-US" altLang="en-US" b="0" i="0" dirty="0" smtClean="0">
                            <a:latin typeface="Cambria Math" panose="02040503050406030204" pitchFamily="18" charset="0"/>
                          </a:rPr>
                          <m:t>log</m:t>
                        </m:r>
                      </m:fName>
                      <m:e>
                        <m:d>
                          <m:dPr>
                            <m:ctrlPr>
                              <a:rPr lang="en-US" altLang="en-US" b="0" i="1" dirty="0" smtClean="0">
                                <a:latin typeface="Cambria Math" panose="02040503050406030204" pitchFamily="18" charset="0"/>
                              </a:rPr>
                            </m:ctrlPr>
                          </m:dPr>
                          <m:e>
                            <m:r>
                              <a:rPr lang="en-US" altLang="en-US" i="1" dirty="0">
                                <a:latin typeface="Cambria Math" panose="02040503050406030204" pitchFamily="18" charset="0"/>
                              </a:rPr>
                              <m:t>𝑦</m:t>
                            </m:r>
                            <m:r>
                              <a:rPr lang="en-US" altLang="en-US" b="0" i="1" dirty="0" smtClean="0">
                                <a:latin typeface="Cambria Math" panose="02040503050406030204" pitchFamily="18" charset="0"/>
                              </a:rPr>
                              <m:t>!</m:t>
                            </m:r>
                          </m:e>
                        </m:d>
                      </m:e>
                    </m:func>
                  </m:oMath>
                </a14:m>
                <a:endParaRPr lang="en-US" altLang="en-US" dirty="0"/>
              </a:p>
              <a:p>
                <a:pPr algn="ctr"/>
                <a:r>
                  <a:rPr lang="en-US" altLang="en-US" dirty="0">
                    <a:solidFill>
                      <a:schemeClr val="tx1"/>
                    </a:solidFill>
                  </a:rPr>
                  <a:t>   </a:t>
                </a: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1540884" y="1032411"/>
                <a:ext cx="9245600" cy="6085897"/>
              </a:xfrm>
              <a:prstGeom prst="rect">
                <a:avLst/>
              </a:prstGeom>
              <a:blipFill>
                <a:blip r:embed="rId3"/>
                <a:stretch>
                  <a:fillRect l="-412" t="-8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A946F5-4D33-694E-AB97-8453701033BE}"/>
              </a:ext>
            </a:extLst>
          </p:cNvPr>
          <p:cNvSpPr txBox="1"/>
          <p:nvPr/>
        </p:nvSpPr>
        <p:spPr>
          <a:xfrm>
            <a:off x="8942817" y="5239489"/>
            <a:ext cx="2083771" cy="1400383"/>
          </a:xfrm>
          <a:prstGeom prst="rect">
            <a:avLst/>
          </a:prstGeom>
          <a:noFill/>
        </p:spPr>
        <p:txBody>
          <a:bodyPr wrap="square" rtlCol="0">
            <a:spAutoFit/>
          </a:bodyPr>
          <a:lstStyle/>
          <a:p>
            <a:r>
              <a:rPr lang="en-US" sz="1700" dirty="0">
                <a:solidFill>
                  <a:srgbClr val="FF0000"/>
                </a:solidFill>
              </a:rPr>
              <a:t>So, Poisson can be used in the GLM framework with the appropriate link function!</a:t>
            </a:r>
          </a:p>
        </p:txBody>
      </p:sp>
      <p:cxnSp>
        <p:nvCxnSpPr>
          <p:cNvPr id="7" name="Straight Arrow Connector 6">
            <a:extLst>
              <a:ext uri="{FF2B5EF4-FFF2-40B4-BE49-F238E27FC236}">
                <a16:creationId xmlns:a16="http://schemas.microsoft.com/office/drawing/2014/main" id="{5587BEAF-A843-2547-BFC3-D6073A492575}"/>
              </a:ext>
            </a:extLst>
          </p:cNvPr>
          <p:cNvCxnSpPr/>
          <p:nvPr/>
        </p:nvCxnSpPr>
        <p:spPr>
          <a:xfrm flipH="1">
            <a:off x="8347934" y="5723068"/>
            <a:ext cx="516367" cy="3429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773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741680" y="946667"/>
            <a:ext cx="10703560" cy="581179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1540884" y="1032411"/>
                <a:ext cx="9245600" cy="607525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b="0" dirty="0"/>
                  <a:t>Key Example: Poisson Distribution Cont.</a:t>
                </a:r>
              </a:p>
              <a:p>
                <a:pPr algn="ctr"/>
                <a:endParaRPr lang="en-US" sz="2800" dirty="0"/>
              </a:p>
              <a:p>
                <a:pPr lvl="0" defTabSz="914400"/>
                <a:r>
                  <a:rPr lang="en-US" altLang="en-US" dirty="0">
                    <a:solidFill>
                      <a:prstClr val="black"/>
                    </a:solidFill>
                    <a:latin typeface="Calibri"/>
                    <a:ea typeface="+mn-ea"/>
                  </a:rPr>
                  <a:t>We can hence verify the following:</a:t>
                </a:r>
              </a:p>
              <a:p>
                <a:endParaRPr lang="en-US" altLang="en-US" sz="2800" i="1" dirty="0">
                  <a:solidFill>
                    <a:schemeClr val="bg1"/>
                  </a:solidFill>
                </a:endParaRPr>
              </a:p>
              <a:p>
                <a:pPr algn="ctr"/>
                <a14:m>
                  <m:oMathPara xmlns:m="http://schemas.openxmlformats.org/officeDocument/2006/math">
                    <m:oMathParaPr>
                      <m:jc m:val="centerGroup"/>
                    </m:oMathParaPr>
                    <m:oMath xmlns:m="http://schemas.openxmlformats.org/officeDocument/2006/math">
                      <m:r>
                        <a:rPr lang="en-US" altLang="en-US" b="0" i="1" smtClean="0">
                          <a:latin typeface="Cambria Math" panose="02040503050406030204" pitchFamily="18" charset="0"/>
                        </a:rPr>
                        <m:t>𝐸</m:t>
                      </m:r>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𝑌</m:t>
                          </m:r>
                        </m:e>
                      </m:d>
                      <m:r>
                        <a:rPr lang="en-US" altLang="en-US" b="0" i="1" smtClean="0">
                          <a:latin typeface="Cambria Math" panose="02040503050406030204" pitchFamily="18" charset="0"/>
                        </a:rPr>
                        <m:t>=</m:t>
                      </m:r>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𝑏</m:t>
                          </m:r>
                        </m:e>
                        <m:sup>
                          <m:r>
                            <a:rPr lang="en-US" altLang="en-US" b="0" i="1" smtClean="0">
                              <a:latin typeface="Cambria Math" panose="02040503050406030204" pitchFamily="18" charset="0"/>
                            </a:rPr>
                            <m:t>′</m:t>
                          </m:r>
                        </m:sup>
                      </m:sSup>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𝑑</m:t>
                          </m:r>
                        </m:num>
                        <m:den>
                          <m:r>
                            <a:rPr lang="en-US" altLang="en-US" b="0" i="1" smtClean="0">
                              <a:latin typeface="Cambria Math" panose="02040503050406030204" pitchFamily="18" charset="0"/>
                            </a:rPr>
                            <m:t>𝑑</m:t>
                          </m:r>
                          <m:r>
                            <a:rPr lang="en-US" altLang="en-US" b="0" i="1" smtClean="0">
                              <a:latin typeface="Cambria Math" panose="02040503050406030204" pitchFamily="18" charset="0"/>
                            </a:rPr>
                            <m:t>𝜃</m:t>
                          </m:r>
                        </m:den>
                      </m:f>
                      <m:r>
                        <a:rPr lang="en-US" altLang="en-US" b="0" i="1" smtClean="0">
                          <a:latin typeface="Cambria Math" panose="02040503050406030204" pitchFamily="18" charset="0"/>
                        </a:rPr>
                        <m:t>𝑏</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𝑑</m:t>
                          </m:r>
                        </m:num>
                        <m:den>
                          <m:r>
                            <a:rPr lang="en-US" altLang="en-US" b="0" i="1" smtClean="0">
                              <a:latin typeface="Cambria Math" panose="02040503050406030204" pitchFamily="18" charset="0"/>
                            </a:rPr>
                            <m:t>𝑑</m:t>
                          </m:r>
                          <m:r>
                            <a:rPr lang="en-US" altLang="en-US" b="0" i="1" smtClean="0">
                              <a:latin typeface="Cambria Math" panose="02040503050406030204" pitchFamily="18" charset="0"/>
                            </a:rPr>
                            <m:t>𝜃</m:t>
                          </m:r>
                        </m:den>
                      </m:f>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exp</m:t>
                          </m:r>
                        </m:fName>
                        <m:e>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e>
                      </m:func>
                      <m:r>
                        <a:rPr lang="en-US" altLang="en-US" b="0" i="1" smtClean="0">
                          <a:latin typeface="Cambria Math" panose="02040503050406030204" pitchFamily="18" charset="0"/>
                        </a:rPr>
                        <m:t>=</m:t>
                      </m:r>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exp</m:t>
                          </m:r>
                        </m:fName>
                        <m:e>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e>
                      </m:func>
                      <m:r>
                        <a:rPr lang="en-US" altLang="en-US" b="0" i="1" smtClean="0">
                          <a:latin typeface="Cambria Math" panose="02040503050406030204" pitchFamily="18" charset="0"/>
                        </a:rPr>
                        <m:t>=</m:t>
                      </m:r>
                      <m:r>
                        <a:rPr lang="en-US" altLang="en-US" b="0" i="1" smtClean="0">
                          <a:latin typeface="Cambria Math" panose="02040503050406030204" pitchFamily="18" charset="0"/>
                        </a:rPr>
                        <m:t>𝜆</m:t>
                      </m:r>
                    </m:oMath>
                  </m:oMathPara>
                </a14:m>
                <a:endParaRPr lang="en-US" altLang="en-US" i="1" dirty="0"/>
              </a:p>
              <a:p>
                <a:endParaRPr lang="en-US" altLang="en-US" i="1" dirty="0"/>
              </a:p>
              <a:p>
                <a:pPr/>
                <a14:m>
                  <m:oMathPara xmlns:m="http://schemas.openxmlformats.org/officeDocument/2006/math">
                    <m:oMathParaPr>
                      <m:jc m:val="centerGroup"/>
                    </m:oMathParaPr>
                    <m:oMath xmlns:m="http://schemas.openxmlformats.org/officeDocument/2006/math">
                      <m:r>
                        <a:rPr lang="en-US" altLang="en-US" b="0" i="1" smtClean="0">
                          <a:latin typeface="Cambria Math" panose="02040503050406030204" pitchFamily="18" charset="0"/>
                        </a:rPr>
                        <m:t>𝑉</m:t>
                      </m:r>
                      <m:d>
                        <m:dPr>
                          <m:begChr m:val="["/>
                          <m:endChr m:val="]"/>
                          <m:ctrlPr>
                            <a:rPr lang="en-US" altLang="en-US" i="1">
                              <a:latin typeface="Cambria Math" panose="02040503050406030204" pitchFamily="18" charset="0"/>
                            </a:rPr>
                          </m:ctrlPr>
                        </m:dPr>
                        <m:e>
                          <m:r>
                            <a:rPr lang="en-US" altLang="en-US" i="1">
                              <a:latin typeface="Cambria Math" panose="02040503050406030204" pitchFamily="18" charset="0"/>
                            </a:rPr>
                            <m:t>𝑌</m:t>
                          </m:r>
                        </m:e>
                      </m:d>
                      <m:r>
                        <a:rPr lang="en-US" altLang="en-US" i="1">
                          <a:latin typeface="Cambria Math" panose="02040503050406030204" pitchFamily="18" charset="0"/>
                        </a:rPr>
                        <m:t>=</m:t>
                      </m:r>
                      <m:sSup>
                        <m:sSupPr>
                          <m:ctrlPr>
                            <a:rPr lang="en-US" altLang="en-US" i="1">
                              <a:latin typeface="Cambria Math" panose="02040503050406030204" pitchFamily="18" charset="0"/>
                            </a:rPr>
                          </m:ctrlPr>
                        </m:sSupPr>
                        <m:e>
                          <m:r>
                            <a:rPr lang="en-US" altLang="en-US" i="1">
                              <a:latin typeface="Cambria Math" panose="02040503050406030204" pitchFamily="18" charset="0"/>
                            </a:rPr>
                            <m:t>𝑏</m:t>
                          </m:r>
                        </m:e>
                        <m:sup>
                          <m:r>
                            <a:rPr lang="en-US" altLang="en-US" i="1">
                              <a:latin typeface="Cambria Math" panose="02040503050406030204" pitchFamily="18" charset="0"/>
                            </a:rPr>
                            <m:t>′</m:t>
                          </m:r>
                          <m:r>
                            <a:rPr lang="en-US" altLang="en-US" b="0" i="1" smtClean="0">
                              <a:latin typeface="Cambria Math" panose="02040503050406030204" pitchFamily="18" charset="0"/>
                            </a:rPr>
                            <m:t>′</m:t>
                          </m:r>
                        </m:sup>
                      </m:sSup>
                      <m:d>
                        <m:dPr>
                          <m:ctrlPr>
                            <a:rPr lang="en-US" altLang="en-US" i="1">
                              <a:latin typeface="Cambria Math" panose="02040503050406030204" pitchFamily="18" charset="0"/>
                            </a:rPr>
                          </m:ctrlPr>
                        </m:dPr>
                        <m:e>
                          <m:r>
                            <a:rPr lang="en-US" altLang="en-US" i="1">
                              <a:latin typeface="Cambria Math" panose="02040503050406030204" pitchFamily="18" charset="0"/>
                            </a:rPr>
                            <m:t>𝜃</m:t>
                          </m:r>
                        </m:e>
                      </m:d>
                      <m:r>
                        <a:rPr lang="en-US" altLang="en-US" b="0" i="1" smtClean="0">
                          <a:latin typeface="Cambria Math" panose="02040503050406030204" pitchFamily="18" charset="0"/>
                        </a:rPr>
                        <m:t>𝑎</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𝜙</m:t>
                          </m:r>
                        </m:e>
                      </m:d>
                      <m:r>
                        <a:rPr lang="en-US" altLang="en-US" i="1">
                          <a:latin typeface="Cambria Math" panose="02040503050406030204" pitchFamily="18" charset="0"/>
                        </a:rPr>
                        <m:t>=</m:t>
                      </m:r>
                      <m:f>
                        <m:fPr>
                          <m:ctrlPr>
                            <a:rPr lang="en-US" altLang="en-US" i="1">
                              <a:latin typeface="Cambria Math" panose="02040503050406030204" pitchFamily="18" charset="0"/>
                            </a:rPr>
                          </m:ctrlPr>
                        </m:fPr>
                        <m:num>
                          <m:sSup>
                            <m:sSupPr>
                              <m:ctrlPr>
                                <a:rPr lang="en-US" altLang="en-US" b="0" i="1" smtClean="0">
                                  <a:latin typeface="Cambria Math" panose="02040503050406030204" pitchFamily="18" charset="0"/>
                                </a:rPr>
                              </m:ctrlPr>
                            </m:sSupPr>
                            <m:e>
                              <m:r>
                                <a:rPr lang="en-US" altLang="en-US" i="1">
                                  <a:latin typeface="Cambria Math" panose="02040503050406030204" pitchFamily="18" charset="0"/>
                                </a:rPr>
                                <m:t>𝑑</m:t>
                              </m:r>
                            </m:e>
                            <m:sup>
                              <m:r>
                                <a:rPr lang="en-US" altLang="en-US" b="0" i="1" smtClean="0">
                                  <a:latin typeface="Cambria Math" panose="02040503050406030204" pitchFamily="18" charset="0"/>
                                </a:rPr>
                                <m:t>2</m:t>
                              </m:r>
                            </m:sup>
                          </m:sSup>
                        </m:num>
                        <m:den>
                          <m:r>
                            <a:rPr lang="en-US" altLang="en-US" i="1">
                              <a:latin typeface="Cambria Math" panose="02040503050406030204" pitchFamily="18" charset="0"/>
                            </a:rPr>
                            <m:t>𝑑</m:t>
                          </m:r>
                          <m:sSup>
                            <m:sSupPr>
                              <m:ctrlPr>
                                <a:rPr lang="en-US" altLang="en-US" b="0" i="1" smtClean="0">
                                  <a:latin typeface="Cambria Math" panose="02040503050406030204" pitchFamily="18" charset="0"/>
                                </a:rPr>
                              </m:ctrlPr>
                            </m:sSupPr>
                            <m:e>
                              <m:r>
                                <a:rPr lang="en-US" altLang="en-US" i="1">
                                  <a:latin typeface="Cambria Math" panose="02040503050406030204" pitchFamily="18" charset="0"/>
                                </a:rPr>
                                <m:t>𝜃</m:t>
                              </m:r>
                            </m:e>
                            <m:sup>
                              <m:r>
                                <a:rPr lang="en-US" altLang="en-US" b="0" i="1" smtClean="0">
                                  <a:latin typeface="Cambria Math" panose="02040503050406030204" pitchFamily="18" charset="0"/>
                                </a:rPr>
                                <m:t>2</m:t>
                              </m:r>
                            </m:sup>
                          </m:sSup>
                        </m:den>
                      </m:f>
                      <m:r>
                        <a:rPr lang="en-US" altLang="en-US" i="1">
                          <a:latin typeface="Cambria Math" panose="02040503050406030204" pitchFamily="18" charset="0"/>
                        </a:rPr>
                        <m:t>𝑏</m:t>
                      </m:r>
                      <m:d>
                        <m:dPr>
                          <m:ctrlPr>
                            <a:rPr lang="en-US" altLang="en-US" i="1">
                              <a:latin typeface="Cambria Math" panose="02040503050406030204" pitchFamily="18" charset="0"/>
                            </a:rPr>
                          </m:ctrlPr>
                        </m:dPr>
                        <m:e>
                          <m:r>
                            <a:rPr lang="en-US" altLang="en-US" i="1">
                              <a:latin typeface="Cambria Math" panose="02040503050406030204" pitchFamily="18" charset="0"/>
                            </a:rPr>
                            <m:t>𝜃</m:t>
                          </m:r>
                        </m:e>
                      </m:d>
                      <m:r>
                        <a:rPr lang="en-US" altLang="en-US" i="1">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𝑑</m:t>
                          </m:r>
                        </m:num>
                        <m:den>
                          <m:r>
                            <a:rPr lang="en-US" altLang="en-US" b="0" i="1" smtClean="0">
                              <a:latin typeface="Cambria Math" panose="02040503050406030204" pitchFamily="18" charset="0"/>
                            </a:rPr>
                            <m:t>𝑑</m:t>
                          </m:r>
                          <m:r>
                            <a:rPr lang="en-US" altLang="en-US" b="0" i="1" smtClean="0">
                              <a:latin typeface="Cambria Math" panose="02040503050406030204" pitchFamily="18" charset="0"/>
                            </a:rPr>
                            <m:t>𝜃</m:t>
                          </m:r>
                        </m:den>
                      </m:f>
                      <m:d>
                        <m:dPr>
                          <m:begChr m:val="["/>
                          <m:endChr m:val="]"/>
                          <m:ctrlPr>
                            <a:rPr lang="en-US" altLang="en-US" b="0" i="1" smtClean="0">
                              <a:latin typeface="Cambria Math" panose="02040503050406030204" pitchFamily="18" charset="0"/>
                            </a:rPr>
                          </m:ctrlPr>
                        </m:dPr>
                        <m:e>
                          <m:f>
                            <m:fPr>
                              <m:ctrlPr>
                                <a:rPr lang="en-US" altLang="en-US" i="1">
                                  <a:latin typeface="Cambria Math" panose="02040503050406030204" pitchFamily="18" charset="0"/>
                                </a:rPr>
                              </m:ctrlPr>
                            </m:fPr>
                            <m:num>
                              <m:r>
                                <a:rPr lang="en-US" altLang="en-US" i="1">
                                  <a:latin typeface="Cambria Math" panose="02040503050406030204" pitchFamily="18" charset="0"/>
                                </a:rPr>
                                <m:t>𝑑</m:t>
                              </m:r>
                            </m:num>
                            <m:den>
                              <m:r>
                                <a:rPr lang="en-US" altLang="en-US" i="1">
                                  <a:latin typeface="Cambria Math" panose="02040503050406030204" pitchFamily="18" charset="0"/>
                                </a:rPr>
                                <m:t>𝑑</m:t>
                              </m:r>
                              <m:r>
                                <a:rPr lang="en-US" altLang="en-US" i="1">
                                  <a:latin typeface="Cambria Math" panose="02040503050406030204" pitchFamily="18" charset="0"/>
                                </a:rPr>
                                <m:t>𝜃</m:t>
                              </m:r>
                            </m:den>
                          </m:f>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begChr m:val="{"/>
                                  <m:endChr m:val="}"/>
                                  <m:ctrlPr>
                                    <a:rPr lang="en-US" altLang="en-US" i="1">
                                      <a:latin typeface="Cambria Math" panose="02040503050406030204" pitchFamily="18" charset="0"/>
                                    </a:rPr>
                                  </m:ctrlPr>
                                </m:dPr>
                                <m:e>
                                  <m:r>
                                    <a:rPr lang="en-US" altLang="en-US" i="1">
                                      <a:latin typeface="Cambria Math" panose="02040503050406030204" pitchFamily="18" charset="0"/>
                                    </a:rPr>
                                    <m:t>𝜃</m:t>
                                  </m:r>
                                </m:e>
                              </m:d>
                            </m:e>
                          </m:func>
                        </m:e>
                      </m:d>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𝑑</m:t>
                          </m:r>
                        </m:num>
                        <m:den>
                          <m:r>
                            <a:rPr lang="en-US" altLang="en-US" i="1">
                              <a:latin typeface="Cambria Math" panose="02040503050406030204" pitchFamily="18" charset="0"/>
                            </a:rPr>
                            <m:t>𝑑</m:t>
                          </m:r>
                          <m:r>
                            <a:rPr lang="en-US" altLang="en-US" i="1">
                              <a:latin typeface="Cambria Math" panose="02040503050406030204" pitchFamily="18" charset="0"/>
                            </a:rPr>
                            <m:t>𝜃</m:t>
                          </m:r>
                        </m:den>
                      </m:f>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begChr m:val="{"/>
                              <m:endChr m:val="}"/>
                              <m:ctrlPr>
                                <a:rPr lang="en-US" altLang="en-US" i="1">
                                  <a:latin typeface="Cambria Math" panose="02040503050406030204" pitchFamily="18" charset="0"/>
                                </a:rPr>
                              </m:ctrlPr>
                            </m:dPr>
                            <m:e>
                              <m:r>
                                <a:rPr lang="en-US" altLang="en-US" i="1">
                                  <a:latin typeface="Cambria Math" panose="02040503050406030204" pitchFamily="18" charset="0"/>
                                </a:rPr>
                                <m:t>𝜃</m:t>
                              </m:r>
                            </m:e>
                          </m:d>
                        </m:e>
                      </m:func>
                      <m:r>
                        <a:rPr lang="en-US" altLang="en-US" i="1">
                          <a:latin typeface="Cambria Math" panose="02040503050406030204" pitchFamily="18" charset="0"/>
                        </a:rPr>
                        <m:t>=</m:t>
                      </m:r>
                      <m:r>
                        <a:rPr lang="en-US" altLang="en-US" i="1">
                          <a:latin typeface="Cambria Math" panose="02040503050406030204" pitchFamily="18" charset="0"/>
                        </a:rPr>
                        <m:t>𝜆</m:t>
                      </m:r>
                    </m:oMath>
                  </m:oMathPara>
                </a14:m>
                <a:endParaRPr lang="en-US" altLang="en-US" i="1" dirty="0"/>
              </a:p>
              <a:p>
                <a:endParaRPr lang="en-US" altLang="en-US" i="1" dirty="0"/>
              </a:p>
              <a:p>
                <a:r>
                  <a:rPr lang="en-US" altLang="en-US" dirty="0"/>
                  <a:t>and we notice something interesting about the Poisson distribution:</a:t>
                </a:r>
              </a:p>
              <a:p>
                <a:endParaRPr lang="en-US" altLang="en-US" dirty="0"/>
              </a:p>
              <a:p>
                <a:pPr/>
                <a14:m>
                  <m:oMathPara xmlns:m="http://schemas.openxmlformats.org/officeDocument/2006/math">
                    <m:oMathParaPr>
                      <m:jc m:val="centerGroup"/>
                    </m:oMathParaPr>
                    <m:oMath xmlns:m="http://schemas.openxmlformats.org/officeDocument/2006/math">
                      <m:r>
                        <a:rPr lang="en-US" altLang="en-US" b="0" i="1" smtClean="0">
                          <a:solidFill>
                            <a:srgbClr val="FF0000"/>
                          </a:solidFill>
                          <a:latin typeface="Cambria Math" panose="02040503050406030204" pitchFamily="18" charset="0"/>
                        </a:rPr>
                        <m:t>𝐸</m:t>
                      </m:r>
                      <m:d>
                        <m:dPr>
                          <m:begChr m:val="["/>
                          <m:endChr m:val="]"/>
                          <m:ctrlPr>
                            <a:rPr lang="en-US" altLang="en-US" b="0" i="1" smtClean="0">
                              <a:solidFill>
                                <a:srgbClr val="FF0000"/>
                              </a:solidFill>
                              <a:latin typeface="Cambria Math" panose="02040503050406030204" pitchFamily="18" charset="0"/>
                            </a:rPr>
                          </m:ctrlPr>
                        </m:dPr>
                        <m:e>
                          <m:r>
                            <a:rPr lang="en-US" altLang="en-US" b="0" i="1" smtClean="0">
                              <a:solidFill>
                                <a:srgbClr val="FF0000"/>
                              </a:solidFill>
                              <a:latin typeface="Cambria Math" panose="02040503050406030204" pitchFamily="18" charset="0"/>
                            </a:rPr>
                            <m:t>𝑌</m:t>
                          </m:r>
                        </m:e>
                      </m:d>
                      <m:r>
                        <a:rPr lang="en-US" altLang="en-US" b="0" i="1" smtClean="0">
                          <a:solidFill>
                            <a:srgbClr val="FF0000"/>
                          </a:solidFill>
                          <a:latin typeface="Cambria Math" panose="02040503050406030204" pitchFamily="18" charset="0"/>
                        </a:rPr>
                        <m:t>=</m:t>
                      </m:r>
                      <m:r>
                        <a:rPr lang="en-US" altLang="en-US" b="0" i="1" smtClean="0">
                          <a:solidFill>
                            <a:srgbClr val="FF0000"/>
                          </a:solidFill>
                          <a:latin typeface="Cambria Math" panose="02040503050406030204" pitchFamily="18" charset="0"/>
                        </a:rPr>
                        <m:t>𝑉</m:t>
                      </m:r>
                      <m:d>
                        <m:dPr>
                          <m:begChr m:val="["/>
                          <m:endChr m:val="]"/>
                          <m:ctrlPr>
                            <a:rPr lang="en-US" altLang="en-US" b="0" i="1" smtClean="0">
                              <a:solidFill>
                                <a:srgbClr val="FF0000"/>
                              </a:solidFill>
                              <a:latin typeface="Cambria Math" panose="02040503050406030204" pitchFamily="18" charset="0"/>
                            </a:rPr>
                          </m:ctrlPr>
                        </m:dPr>
                        <m:e>
                          <m:r>
                            <a:rPr lang="en-US" altLang="en-US" b="0" i="1" smtClean="0">
                              <a:solidFill>
                                <a:srgbClr val="FF0000"/>
                              </a:solidFill>
                              <a:latin typeface="Cambria Math" panose="02040503050406030204" pitchFamily="18" charset="0"/>
                            </a:rPr>
                            <m:t>𝑌</m:t>
                          </m:r>
                        </m:e>
                      </m:d>
                      <m:r>
                        <a:rPr lang="en-US" altLang="en-US" b="0" i="1" smtClean="0">
                          <a:solidFill>
                            <a:srgbClr val="FF0000"/>
                          </a:solidFill>
                          <a:latin typeface="Cambria Math" panose="02040503050406030204" pitchFamily="18" charset="0"/>
                        </a:rPr>
                        <m:t>=</m:t>
                      </m:r>
                      <m:r>
                        <a:rPr lang="en-US" altLang="en-US" b="0" i="1" smtClean="0">
                          <a:solidFill>
                            <a:srgbClr val="FF0000"/>
                          </a:solidFill>
                          <a:latin typeface="Cambria Math" panose="02040503050406030204" pitchFamily="18" charset="0"/>
                        </a:rPr>
                        <m:t>𝜆</m:t>
                      </m:r>
                    </m:oMath>
                  </m:oMathPara>
                </a14:m>
                <a:endParaRPr lang="en-US" altLang="en-US" dirty="0">
                  <a:solidFill>
                    <a:srgbClr val="FF0000"/>
                  </a:solidFill>
                </a:endParaRPr>
              </a:p>
              <a:p>
                <a:endParaRPr lang="en-US" altLang="en-US" dirty="0"/>
              </a:p>
              <a:p>
                <a:r>
                  <a:rPr lang="en-US" altLang="en-US" dirty="0"/>
                  <a:t>This fact is called </a:t>
                </a:r>
                <a:r>
                  <a:rPr lang="en-US" altLang="en-US" dirty="0" err="1">
                    <a:solidFill>
                      <a:srgbClr val="FF0000"/>
                    </a:solidFill>
                  </a:rPr>
                  <a:t>equidispersion</a:t>
                </a:r>
                <a:r>
                  <a:rPr lang="en-US" altLang="en-US" dirty="0"/>
                  <a:t>, and is unique to the Poisson distribution. </a:t>
                </a:r>
              </a:p>
              <a:p>
                <a:endParaRPr lang="en-US" altLang="en-US" dirty="0"/>
              </a:p>
              <a:p>
                <a:r>
                  <a:rPr lang="en-US" altLang="en-US" dirty="0"/>
                  <a:t>Hence, it’s clear that if we assume our response variable </a:t>
                </a:r>
                <a14:m>
                  <m:oMath xmlns:m="http://schemas.openxmlformats.org/officeDocument/2006/math">
                    <m:r>
                      <a:rPr lang="en-US" altLang="en-US" b="1" i="1" smtClean="0">
                        <a:latin typeface="Cambria Math" panose="02040503050406030204" pitchFamily="18" charset="0"/>
                      </a:rPr>
                      <m:t>𝒀</m:t>
                    </m:r>
                  </m:oMath>
                </a14:m>
                <a:r>
                  <a:rPr lang="en-US" altLang="en-US" b="1" dirty="0"/>
                  <a:t> </a:t>
                </a:r>
                <a:r>
                  <a:rPr lang="en-US" altLang="en-US" dirty="0"/>
                  <a:t>follows a Poisson distribution, then we are assuming it’s mean equals its variance. What is your initial response to this assumption? </a:t>
                </a:r>
                <a:endParaRPr lang="en-US" altLang="en-US" b="1" dirty="0"/>
              </a:p>
              <a:p>
                <a:pPr algn="ctr"/>
                <a:r>
                  <a:rPr lang="en-US" altLang="en-US" dirty="0">
                    <a:solidFill>
                      <a:schemeClr val="tx1"/>
                    </a:solidFill>
                  </a:rPr>
                  <a:t>   </a:t>
                </a: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1540884" y="1032411"/>
                <a:ext cx="9245600" cy="6075253"/>
              </a:xfrm>
              <a:prstGeom prst="rect">
                <a:avLst/>
              </a:prstGeom>
              <a:blipFill>
                <a:blip r:embed="rId3"/>
                <a:stretch>
                  <a:fillRect l="-412" t="-833" r="-4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415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741680" y="1054247"/>
            <a:ext cx="10703560" cy="533579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741680" y="1139991"/>
                <a:ext cx="10844306" cy="513531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b="0" dirty="0"/>
                  <a:t>Let’s Consider Another Key Ex: Negative Binomial Distribution</a:t>
                </a:r>
              </a:p>
              <a:p>
                <a:pPr algn="ctr"/>
                <a:r>
                  <a:rPr lang="en-US" sz="2800" b="0" dirty="0"/>
                  <a:t> </a:t>
                </a:r>
                <a14:m>
                  <m:oMath xmlns:m="http://schemas.openxmlformats.org/officeDocument/2006/math">
                    <m:r>
                      <m:rPr>
                        <m:sty m:val="p"/>
                      </m:rPr>
                      <a:rPr lang="en-US" sz="2800">
                        <a:latin typeface="Cambria Math" panose="02040503050406030204" pitchFamily="18" charset="0"/>
                      </a:rPr>
                      <m:t>Y</m:t>
                    </m:r>
                    <m:r>
                      <a:rPr lang="en-US" sz="2800" i="1">
                        <a:latin typeface="Cambria Math" panose="02040503050406030204" pitchFamily="18" charset="0"/>
                      </a:rPr>
                      <m:t>~</m:t>
                    </m:r>
                    <m:r>
                      <a:rPr lang="en-US" sz="2800" b="0" i="1" smtClean="0">
                        <a:latin typeface="Cambria Math" panose="02040503050406030204" pitchFamily="18" charset="0"/>
                      </a:rPr>
                      <m:t>𝑁𝐵</m:t>
                    </m:r>
                    <m:d>
                      <m:dPr>
                        <m:ctrlPr>
                          <a:rPr lang="en-US" sz="2800" i="1">
                            <a:latin typeface="Cambria Math" panose="02040503050406030204" pitchFamily="18" charset="0"/>
                          </a:rPr>
                        </m:ctrlPr>
                      </m:dPr>
                      <m:e>
                        <m:r>
                          <a:rPr lang="en-US" sz="2800" b="0" i="1" smtClean="0">
                            <a:latin typeface="Cambria Math" panose="02040503050406030204" pitchFamily="18" charset="0"/>
                          </a:rPr>
                          <m:t>𝑘</m:t>
                        </m:r>
                        <m:r>
                          <a:rPr lang="en-US" sz="2800" b="0" i="1" smtClean="0">
                            <a:latin typeface="Cambria Math" panose="02040503050406030204" pitchFamily="18" charset="0"/>
                          </a:rPr>
                          <m:t>,</m:t>
                        </m:r>
                        <m:r>
                          <a:rPr lang="en-US" sz="2800" b="0" i="1" smtClean="0">
                            <a:latin typeface="Cambria Math" panose="02040503050406030204" pitchFamily="18" charset="0"/>
                          </a:rPr>
                          <m:t>𝜇</m:t>
                        </m:r>
                      </m:e>
                    </m:d>
                  </m:oMath>
                </a14:m>
                <a:r>
                  <a:rPr lang="en-US" sz="2800" dirty="0"/>
                  <a:t> when k is known</a:t>
                </a:r>
                <a:endParaRPr lang="en-US" altLang="en-US" sz="2800" i="1" dirty="0">
                  <a:solidFill>
                    <a:schemeClr val="bg1"/>
                  </a:solidFill>
                </a:endParaRPr>
              </a:p>
              <a:p>
                <a:pPr algn="ct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𝜇</m:t>
                        </m:r>
                      </m:e>
                    </m:d>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n-US">
                            <a:latin typeface="Cambria Math" panose="02040503050406030204" pitchFamily="18" charset="0"/>
                          </a:rPr>
                          <m:t>Γ</m:t>
                        </m:r>
                        <m:d>
                          <m:dPr>
                            <m:ctrlPr>
                              <a:rPr lang="en-US" i="1">
                                <a:latin typeface="Cambria Math" panose="02040503050406030204" pitchFamily="18" charset="0"/>
                              </a:rPr>
                            </m:ctrlPr>
                          </m:dPr>
                          <m:e>
                            <m:r>
                              <a:rPr lang="en-US" b="0" i="1" smtClean="0">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𝑘</m:t>
                            </m:r>
                          </m:e>
                        </m:d>
                      </m:num>
                      <m:den>
                        <m:r>
                          <m:rPr>
                            <m:sty m:val="p"/>
                          </m:rPr>
                          <a:rPr lang="en-US">
                            <a:latin typeface="Cambria Math" panose="02040503050406030204" pitchFamily="18" charset="0"/>
                          </a:rPr>
                          <m:t>Γ</m:t>
                        </m:r>
                        <m:d>
                          <m:dPr>
                            <m:ctrlPr>
                              <a:rPr lang="en-US" i="1">
                                <a:latin typeface="Cambria Math" panose="02040503050406030204" pitchFamily="18" charset="0"/>
                              </a:rPr>
                            </m:ctrlPr>
                          </m:dPr>
                          <m:e>
                            <m:r>
                              <a:rPr lang="en-US" i="1">
                                <a:latin typeface="Cambria Math" panose="02040503050406030204" pitchFamily="18" charset="0"/>
                              </a:rPr>
                              <m:t>𝑘</m:t>
                            </m:r>
                          </m:e>
                        </m:d>
                        <m:r>
                          <m:rPr>
                            <m:sty m:val="p"/>
                          </m:rPr>
                          <a:rPr lang="en-US">
                            <a:latin typeface="Cambria Math" panose="02040503050406030204" pitchFamily="18" charset="0"/>
                          </a:rPr>
                          <m:t>Γ</m:t>
                        </m:r>
                        <m:d>
                          <m:dPr>
                            <m:ctrlPr>
                              <a:rPr lang="en-US" i="1">
                                <a:latin typeface="Cambria Math" panose="02040503050406030204" pitchFamily="18" charset="0"/>
                              </a:rPr>
                            </m:ctrlPr>
                          </m:dPr>
                          <m:e>
                            <m:r>
                              <a:rPr lang="en-US" b="0" i="1" smtClean="0">
                                <a:latin typeface="Cambria Math" panose="02040503050406030204" pitchFamily="18" charset="0"/>
                              </a:rPr>
                              <m:t>𝑦</m:t>
                            </m:r>
                            <m:r>
                              <a:rPr lang="en-US" i="1">
                                <a:latin typeface="Cambria Math" panose="02040503050406030204" pitchFamily="18" charset="0"/>
                              </a:rPr>
                              <m:t>+1</m:t>
                            </m:r>
                          </m:e>
                        </m:d>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𝑘</m:t>
                                </m:r>
                              </m:num>
                              <m:den>
                                <m:r>
                                  <a:rPr lang="en-US" i="1">
                                    <a:latin typeface="Cambria Math" panose="02040503050406030204" pitchFamily="18" charset="0"/>
                                  </a:rPr>
                                  <m:t>𝜇</m:t>
                                </m:r>
                                <m:r>
                                  <a:rPr lang="en-US" i="1">
                                    <a:latin typeface="Cambria Math" panose="02040503050406030204" pitchFamily="18" charset="0"/>
                                  </a:rPr>
                                  <m:t>+</m:t>
                                </m:r>
                                <m:r>
                                  <a:rPr lang="en-US" i="1">
                                    <a:latin typeface="Cambria Math" panose="02040503050406030204" pitchFamily="18" charset="0"/>
                                  </a:rPr>
                                  <m:t>𝑘</m:t>
                                </m:r>
                              </m:den>
                            </m:f>
                          </m:e>
                        </m:d>
                      </m:e>
                      <m:sup>
                        <m:r>
                          <a:rPr lang="en-US" i="1">
                            <a:latin typeface="Cambria Math" panose="02040503050406030204" pitchFamily="18" charset="0"/>
                          </a:rPr>
                          <m:t>𝑘</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𝑘</m:t>
                                </m:r>
                              </m:num>
                              <m:den>
                                <m:r>
                                  <a:rPr lang="en-US" i="1">
                                    <a:latin typeface="Cambria Math" panose="02040503050406030204" pitchFamily="18" charset="0"/>
                                  </a:rPr>
                                  <m:t>𝜇</m:t>
                                </m:r>
                                <m:r>
                                  <a:rPr lang="en-US" i="1">
                                    <a:latin typeface="Cambria Math" panose="02040503050406030204" pitchFamily="18" charset="0"/>
                                  </a:rPr>
                                  <m:t>+</m:t>
                                </m:r>
                                <m:r>
                                  <a:rPr lang="en-US" i="1">
                                    <a:latin typeface="Cambria Math" panose="02040503050406030204" pitchFamily="18" charset="0"/>
                                  </a:rPr>
                                  <m:t>𝑘</m:t>
                                </m:r>
                              </m:den>
                            </m:f>
                          </m:e>
                        </m:d>
                      </m:e>
                      <m:sup>
                        <m:r>
                          <a:rPr lang="en-US" b="0" i="1" smtClean="0">
                            <a:latin typeface="Cambria Math" panose="02040503050406030204" pitchFamily="18" charset="0"/>
                          </a:rPr>
                          <m:t>𝑦</m:t>
                        </m:r>
                      </m:sup>
                    </m:sSup>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=0,1,2,…</m:t>
                    </m:r>
                  </m:oMath>
                </a14:m>
                <a:r>
                  <a:rPr lang="en-US" b="1" i="1" dirty="0"/>
                  <a:t>    </a:t>
                </a:r>
                <a:r>
                  <a:rPr lang="en-US" dirty="0"/>
                  <a:t>and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𝜇</m:t>
                    </m:r>
                    <m:r>
                      <a:rPr lang="en-US" b="0" i="1" smtClean="0">
                        <a:latin typeface="Cambria Math" panose="02040503050406030204" pitchFamily="18" charset="0"/>
                      </a:rPr>
                      <m:t>&gt;0</m:t>
                    </m:r>
                  </m:oMath>
                </a14:m>
                <a:endParaRPr lang="en-US" b="1" i="1" dirty="0"/>
              </a:p>
              <a:p>
                <a:endParaRPr lang="en-US" altLang="en-US" i="1" dirty="0"/>
              </a:p>
              <a:p>
                <a:r>
                  <a:rPr lang="en-US" altLang="en-US" dirty="0"/>
                  <a:t>So, we saw earlier that</a:t>
                </a:r>
              </a:p>
              <a:p>
                <a:pPr/>
                <a14:m>
                  <m:oMathPara xmlns:m="http://schemas.openxmlformats.org/officeDocument/2006/math">
                    <m:oMathParaPr>
                      <m:jc m:val="centerGroup"/>
                    </m:oMathParaPr>
                    <m:oMath xmlns:m="http://schemas.openxmlformats.org/officeDocument/2006/math">
                      <m:r>
                        <a:rPr lang="en-US" altLang="en-US" i="1">
                          <a:latin typeface="Cambria Math" panose="02040503050406030204" pitchFamily="18" charset="0"/>
                        </a:rPr>
                        <m:t>𝑓</m:t>
                      </m:r>
                      <m:d>
                        <m:dPr>
                          <m:ctrlPr>
                            <a:rPr lang="en-US" altLang="en-US" i="1">
                              <a:latin typeface="Cambria Math" panose="02040503050406030204" pitchFamily="18" charset="0"/>
                            </a:rPr>
                          </m:ctrlPr>
                        </m:dPr>
                        <m:e>
                          <m:r>
                            <a:rPr lang="en-US" altLang="en-US" i="1">
                              <a:latin typeface="Cambria Math" panose="02040503050406030204" pitchFamily="18" charset="0"/>
                            </a:rPr>
                            <m:t>𝑦</m:t>
                          </m:r>
                        </m:e>
                      </m:d>
                      <m:r>
                        <a:rPr lang="en-US" altLang="en-US" i="1">
                          <a:latin typeface="Cambria Math" panose="02040503050406030204" pitchFamily="18" charset="0"/>
                        </a:rPr>
                        <m:t>=</m:t>
                      </m:r>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exp</m:t>
                          </m:r>
                        </m:fName>
                        <m:e>
                          <m:d>
                            <m:dPr>
                              <m:begChr m:val="{"/>
                              <m:endChr m:val="}"/>
                              <m:ctrlPr>
                                <a:rPr lang="en-US" altLang="en-US" b="0" i="1" smtClean="0">
                                  <a:latin typeface="Cambria Math" panose="02040503050406030204" pitchFamily="18" charset="0"/>
                                </a:rPr>
                              </m:ctrlPr>
                            </m:dPr>
                            <m:e>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log</m:t>
                                  </m:r>
                                </m:fName>
                                <m:e>
                                  <m:d>
                                    <m:dPr>
                                      <m:ctrlPr>
                                        <a:rPr lang="en-US" altLang="en-US" b="0" i="1" smtClean="0">
                                          <a:latin typeface="Cambria Math" panose="02040503050406030204" pitchFamily="18" charset="0"/>
                                        </a:rPr>
                                      </m:ctrlPr>
                                    </m:dPr>
                                    <m:e>
                                      <m:f>
                                        <m:fPr>
                                          <m:ctrlPr>
                                            <a:rPr lang="en-US" i="1">
                                              <a:latin typeface="Cambria Math" panose="02040503050406030204" pitchFamily="18" charset="0"/>
                                            </a:rPr>
                                          </m:ctrlPr>
                                        </m:fPr>
                                        <m:num>
                                          <m:r>
                                            <m:rPr>
                                              <m:sty m:val="p"/>
                                            </m:rPr>
                                            <a:rPr lang="en-US">
                                              <a:latin typeface="Cambria Math" panose="02040503050406030204" pitchFamily="18" charset="0"/>
                                            </a:rPr>
                                            <m:t>Γ</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𝑘</m:t>
                                              </m:r>
                                            </m:e>
                                          </m:d>
                                        </m:num>
                                        <m:den>
                                          <m:r>
                                            <m:rPr>
                                              <m:sty m:val="p"/>
                                            </m:rPr>
                                            <a:rPr lang="en-US">
                                              <a:latin typeface="Cambria Math" panose="02040503050406030204" pitchFamily="18" charset="0"/>
                                            </a:rPr>
                                            <m:t>Γ</m:t>
                                          </m:r>
                                          <m:d>
                                            <m:dPr>
                                              <m:ctrlPr>
                                                <a:rPr lang="en-US" i="1">
                                                  <a:latin typeface="Cambria Math" panose="02040503050406030204" pitchFamily="18" charset="0"/>
                                                </a:rPr>
                                              </m:ctrlPr>
                                            </m:dPr>
                                            <m:e>
                                              <m:r>
                                                <a:rPr lang="en-US" i="1">
                                                  <a:latin typeface="Cambria Math" panose="02040503050406030204" pitchFamily="18" charset="0"/>
                                                </a:rPr>
                                                <m:t>𝑘</m:t>
                                              </m:r>
                                            </m:e>
                                          </m:d>
                                          <m:r>
                                            <m:rPr>
                                              <m:sty m:val="p"/>
                                            </m:rPr>
                                            <a:rPr lang="en-US">
                                              <a:latin typeface="Cambria Math" panose="02040503050406030204" pitchFamily="18" charset="0"/>
                                            </a:rPr>
                                            <m:t>Γ</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+1</m:t>
                                              </m:r>
                                            </m:e>
                                          </m:d>
                                        </m:den>
                                      </m:f>
                                    </m:e>
                                  </m:d>
                                </m:e>
                              </m:func>
                            </m:e>
                          </m:d>
                        </m:e>
                      </m:func>
                      <m:func>
                        <m:funcPr>
                          <m:ctrlPr>
                            <a:rPr lang="en-US" b="0" i="1" smtClean="0">
                              <a:latin typeface="Cambria Math" panose="02040503050406030204" pitchFamily="18" charset="0"/>
                            </a:rPr>
                          </m:ctrlPr>
                        </m:funcPr>
                        <m:fName>
                          <m:r>
                            <m:rPr>
                              <m:sty m:val="p"/>
                            </m:rPr>
                            <a:rPr lang="en-US" i="0" smtClean="0">
                              <a:latin typeface="Cambria Math" panose="02040503050406030204" pitchFamily="18" charset="0"/>
                            </a:rPr>
                            <m:t>exp</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𝑘𝑙𝑜𝑔</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𝑘</m:t>
                                      </m:r>
                                    </m:num>
                                    <m:den>
                                      <m:r>
                                        <a:rPr lang="en-US" i="1">
                                          <a:latin typeface="Cambria Math" panose="02040503050406030204" pitchFamily="18" charset="0"/>
                                        </a:rPr>
                                        <m:t>𝜇</m:t>
                                      </m:r>
                                      <m:r>
                                        <a:rPr lang="en-US" i="1">
                                          <a:latin typeface="Cambria Math" panose="02040503050406030204" pitchFamily="18" charset="0"/>
                                        </a:rPr>
                                        <m:t>+</m:t>
                                      </m:r>
                                      <m:r>
                                        <a:rPr lang="en-US" i="1">
                                          <a:latin typeface="Cambria Math" panose="02040503050406030204" pitchFamily="18" charset="0"/>
                                        </a:rPr>
                                        <m:t>𝑘</m:t>
                                      </m:r>
                                    </m:den>
                                  </m:f>
                                </m:e>
                              </m:d>
                            </m:e>
                          </m:d>
                        </m:e>
                      </m:func>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𝑦𝑙𝑜𝑔</m:t>
                              </m:r>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𝑘</m:t>
                                      </m:r>
                                    </m:num>
                                    <m:den>
                                      <m:r>
                                        <a:rPr lang="en-US" i="1">
                                          <a:latin typeface="Cambria Math" panose="02040503050406030204" pitchFamily="18" charset="0"/>
                                        </a:rPr>
                                        <m:t>𝜇</m:t>
                                      </m:r>
                                      <m:r>
                                        <a:rPr lang="en-US" i="1">
                                          <a:latin typeface="Cambria Math" panose="02040503050406030204" pitchFamily="18" charset="0"/>
                                        </a:rPr>
                                        <m:t>+</m:t>
                                      </m:r>
                                      <m:r>
                                        <a:rPr lang="en-US" i="1">
                                          <a:latin typeface="Cambria Math" panose="02040503050406030204" pitchFamily="18" charset="0"/>
                                        </a:rPr>
                                        <m:t>𝑘</m:t>
                                      </m:r>
                                    </m:den>
                                  </m:f>
                                </m:e>
                              </m:d>
                            </m:e>
                          </m:d>
                        </m:e>
                      </m:func>
                    </m:oMath>
                  </m:oMathPara>
                </a14:m>
                <a:endParaRPr lang="en-US" altLang="en-US" dirty="0"/>
              </a:p>
              <a:p>
                <a:endParaRPr lang="en-US" alt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en-US" i="1">
                          <a:latin typeface="Cambria Math" panose="02040503050406030204" pitchFamily="18" charset="0"/>
                        </a:rPr>
                        <m:t>𝑓</m:t>
                      </m:r>
                      <m:d>
                        <m:dPr>
                          <m:ctrlPr>
                            <a:rPr lang="en-US" altLang="en-US" i="1">
                              <a:latin typeface="Cambria Math" panose="02040503050406030204" pitchFamily="18" charset="0"/>
                            </a:rPr>
                          </m:ctrlPr>
                        </m:dPr>
                        <m:e>
                          <m:r>
                            <a:rPr lang="en-US" altLang="en-US" i="1">
                              <a:latin typeface="Cambria Math" panose="02040503050406030204" pitchFamily="18" charset="0"/>
                            </a:rPr>
                            <m:t>𝑦</m:t>
                          </m:r>
                        </m:e>
                      </m:d>
                      <m:r>
                        <a:rPr lang="en-US" alt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begChr m:val="{"/>
                              <m:endChr m:val="}"/>
                              <m:ctrlPr>
                                <a:rPr lang="en-US" i="1">
                                  <a:latin typeface="Cambria Math" panose="02040503050406030204" pitchFamily="18" charset="0"/>
                                </a:rPr>
                              </m:ctrlPr>
                            </m:dPr>
                            <m:e>
                              <m:r>
                                <a:rPr lang="en-US" i="1">
                                  <a:latin typeface="Cambria Math" panose="02040503050406030204" pitchFamily="18" charset="0"/>
                                </a:rPr>
                                <m:t>𝑦𝑙𝑜𝑔</m:t>
                              </m:r>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𝑘</m:t>
                                      </m:r>
                                    </m:num>
                                    <m:den>
                                      <m:r>
                                        <a:rPr lang="en-US" i="1">
                                          <a:latin typeface="Cambria Math" panose="02040503050406030204" pitchFamily="18" charset="0"/>
                                        </a:rPr>
                                        <m:t>𝜇</m:t>
                                      </m:r>
                                      <m:r>
                                        <a:rPr lang="en-US" i="1">
                                          <a:latin typeface="Cambria Math" panose="02040503050406030204" pitchFamily="18" charset="0"/>
                                        </a:rPr>
                                        <m:t>+</m:t>
                                      </m:r>
                                      <m:r>
                                        <a:rPr lang="en-US" i="1">
                                          <a:latin typeface="Cambria Math" panose="02040503050406030204" pitchFamily="18" charset="0"/>
                                        </a:rPr>
                                        <m:t>𝑘</m:t>
                                      </m:r>
                                    </m:den>
                                  </m:f>
                                </m:e>
                              </m:d>
                              <m:r>
                                <a:rPr lang="en-US" i="1">
                                  <a:latin typeface="Cambria Math" panose="02040503050406030204" pitchFamily="18" charset="0"/>
                                </a:rPr>
                                <m:t>+</m:t>
                              </m:r>
                              <m:r>
                                <a:rPr lang="en-US" i="1">
                                  <a:latin typeface="Cambria Math" panose="02040503050406030204" pitchFamily="18" charset="0"/>
                                </a:rPr>
                                <m:t>𝑘𝑙𝑜𝑔</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𝑘</m:t>
                                      </m:r>
                                    </m:num>
                                    <m:den>
                                      <m:r>
                                        <a:rPr lang="en-US" i="1">
                                          <a:latin typeface="Cambria Math" panose="02040503050406030204" pitchFamily="18" charset="0"/>
                                        </a:rPr>
                                        <m:t>𝜇</m:t>
                                      </m:r>
                                      <m:r>
                                        <a:rPr lang="en-US" i="1">
                                          <a:latin typeface="Cambria Math" panose="02040503050406030204" pitchFamily="18" charset="0"/>
                                        </a:rPr>
                                        <m:t>+</m:t>
                                      </m:r>
                                      <m:r>
                                        <a:rPr lang="en-US" i="1">
                                          <a:latin typeface="Cambria Math" panose="02040503050406030204" pitchFamily="18" charset="0"/>
                                        </a:rPr>
                                        <m:t>𝑘</m:t>
                                      </m:r>
                                    </m:den>
                                  </m:f>
                                </m:e>
                              </m:d>
                              <m:r>
                                <a:rPr lang="en-US" b="0" i="1" smtClean="0">
                                  <a:latin typeface="Cambria Math" panose="02040503050406030204" pitchFamily="18" charset="0"/>
                                </a:rPr>
                                <m:t>+</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f>
                                        <m:fPr>
                                          <m:ctrlPr>
                                            <a:rPr lang="en-US" i="1">
                                              <a:latin typeface="Cambria Math" panose="02040503050406030204" pitchFamily="18" charset="0"/>
                                            </a:rPr>
                                          </m:ctrlPr>
                                        </m:fPr>
                                        <m:num>
                                          <m:r>
                                            <m:rPr>
                                              <m:sty m:val="p"/>
                                            </m:rPr>
                                            <a:rPr lang="en-US">
                                              <a:latin typeface="Cambria Math" panose="02040503050406030204" pitchFamily="18" charset="0"/>
                                            </a:rPr>
                                            <m:t>Γ</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𝑘</m:t>
                                              </m:r>
                                            </m:e>
                                          </m:d>
                                        </m:num>
                                        <m:den>
                                          <m:r>
                                            <m:rPr>
                                              <m:sty m:val="p"/>
                                            </m:rPr>
                                            <a:rPr lang="en-US">
                                              <a:latin typeface="Cambria Math" panose="02040503050406030204" pitchFamily="18" charset="0"/>
                                            </a:rPr>
                                            <m:t>Γ</m:t>
                                          </m:r>
                                          <m:d>
                                            <m:dPr>
                                              <m:ctrlPr>
                                                <a:rPr lang="en-US" i="1">
                                                  <a:latin typeface="Cambria Math" panose="02040503050406030204" pitchFamily="18" charset="0"/>
                                                </a:rPr>
                                              </m:ctrlPr>
                                            </m:dPr>
                                            <m:e>
                                              <m:r>
                                                <a:rPr lang="en-US" i="1">
                                                  <a:latin typeface="Cambria Math" panose="02040503050406030204" pitchFamily="18" charset="0"/>
                                                </a:rPr>
                                                <m:t>𝑘</m:t>
                                              </m:r>
                                            </m:e>
                                          </m:d>
                                          <m:r>
                                            <m:rPr>
                                              <m:sty m:val="p"/>
                                            </m:rPr>
                                            <a:rPr lang="en-US">
                                              <a:latin typeface="Cambria Math" panose="02040503050406030204" pitchFamily="18" charset="0"/>
                                            </a:rPr>
                                            <m:t>Γ</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+1</m:t>
                                              </m:r>
                                            </m:e>
                                          </m:d>
                                        </m:den>
                                      </m:f>
                                    </m:e>
                                  </m:d>
                                </m:e>
                              </m:func>
                            </m:e>
                          </m:d>
                        </m:e>
                      </m:func>
                    </m:oMath>
                  </m:oMathPara>
                </a14:m>
                <a:endParaRPr lang="en-US" altLang="en-US" dirty="0">
                  <a:solidFill>
                    <a:schemeClr val="tx1"/>
                  </a:solidFill>
                </a:endParaRPr>
              </a:p>
              <a:p>
                <a:endParaRPr lang="en-US" altLang="en-US" dirty="0"/>
              </a:p>
              <a:p>
                <a:r>
                  <a:rPr lang="en-US" altLang="en-US" dirty="0"/>
                  <a:t>Hence, the distribution is of the form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𝑦</m:t>
                                </m:r>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𝑏</m:t>
                                </m:r>
                                <m:d>
                                  <m:dPr>
                                    <m:ctrlPr>
                                      <a:rPr lang="en-US" i="1">
                                        <a:latin typeface="Cambria Math" panose="02040503050406030204" pitchFamily="18" charset="0"/>
                                      </a:rPr>
                                    </m:ctrlPr>
                                  </m:dPr>
                                  <m:e>
                                    <m:r>
                                      <a:rPr lang="en-US" i="1">
                                        <a:latin typeface="Cambria Math" panose="02040503050406030204" pitchFamily="18" charset="0"/>
                                      </a:rPr>
                                      <m:t>𝜃</m:t>
                                    </m:r>
                                  </m:e>
                                </m:d>
                              </m:num>
                              <m:den>
                                <m:r>
                                  <a:rPr lang="en-US" i="1">
                                    <a:latin typeface="Cambria Math" panose="02040503050406030204" pitchFamily="18" charset="0"/>
                                  </a:rPr>
                                  <m:t>𝑎</m:t>
                                </m:r>
                                <m:d>
                                  <m:dPr>
                                    <m:ctrlPr>
                                      <a:rPr lang="en-US" i="1">
                                        <a:latin typeface="Cambria Math" panose="02040503050406030204" pitchFamily="18" charset="0"/>
                                      </a:rPr>
                                    </m:ctrlPr>
                                  </m:dPr>
                                  <m:e>
                                    <m:r>
                                      <a:rPr lang="en-US" i="1">
                                        <a:latin typeface="Cambria Math" panose="02040503050406030204" pitchFamily="18" charset="0"/>
                                      </a:rPr>
                                      <m:t>𝜙</m:t>
                                    </m:r>
                                  </m:e>
                                </m:d>
                              </m:den>
                            </m:f>
                            <m:r>
                              <a:rPr lang="en-US" i="1">
                                <a:latin typeface="Cambria Math" panose="02040503050406030204" pitchFamily="18" charset="0"/>
                              </a:rPr>
                              <m:t>+</m:t>
                            </m:r>
                            <m:r>
                              <a:rPr lang="en-US" i="1">
                                <a:latin typeface="Cambria Math" panose="02040503050406030204" pitchFamily="18" charset="0"/>
                              </a:rPr>
                              <m:t>𝑐</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𝜙</m:t>
                                </m:r>
                              </m:e>
                            </m:d>
                          </m:e>
                        </m:d>
                      </m:e>
                    </m:func>
                  </m:oMath>
                </a14:m>
                <a:r>
                  <a:rPr lang="en-US" altLang="en-US" dirty="0"/>
                  <a:t>, with </a:t>
                </a:r>
              </a:p>
              <a:p>
                <a:pPr algn="ctr"/>
                <a14:m>
                  <m:oMath xmlns:m="http://schemas.openxmlformats.org/officeDocument/2006/math">
                    <m:r>
                      <a:rPr lang="en-US" altLang="en-US" i="1">
                        <a:latin typeface="Cambria Math" panose="02040503050406030204" pitchFamily="18" charset="0"/>
                      </a:rPr>
                      <m:t>𝜃</m:t>
                    </m:r>
                    <m:r>
                      <a:rPr lang="en-US" altLang="en-US" i="1">
                        <a:latin typeface="Cambria Math" panose="02040503050406030204" pitchFamily="18" charset="0"/>
                      </a:rPr>
                      <m:t>=</m:t>
                    </m:r>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log</m:t>
                        </m:r>
                      </m:fName>
                      <m:e>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1−</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𝑘</m:t>
                                </m:r>
                              </m:num>
                              <m:den>
                                <m:r>
                                  <a:rPr lang="en-US" altLang="en-US" b="0" i="1" smtClean="0">
                                    <a:latin typeface="Cambria Math" panose="02040503050406030204" pitchFamily="18" charset="0"/>
                                  </a:rPr>
                                  <m:t>𝜇</m:t>
                                </m:r>
                                <m:r>
                                  <a:rPr lang="en-US" altLang="en-US" b="0" i="1" smtClean="0">
                                    <a:latin typeface="Cambria Math" panose="02040503050406030204" pitchFamily="18" charset="0"/>
                                  </a:rPr>
                                  <m:t>+</m:t>
                                </m:r>
                                <m:r>
                                  <a:rPr lang="en-US" altLang="en-US" b="0" i="1" smtClean="0">
                                    <a:latin typeface="Cambria Math" panose="02040503050406030204" pitchFamily="18" charset="0"/>
                                  </a:rPr>
                                  <m:t>𝑘</m:t>
                                </m:r>
                              </m:den>
                            </m:f>
                          </m:e>
                        </m:d>
                      </m:e>
                    </m:func>
                  </m:oMath>
                </a14:m>
                <a:r>
                  <a:rPr lang="en-US" altLang="en-US" dirty="0"/>
                  <a:t>                    </a:t>
                </a:r>
                <a14:m>
                  <m:oMath xmlns:m="http://schemas.openxmlformats.org/officeDocument/2006/math">
                    <m:r>
                      <m:rPr>
                        <m:sty m:val="p"/>
                      </m:rPr>
                      <a:rPr lang="en-US" altLang="en-US">
                        <a:latin typeface="Cambria Math" panose="02040503050406030204" pitchFamily="18" charset="0"/>
                      </a:rPr>
                      <m:t>b</m:t>
                    </m:r>
                    <m:d>
                      <m:dPr>
                        <m:ctrlPr>
                          <a:rPr lang="en-US" altLang="en-US" i="1">
                            <a:latin typeface="Cambria Math" panose="02040503050406030204" pitchFamily="18" charset="0"/>
                          </a:rPr>
                        </m:ctrlPr>
                      </m:dPr>
                      <m:e>
                        <m:r>
                          <a:rPr lang="en-US" altLang="en-US" i="1">
                            <a:latin typeface="Cambria Math" panose="02040503050406030204" pitchFamily="18" charset="0"/>
                          </a:rPr>
                          <m:t>𝜃</m:t>
                        </m:r>
                      </m:e>
                    </m:d>
                    <m:r>
                      <a:rPr lang="en-US" altLang="en-US" i="1">
                        <a:latin typeface="Cambria Math" panose="02040503050406030204" pitchFamily="18" charset="0"/>
                      </a:rPr>
                      <m:t>=</m:t>
                    </m:r>
                    <m:r>
                      <a:rPr lang="en-US" altLang="en-US" b="0" i="1" smtClean="0">
                        <a:latin typeface="Cambria Math" panose="02040503050406030204" pitchFamily="18" charset="0"/>
                      </a:rPr>
                      <m:t>−</m:t>
                    </m:r>
                    <m:r>
                      <a:rPr lang="en-US" altLang="en-US" b="0" i="1" smtClean="0">
                        <a:latin typeface="Cambria Math" panose="02040503050406030204" pitchFamily="18" charset="0"/>
                      </a:rPr>
                      <m:t>𝑘𝑙𝑜𝑔</m:t>
                    </m:r>
                    <m:d>
                      <m:dPr>
                        <m:ctrlPr>
                          <a:rPr lang="en-US" altLang="en-US" b="0" i="1" smtClean="0">
                            <a:latin typeface="Cambria Math" panose="02040503050406030204" pitchFamily="18" charset="0"/>
                          </a:rPr>
                        </m:ctrlPr>
                      </m:dPr>
                      <m:e>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𝑘</m:t>
                            </m:r>
                          </m:num>
                          <m:den>
                            <m:r>
                              <a:rPr lang="en-US" altLang="en-US" b="0" i="1" smtClean="0">
                                <a:latin typeface="Cambria Math" panose="02040503050406030204" pitchFamily="18" charset="0"/>
                              </a:rPr>
                              <m:t>𝜇</m:t>
                            </m:r>
                            <m:r>
                              <a:rPr lang="en-US" altLang="en-US" b="0" i="1" smtClean="0">
                                <a:latin typeface="Cambria Math" panose="02040503050406030204" pitchFamily="18" charset="0"/>
                              </a:rPr>
                              <m:t>+</m:t>
                            </m:r>
                            <m:r>
                              <a:rPr lang="en-US" altLang="en-US" b="0" i="1" smtClean="0">
                                <a:latin typeface="Cambria Math" panose="02040503050406030204" pitchFamily="18" charset="0"/>
                              </a:rPr>
                              <m:t>𝑘</m:t>
                            </m:r>
                            <m:r>
                              <a:rPr lang="en-US" altLang="en-US" b="0" i="1" smtClean="0">
                                <a:latin typeface="Cambria Math" panose="02040503050406030204" pitchFamily="18" charset="0"/>
                              </a:rPr>
                              <m:t> </m:t>
                            </m:r>
                          </m:den>
                        </m:f>
                      </m:e>
                    </m:d>
                    <m:r>
                      <a:rPr lang="en-US" altLang="en-US" i="1">
                        <a:latin typeface="Cambria Math" panose="02040503050406030204" pitchFamily="18" charset="0"/>
                      </a:rPr>
                      <m:t>=</m:t>
                    </m:r>
                    <m:r>
                      <a:rPr lang="en-US" altLang="en-US" b="0" i="1" smtClean="0">
                        <a:latin typeface="Cambria Math" panose="02040503050406030204" pitchFamily="18" charset="0"/>
                      </a:rPr>
                      <m:t>−</m:t>
                    </m:r>
                    <m:r>
                      <a:rPr lang="en-US" altLang="en-US" b="0" i="1" smtClean="0">
                        <a:latin typeface="Cambria Math" panose="02040503050406030204" pitchFamily="18" charset="0"/>
                      </a:rPr>
                      <m:t>𝑘𝑙𝑜𝑔</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1−</m:t>
                        </m:r>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exp</m:t>
                            </m:r>
                          </m:fName>
                          <m:e>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e>
                        </m:func>
                      </m:e>
                    </m:d>
                  </m:oMath>
                </a14:m>
                <a:endParaRPr lang="en-US" altLang="en-US" dirty="0"/>
              </a:p>
              <a:p>
                <a:pPr algn="ctr"/>
                <a14:m>
                  <m:oMath xmlns:m="http://schemas.openxmlformats.org/officeDocument/2006/math">
                    <m:r>
                      <a:rPr lang="en-US" altLang="en-US" i="1">
                        <a:latin typeface="Cambria Math" panose="02040503050406030204" pitchFamily="18" charset="0"/>
                      </a:rPr>
                      <m:t>𝑎</m:t>
                    </m:r>
                    <m:d>
                      <m:dPr>
                        <m:ctrlPr>
                          <a:rPr lang="en-US" altLang="en-US" i="1">
                            <a:latin typeface="Cambria Math" panose="02040503050406030204" pitchFamily="18" charset="0"/>
                          </a:rPr>
                        </m:ctrlPr>
                      </m:dPr>
                      <m:e>
                        <m:r>
                          <a:rPr lang="en-US" altLang="en-US" i="1">
                            <a:latin typeface="Cambria Math" panose="02040503050406030204" pitchFamily="18" charset="0"/>
                          </a:rPr>
                          <m:t>𝜙</m:t>
                        </m:r>
                      </m:e>
                    </m:d>
                    <m:r>
                      <a:rPr lang="en-US" altLang="en-US" i="1">
                        <a:latin typeface="Cambria Math" panose="02040503050406030204" pitchFamily="18" charset="0"/>
                      </a:rPr>
                      <m:t>=1</m:t>
                    </m:r>
                  </m:oMath>
                </a14:m>
                <a:r>
                  <a:rPr lang="en-US" altLang="en-US" dirty="0"/>
                  <a:t>                                  </a:t>
                </a:r>
                <a14:m>
                  <m:oMath xmlns:m="http://schemas.openxmlformats.org/officeDocument/2006/math">
                    <m:r>
                      <m:rPr>
                        <m:sty m:val="p"/>
                      </m:rPr>
                      <a:rPr lang="en-US" altLang="en-US" dirty="0">
                        <a:latin typeface="Cambria Math" panose="02040503050406030204" pitchFamily="18" charset="0"/>
                      </a:rPr>
                      <m:t>c</m:t>
                    </m:r>
                    <m:d>
                      <m:dPr>
                        <m:ctrlPr>
                          <a:rPr lang="en-US" altLang="en-US" i="1" dirty="0">
                            <a:latin typeface="Cambria Math" panose="02040503050406030204" pitchFamily="18" charset="0"/>
                          </a:rPr>
                        </m:ctrlPr>
                      </m:dPr>
                      <m:e>
                        <m:r>
                          <a:rPr lang="en-US" altLang="en-US" i="1" dirty="0">
                            <a:latin typeface="Cambria Math" panose="02040503050406030204" pitchFamily="18" charset="0"/>
                          </a:rPr>
                          <m:t>𝑦</m:t>
                        </m:r>
                        <m:r>
                          <a:rPr lang="en-US" altLang="en-US" i="1" dirty="0">
                            <a:latin typeface="Cambria Math" panose="02040503050406030204" pitchFamily="18" charset="0"/>
                          </a:rPr>
                          <m:t>,</m:t>
                        </m:r>
                        <m:r>
                          <a:rPr lang="en-US" altLang="en-US" i="1" dirty="0">
                            <a:latin typeface="Cambria Math" panose="02040503050406030204" pitchFamily="18" charset="0"/>
                          </a:rPr>
                          <m:t>𝜙</m:t>
                        </m:r>
                      </m:e>
                    </m:d>
                    <m:r>
                      <a:rPr lang="en-US" altLang="en-US" i="1" dirty="0">
                        <a:latin typeface="Cambria Math" panose="02040503050406030204" pitchFamily="18" charset="0"/>
                      </a:rPr>
                      <m:t>=</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f>
                              <m:fPr>
                                <m:ctrlPr>
                                  <a:rPr lang="en-US" i="1">
                                    <a:latin typeface="Cambria Math" panose="02040503050406030204" pitchFamily="18" charset="0"/>
                                  </a:rPr>
                                </m:ctrlPr>
                              </m:fPr>
                              <m:num>
                                <m:r>
                                  <m:rPr>
                                    <m:sty m:val="p"/>
                                  </m:rPr>
                                  <a:rPr lang="en-US">
                                    <a:latin typeface="Cambria Math" panose="02040503050406030204" pitchFamily="18" charset="0"/>
                                  </a:rPr>
                                  <m:t>Γ</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𝑘</m:t>
                                    </m:r>
                                  </m:e>
                                </m:d>
                              </m:num>
                              <m:den>
                                <m:r>
                                  <m:rPr>
                                    <m:sty m:val="p"/>
                                  </m:rPr>
                                  <a:rPr lang="en-US">
                                    <a:latin typeface="Cambria Math" panose="02040503050406030204" pitchFamily="18" charset="0"/>
                                  </a:rPr>
                                  <m:t>Γ</m:t>
                                </m:r>
                                <m:d>
                                  <m:dPr>
                                    <m:ctrlPr>
                                      <a:rPr lang="en-US" i="1">
                                        <a:latin typeface="Cambria Math" panose="02040503050406030204" pitchFamily="18" charset="0"/>
                                      </a:rPr>
                                    </m:ctrlPr>
                                  </m:dPr>
                                  <m:e>
                                    <m:r>
                                      <a:rPr lang="en-US" i="1">
                                        <a:latin typeface="Cambria Math" panose="02040503050406030204" pitchFamily="18" charset="0"/>
                                      </a:rPr>
                                      <m:t>𝑘</m:t>
                                    </m:r>
                                  </m:e>
                                </m:d>
                                <m:r>
                                  <m:rPr>
                                    <m:sty m:val="p"/>
                                  </m:rPr>
                                  <a:rPr lang="en-US">
                                    <a:latin typeface="Cambria Math" panose="02040503050406030204" pitchFamily="18" charset="0"/>
                                  </a:rPr>
                                  <m:t>Γ</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+1</m:t>
                                    </m:r>
                                  </m:e>
                                </m:d>
                              </m:den>
                            </m:f>
                          </m:e>
                        </m:d>
                      </m:e>
                    </m:func>
                  </m:oMath>
                </a14:m>
                <a:endParaRPr lang="en-US" altLang="en-US" dirty="0">
                  <a:solidFill>
                    <a:schemeClr val="tx1"/>
                  </a:solidFill>
                </a:endParaRP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741680" y="1139991"/>
                <a:ext cx="10844306" cy="5135317"/>
              </a:xfrm>
              <a:prstGeom prst="rect">
                <a:avLst/>
              </a:prstGeom>
              <a:blipFill>
                <a:blip r:embed="rId3"/>
                <a:stretch>
                  <a:fillRect l="-351" t="-123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271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741680" y="1108033"/>
            <a:ext cx="10703560" cy="521746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1540884" y="1193777"/>
                <a:ext cx="9245600" cy="498200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b="0" dirty="0"/>
                  <a:t>Key Example: Negative Binomial Distribution Cont.</a:t>
                </a:r>
              </a:p>
              <a:p>
                <a:pPr algn="ctr"/>
                <a:endParaRPr lang="en-US" sz="2800" dirty="0"/>
              </a:p>
              <a:p>
                <a:pPr lvl="0" defTabSz="914400"/>
                <a:r>
                  <a:rPr lang="en-US" altLang="en-US" dirty="0">
                    <a:solidFill>
                      <a:prstClr val="black"/>
                    </a:solidFill>
                    <a:latin typeface="Calibri"/>
                    <a:ea typeface="+mn-ea"/>
                  </a:rPr>
                  <a:t>We can hence verify the following:</a:t>
                </a:r>
              </a:p>
              <a:p>
                <a:endParaRPr lang="en-US" altLang="en-US" sz="2800" i="1" dirty="0">
                  <a:solidFill>
                    <a:schemeClr val="bg1"/>
                  </a:solidFill>
                </a:endParaRPr>
              </a:p>
              <a:p>
                <a:pPr algn="ctr"/>
                <a14:m>
                  <m:oMathPara xmlns:m="http://schemas.openxmlformats.org/officeDocument/2006/math">
                    <m:oMathParaPr>
                      <m:jc m:val="centerGroup"/>
                    </m:oMathParaPr>
                    <m:oMath xmlns:m="http://schemas.openxmlformats.org/officeDocument/2006/math">
                      <m:r>
                        <a:rPr lang="en-US" altLang="en-US" b="0" i="1" smtClean="0">
                          <a:latin typeface="Cambria Math" panose="02040503050406030204" pitchFamily="18" charset="0"/>
                        </a:rPr>
                        <m:t>𝐸</m:t>
                      </m:r>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𝑌</m:t>
                          </m:r>
                        </m:e>
                      </m:d>
                      <m:r>
                        <a:rPr lang="en-US" altLang="en-US" b="0" i="1" smtClean="0">
                          <a:latin typeface="Cambria Math" panose="02040503050406030204" pitchFamily="18" charset="0"/>
                        </a:rPr>
                        <m:t>=</m:t>
                      </m:r>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𝑏</m:t>
                          </m:r>
                        </m:e>
                        <m:sup>
                          <m:r>
                            <a:rPr lang="en-US" altLang="en-US" b="0" i="1" smtClean="0">
                              <a:latin typeface="Cambria Math" panose="02040503050406030204" pitchFamily="18" charset="0"/>
                            </a:rPr>
                            <m:t>′</m:t>
                          </m:r>
                        </m:sup>
                      </m:sSup>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𝑑</m:t>
                          </m:r>
                        </m:num>
                        <m:den>
                          <m:r>
                            <a:rPr lang="en-US" altLang="en-US" b="0" i="1" smtClean="0">
                              <a:latin typeface="Cambria Math" panose="02040503050406030204" pitchFamily="18" charset="0"/>
                            </a:rPr>
                            <m:t>𝑑</m:t>
                          </m:r>
                          <m:r>
                            <a:rPr lang="en-US" altLang="en-US" b="0" i="1" smtClean="0">
                              <a:latin typeface="Cambria Math" panose="02040503050406030204" pitchFamily="18" charset="0"/>
                            </a:rPr>
                            <m:t>𝜃</m:t>
                          </m:r>
                        </m:den>
                      </m:f>
                      <m:r>
                        <a:rPr lang="en-US" altLang="en-US" b="0" i="1" smtClean="0">
                          <a:latin typeface="Cambria Math" panose="02040503050406030204" pitchFamily="18" charset="0"/>
                        </a:rPr>
                        <m:t>𝑏</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𝑑</m:t>
                          </m:r>
                        </m:num>
                        <m:den>
                          <m:r>
                            <a:rPr lang="en-US" altLang="en-US" b="0" i="1" smtClean="0">
                              <a:latin typeface="Cambria Math" panose="02040503050406030204" pitchFamily="18" charset="0"/>
                            </a:rPr>
                            <m:t>𝑑</m:t>
                          </m:r>
                          <m:r>
                            <a:rPr lang="en-US" altLang="en-US" b="0" i="1" smtClean="0">
                              <a:latin typeface="Cambria Math" panose="02040503050406030204" pitchFamily="18" charset="0"/>
                            </a:rPr>
                            <m:t>𝜃</m:t>
                          </m:r>
                        </m:den>
                      </m:f>
                      <m:d>
                        <m:dPr>
                          <m:begChr m:val="["/>
                          <m:endChr m:val="]"/>
                          <m:ctrlPr>
                            <a:rPr lang="en-US" altLang="en-US" b="0" i="1" smtClean="0">
                              <a:latin typeface="Cambria Math" panose="02040503050406030204" pitchFamily="18" charset="0"/>
                            </a:rPr>
                          </m:ctrlPr>
                        </m:dPr>
                        <m:e>
                          <m:r>
                            <a:rPr lang="en-US" altLang="en-US" i="1">
                              <a:latin typeface="Cambria Math" panose="02040503050406030204" pitchFamily="18" charset="0"/>
                            </a:rPr>
                            <m:t>−</m:t>
                          </m:r>
                          <m:r>
                            <a:rPr lang="en-US" altLang="en-US" i="1">
                              <a:latin typeface="Cambria Math" panose="02040503050406030204" pitchFamily="18" charset="0"/>
                            </a:rPr>
                            <m:t>𝑘𝑙𝑜𝑔</m:t>
                          </m:r>
                          <m:d>
                            <m:dPr>
                              <m:ctrlPr>
                                <a:rPr lang="en-US" altLang="en-US" i="1">
                                  <a:latin typeface="Cambria Math" panose="02040503050406030204" pitchFamily="18" charset="0"/>
                                </a:rPr>
                              </m:ctrlPr>
                            </m:dPr>
                            <m:e>
                              <m:r>
                                <a:rPr lang="en-US" altLang="en-US" i="1">
                                  <a:latin typeface="Cambria Math" panose="02040503050406030204" pitchFamily="18" charset="0"/>
                                </a:rPr>
                                <m:t>1−</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begChr m:val="{"/>
                                      <m:endChr m:val="}"/>
                                      <m:ctrlPr>
                                        <a:rPr lang="en-US" altLang="en-US" i="1">
                                          <a:latin typeface="Cambria Math" panose="02040503050406030204" pitchFamily="18" charset="0"/>
                                        </a:rPr>
                                      </m:ctrlPr>
                                    </m:dPr>
                                    <m:e>
                                      <m:r>
                                        <a:rPr lang="en-US" altLang="en-US" i="1">
                                          <a:latin typeface="Cambria Math" panose="02040503050406030204" pitchFamily="18" charset="0"/>
                                        </a:rPr>
                                        <m:t>𝜃</m:t>
                                      </m:r>
                                    </m:e>
                                  </m:d>
                                </m:e>
                              </m:func>
                            </m:e>
                          </m:d>
                        </m:e>
                      </m:d>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𝑘𝑒𝑥𝑝</m:t>
                          </m:r>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num>
                        <m:den>
                          <m:r>
                            <a:rPr lang="en-US" altLang="en-US" b="0" i="1" smtClean="0">
                              <a:latin typeface="Cambria Math" panose="02040503050406030204" pitchFamily="18" charset="0"/>
                            </a:rPr>
                            <m:t>1−</m:t>
                          </m:r>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exp</m:t>
                              </m:r>
                            </m:fName>
                            <m:e>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e>
                          </m:func>
                        </m:den>
                      </m:f>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𝑘𝑒𝑥𝑝</m:t>
                          </m:r>
                          <m:d>
                            <m:dPr>
                              <m:begChr m:val="{"/>
                              <m:endChr m:val="}"/>
                              <m:ctrlPr>
                                <a:rPr lang="en-US" altLang="en-US" b="0" i="1" smtClean="0">
                                  <a:latin typeface="Cambria Math" panose="02040503050406030204" pitchFamily="18" charset="0"/>
                                </a:rPr>
                              </m:ctrlPr>
                            </m:dPr>
                            <m:e>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r>
                                        <a:rPr lang="en-US" altLang="en-US" i="1">
                                          <a:latin typeface="Cambria Math" panose="02040503050406030204" pitchFamily="18" charset="0"/>
                                        </a:rPr>
                                        <m:t>1−</m:t>
                                      </m:r>
                                      <m:f>
                                        <m:fPr>
                                          <m:ctrlPr>
                                            <a:rPr lang="en-US" altLang="en-US" i="1">
                                              <a:latin typeface="Cambria Math" panose="02040503050406030204" pitchFamily="18" charset="0"/>
                                            </a:rPr>
                                          </m:ctrlPr>
                                        </m:fPr>
                                        <m:num>
                                          <m:r>
                                            <a:rPr lang="en-US" altLang="en-US" i="1">
                                              <a:latin typeface="Cambria Math" panose="02040503050406030204" pitchFamily="18" charset="0"/>
                                            </a:rPr>
                                            <m:t>𝑘</m:t>
                                          </m:r>
                                        </m:num>
                                        <m:den>
                                          <m:r>
                                            <a:rPr lang="en-US" altLang="en-US" i="1">
                                              <a:latin typeface="Cambria Math" panose="02040503050406030204" pitchFamily="18" charset="0"/>
                                            </a:rPr>
                                            <m:t>𝜇</m:t>
                                          </m:r>
                                          <m:r>
                                            <a:rPr lang="en-US" altLang="en-US" i="1">
                                              <a:latin typeface="Cambria Math" panose="02040503050406030204" pitchFamily="18" charset="0"/>
                                            </a:rPr>
                                            <m:t>+</m:t>
                                          </m:r>
                                          <m:r>
                                            <a:rPr lang="en-US" altLang="en-US" i="1">
                                              <a:latin typeface="Cambria Math" panose="02040503050406030204" pitchFamily="18" charset="0"/>
                                            </a:rPr>
                                            <m:t>𝑘</m:t>
                                          </m:r>
                                        </m:den>
                                      </m:f>
                                    </m:e>
                                  </m:d>
                                </m:e>
                              </m:func>
                            </m:e>
                          </m:d>
                        </m:num>
                        <m:den>
                          <m:r>
                            <a:rPr lang="en-US" altLang="en-US" b="0" i="1" smtClean="0">
                              <a:latin typeface="Cambria Math" panose="02040503050406030204" pitchFamily="18" charset="0"/>
                            </a:rPr>
                            <m:t>1−</m:t>
                          </m:r>
                          <m:func>
                            <m:funcPr>
                              <m:ctrlPr>
                                <a:rPr lang="en-US" altLang="en-US" b="0" i="1" smtClean="0">
                                  <a:latin typeface="Cambria Math" panose="02040503050406030204" pitchFamily="18" charset="0"/>
                                </a:rPr>
                              </m:ctrlPr>
                            </m:funcPr>
                            <m:fName>
                              <m:r>
                                <m:rPr>
                                  <m:sty m:val="p"/>
                                </m:rPr>
                                <a:rPr lang="en-US" altLang="en-US" b="0" i="0" smtClean="0">
                                  <a:latin typeface="Cambria Math" panose="02040503050406030204" pitchFamily="18" charset="0"/>
                                </a:rPr>
                                <m:t>exp</m:t>
                              </m:r>
                            </m:fName>
                            <m:e>
                              <m:d>
                                <m:dPr>
                                  <m:begChr m:val="{"/>
                                  <m:endChr m:val="}"/>
                                  <m:ctrlPr>
                                    <a:rPr lang="en-US" altLang="en-US" b="0" i="1" smtClean="0">
                                      <a:latin typeface="Cambria Math" panose="02040503050406030204" pitchFamily="18" charset="0"/>
                                    </a:rPr>
                                  </m:ctrlPr>
                                </m:dPr>
                                <m:e>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r>
                                            <a:rPr lang="en-US" altLang="en-US" i="1">
                                              <a:latin typeface="Cambria Math" panose="02040503050406030204" pitchFamily="18" charset="0"/>
                                            </a:rPr>
                                            <m:t>1−</m:t>
                                          </m:r>
                                          <m:f>
                                            <m:fPr>
                                              <m:ctrlPr>
                                                <a:rPr lang="en-US" altLang="en-US" i="1">
                                                  <a:latin typeface="Cambria Math" panose="02040503050406030204" pitchFamily="18" charset="0"/>
                                                </a:rPr>
                                              </m:ctrlPr>
                                            </m:fPr>
                                            <m:num>
                                              <m:r>
                                                <a:rPr lang="en-US" altLang="en-US" i="1">
                                                  <a:latin typeface="Cambria Math" panose="02040503050406030204" pitchFamily="18" charset="0"/>
                                                </a:rPr>
                                                <m:t>𝑘</m:t>
                                              </m:r>
                                            </m:num>
                                            <m:den>
                                              <m:r>
                                                <a:rPr lang="en-US" altLang="en-US" i="1">
                                                  <a:latin typeface="Cambria Math" panose="02040503050406030204" pitchFamily="18" charset="0"/>
                                                </a:rPr>
                                                <m:t>𝜇</m:t>
                                              </m:r>
                                              <m:r>
                                                <a:rPr lang="en-US" altLang="en-US" i="1">
                                                  <a:latin typeface="Cambria Math" panose="02040503050406030204" pitchFamily="18" charset="0"/>
                                                </a:rPr>
                                                <m:t>+</m:t>
                                              </m:r>
                                              <m:r>
                                                <a:rPr lang="en-US" altLang="en-US" i="1">
                                                  <a:latin typeface="Cambria Math" panose="02040503050406030204" pitchFamily="18" charset="0"/>
                                                </a:rPr>
                                                <m:t>𝑘</m:t>
                                              </m:r>
                                            </m:den>
                                          </m:f>
                                        </m:e>
                                      </m:d>
                                    </m:e>
                                  </m:func>
                                </m:e>
                              </m:d>
                            </m:e>
                          </m:func>
                        </m:den>
                      </m:f>
                      <m:r>
                        <a:rPr lang="en-US" altLang="en-US" b="0" i="1" smtClean="0">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𝑘</m:t>
                          </m:r>
                          <m:d>
                            <m:dPr>
                              <m:ctrlPr>
                                <a:rPr lang="en-US" altLang="en-US" i="1">
                                  <a:latin typeface="Cambria Math" panose="02040503050406030204" pitchFamily="18" charset="0"/>
                                </a:rPr>
                              </m:ctrlPr>
                            </m:dPr>
                            <m:e>
                              <m:r>
                                <a:rPr lang="en-US" altLang="en-US" i="1">
                                  <a:latin typeface="Cambria Math" panose="02040503050406030204" pitchFamily="18" charset="0"/>
                                </a:rPr>
                                <m:t>1−</m:t>
                              </m:r>
                              <m:f>
                                <m:fPr>
                                  <m:ctrlPr>
                                    <a:rPr lang="en-US" altLang="en-US" i="1">
                                      <a:latin typeface="Cambria Math" panose="02040503050406030204" pitchFamily="18" charset="0"/>
                                    </a:rPr>
                                  </m:ctrlPr>
                                </m:fPr>
                                <m:num>
                                  <m:r>
                                    <a:rPr lang="en-US" altLang="en-US" i="1">
                                      <a:latin typeface="Cambria Math" panose="02040503050406030204" pitchFamily="18" charset="0"/>
                                    </a:rPr>
                                    <m:t>𝑘</m:t>
                                  </m:r>
                                </m:num>
                                <m:den>
                                  <m:r>
                                    <a:rPr lang="en-US" altLang="en-US" i="1">
                                      <a:latin typeface="Cambria Math" panose="02040503050406030204" pitchFamily="18" charset="0"/>
                                    </a:rPr>
                                    <m:t>𝜇</m:t>
                                  </m:r>
                                  <m:r>
                                    <a:rPr lang="en-US" altLang="en-US" i="1">
                                      <a:latin typeface="Cambria Math" panose="02040503050406030204" pitchFamily="18" charset="0"/>
                                    </a:rPr>
                                    <m:t>+</m:t>
                                  </m:r>
                                  <m:r>
                                    <a:rPr lang="en-US" altLang="en-US" i="1">
                                      <a:latin typeface="Cambria Math" panose="02040503050406030204" pitchFamily="18" charset="0"/>
                                    </a:rPr>
                                    <m:t>𝑘</m:t>
                                  </m:r>
                                </m:den>
                              </m:f>
                            </m:e>
                          </m:d>
                        </m:num>
                        <m:den>
                          <m:r>
                            <a:rPr lang="en-US" altLang="en-US" i="1">
                              <a:latin typeface="Cambria Math" panose="02040503050406030204" pitchFamily="18" charset="0"/>
                            </a:rPr>
                            <m:t>1−</m:t>
                          </m:r>
                          <m:d>
                            <m:dPr>
                              <m:ctrlPr>
                                <a:rPr lang="en-US" altLang="en-US" i="1">
                                  <a:latin typeface="Cambria Math" panose="02040503050406030204" pitchFamily="18" charset="0"/>
                                </a:rPr>
                              </m:ctrlPr>
                            </m:dPr>
                            <m:e>
                              <m:r>
                                <a:rPr lang="en-US" altLang="en-US" i="1">
                                  <a:latin typeface="Cambria Math" panose="02040503050406030204" pitchFamily="18" charset="0"/>
                                </a:rPr>
                                <m:t>1−</m:t>
                              </m:r>
                              <m:f>
                                <m:fPr>
                                  <m:ctrlPr>
                                    <a:rPr lang="en-US" altLang="en-US" i="1">
                                      <a:latin typeface="Cambria Math" panose="02040503050406030204" pitchFamily="18" charset="0"/>
                                    </a:rPr>
                                  </m:ctrlPr>
                                </m:fPr>
                                <m:num>
                                  <m:r>
                                    <a:rPr lang="en-US" altLang="en-US" i="1">
                                      <a:latin typeface="Cambria Math" panose="02040503050406030204" pitchFamily="18" charset="0"/>
                                    </a:rPr>
                                    <m:t>𝑘</m:t>
                                  </m:r>
                                </m:num>
                                <m:den>
                                  <m:r>
                                    <a:rPr lang="en-US" altLang="en-US" i="1">
                                      <a:latin typeface="Cambria Math" panose="02040503050406030204" pitchFamily="18" charset="0"/>
                                    </a:rPr>
                                    <m:t>𝜇</m:t>
                                  </m:r>
                                  <m:r>
                                    <a:rPr lang="en-US" altLang="en-US" i="1">
                                      <a:latin typeface="Cambria Math" panose="02040503050406030204" pitchFamily="18" charset="0"/>
                                    </a:rPr>
                                    <m:t>+</m:t>
                                  </m:r>
                                  <m:r>
                                    <a:rPr lang="en-US" altLang="en-US" i="1">
                                      <a:latin typeface="Cambria Math" panose="02040503050406030204" pitchFamily="18" charset="0"/>
                                    </a:rPr>
                                    <m:t>𝑘</m:t>
                                  </m:r>
                                </m:den>
                              </m:f>
                            </m:e>
                          </m:d>
                        </m:den>
                      </m:f>
                      <m:r>
                        <a:rPr lang="en-US" altLang="en-US" b="0" i="1" smtClean="0">
                          <a:latin typeface="Cambria Math" panose="02040503050406030204" pitchFamily="18" charset="0"/>
                        </a:rPr>
                        <m:t>=</m:t>
                      </m:r>
                      <m:f>
                        <m:fPr>
                          <m:ctrlPr>
                            <a:rPr lang="en-US" altLang="en-US" i="1">
                              <a:latin typeface="Cambria Math" panose="02040503050406030204" pitchFamily="18" charset="0"/>
                            </a:rPr>
                          </m:ctrlPr>
                        </m:fPr>
                        <m:num>
                          <m:r>
                            <a:rPr lang="en-US" altLang="en-US" i="1" smtClean="0">
                              <a:latin typeface="Cambria Math" panose="02040503050406030204" pitchFamily="18" charset="0"/>
                            </a:rPr>
                            <m:t>𝑘</m:t>
                          </m:r>
                          <m:r>
                            <a:rPr lang="en-US" altLang="en-US" i="1">
                              <a:latin typeface="Cambria Math" panose="02040503050406030204" pitchFamily="18" charset="0"/>
                            </a:rPr>
                            <m:t>−</m:t>
                          </m:r>
                          <m:f>
                            <m:fPr>
                              <m:ctrlPr>
                                <a:rPr lang="en-US" altLang="en-US" i="1">
                                  <a:latin typeface="Cambria Math" panose="02040503050406030204" pitchFamily="18" charset="0"/>
                                </a:rPr>
                              </m:ctrlPr>
                            </m:fPr>
                            <m:num>
                              <m:sSup>
                                <m:sSupPr>
                                  <m:ctrlPr>
                                    <a:rPr lang="en-US" altLang="en-US" i="1">
                                      <a:latin typeface="Cambria Math" panose="02040503050406030204" pitchFamily="18" charset="0"/>
                                    </a:rPr>
                                  </m:ctrlPr>
                                </m:sSupPr>
                                <m:e>
                                  <m:r>
                                    <a:rPr lang="en-US" altLang="en-US" i="1">
                                      <a:latin typeface="Cambria Math" panose="02040503050406030204" pitchFamily="18" charset="0"/>
                                    </a:rPr>
                                    <m:t>𝑘</m:t>
                                  </m:r>
                                </m:e>
                                <m:sup>
                                  <m:r>
                                    <a:rPr lang="en-US" altLang="en-US" i="1">
                                      <a:latin typeface="Cambria Math" panose="02040503050406030204" pitchFamily="18" charset="0"/>
                                    </a:rPr>
                                    <m:t>2</m:t>
                                  </m:r>
                                </m:sup>
                              </m:sSup>
                            </m:num>
                            <m:den>
                              <m:r>
                                <a:rPr lang="en-US" altLang="en-US" i="1">
                                  <a:latin typeface="Cambria Math" panose="02040503050406030204" pitchFamily="18" charset="0"/>
                                </a:rPr>
                                <m:t>𝜇</m:t>
                              </m:r>
                              <m:r>
                                <a:rPr lang="en-US" altLang="en-US" i="1">
                                  <a:latin typeface="Cambria Math" panose="02040503050406030204" pitchFamily="18" charset="0"/>
                                </a:rPr>
                                <m:t>+</m:t>
                              </m:r>
                              <m:r>
                                <a:rPr lang="en-US" altLang="en-US" i="1">
                                  <a:latin typeface="Cambria Math" panose="02040503050406030204" pitchFamily="18" charset="0"/>
                                </a:rPr>
                                <m:t>𝑘</m:t>
                              </m:r>
                            </m:den>
                          </m:f>
                        </m:num>
                        <m:den>
                          <m:f>
                            <m:fPr>
                              <m:ctrlPr>
                                <a:rPr lang="en-US" altLang="en-US" i="1">
                                  <a:latin typeface="Cambria Math" panose="02040503050406030204" pitchFamily="18" charset="0"/>
                                </a:rPr>
                              </m:ctrlPr>
                            </m:fPr>
                            <m:num>
                              <m:r>
                                <a:rPr lang="en-US" altLang="en-US" i="1">
                                  <a:latin typeface="Cambria Math" panose="02040503050406030204" pitchFamily="18" charset="0"/>
                                </a:rPr>
                                <m:t>𝑘</m:t>
                              </m:r>
                            </m:num>
                            <m:den>
                              <m:r>
                                <a:rPr lang="en-US" altLang="en-US" i="1">
                                  <a:latin typeface="Cambria Math" panose="02040503050406030204" pitchFamily="18" charset="0"/>
                                </a:rPr>
                                <m:t>𝜇</m:t>
                              </m:r>
                              <m:r>
                                <a:rPr lang="en-US" altLang="en-US" i="1">
                                  <a:latin typeface="Cambria Math" panose="02040503050406030204" pitchFamily="18" charset="0"/>
                                </a:rPr>
                                <m:t>+</m:t>
                              </m:r>
                              <m:r>
                                <a:rPr lang="en-US" altLang="en-US" i="1">
                                  <a:latin typeface="Cambria Math" panose="02040503050406030204" pitchFamily="18" charset="0"/>
                                </a:rPr>
                                <m:t>𝑘</m:t>
                              </m:r>
                            </m:den>
                          </m:f>
                        </m:den>
                      </m:f>
                      <m:r>
                        <a:rPr lang="en-US" altLang="en-US" b="0" i="1" smtClean="0">
                          <a:latin typeface="Cambria Math" panose="02040503050406030204" pitchFamily="18" charset="0"/>
                        </a:rPr>
                        <m:t>=</m:t>
                      </m:r>
                      <m:f>
                        <m:fPr>
                          <m:ctrlPr>
                            <a:rPr lang="en-US" altLang="en-US" i="1">
                              <a:latin typeface="Cambria Math" panose="02040503050406030204" pitchFamily="18" charset="0"/>
                            </a:rPr>
                          </m:ctrlPr>
                        </m:fPr>
                        <m:num>
                          <m:r>
                            <a:rPr lang="en-US" altLang="en-US" b="0" i="1" smtClean="0">
                              <a:latin typeface="Cambria Math" panose="02040503050406030204" pitchFamily="18" charset="0"/>
                            </a:rPr>
                            <m:t>1</m:t>
                          </m:r>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b="0" i="1" smtClean="0">
                                  <a:latin typeface="Cambria Math" panose="02040503050406030204" pitchFamily="18" charset="0"/>
                                </a:rPr>
                                <m:t>𝑘</m:t>
                              </m:r>
                            </m:num>
                            <m:den>
                              <m:r>
                                <a:rPr lang="en-US" altLang="en-US" i="1">
                                  <a:latin typeface="Cambria Math" panose="02040503050406030204" pitchFamily="18" charset="0"/>
                                </a:rPr>
                                <m:t>𝜇</m:t>
                              </m:r>
                              <m:r>
                                <a:rPr lang="en-US" altLang="en-US" i="1">
                                  <a:latin typeface="Cambria Math" panose="02040503050406030204" pitchFamily="18" charset="0"/>
                                </a:rPr>
                                <m:t>+</m:t>
                              </m:r>
                              <m:r>
                                <a:rPr lang="en-US" altLang="en-US" i="1">
                                  <a:latin typeface="Cambria Math" panose="02040503050406030204" pitchFamily="18" charset="0"/>
                                </a:rPr>
                                <m:t>𝑘</m:t>
                              </m:r>
                            </m:den>
                          </m:f>
                        </m:num>
                        <m:den>
                          <m:f>
                            <m:fPr>
                              <m:ctrlPr>
                                <a:rPr lang="en-US" altLang="en-US" i="1">
                                  <a:latin typeface="Cambria Math" panose="02040503050406030204" pitchFamily="18" charset="0"/>
                                </a:rPr>
                              </m:ctrlPr>
                            </m:fPr>
                            <m:num>
                              <m:r>
                                <a:rPr lang="en-US" altLang="en-US" b="0" i="1" smtClean="0">
                                  <a:latin typeface="Cambria Math" panose="02040503050406030204" pitchFamily="18" charset="0"/>
                                </a:rPr>
                                <m:t>1</m:t>
                              </m:r>
                            </m:num>
                            <m:den>
                              <m:r>
                                <a:rPr lang="en-US" altLang="en-US" i="1">
                                  <a:latin typeface="Cambria Math" panose="02040503050406030204" pitchFamily="18" charset="0"/>
                                </a:rPr>
                                <m:t>𝜇</m:t>
                              </m:r>
                              <m:r>
                                <a:rPr lang="en-US" altLang="en-US" i="1">
                                  <a:latin typeface="Cambria Math" panose="02040503050406030204" pitchFamily="18" charset="0"/>
                                </a:rPr>
                                <m:t>+</m:t>
                              </m:r>
                              <m:r>
                                <a:rPr lang="en-US" altLang="en-US" i="1">
                                  <a:latin typeface="Cambria Math" panose="02040503050406030204" pitchFamily="18" charset="0"/>
                                </a:rPr>
                                <m:t>𝑘</m:t>
                              </m:r>
                            </m:den>
                          </m:f>
                        </m:den>
                      </m:f>
                      <m:r>
                        <a:rPr lang="en-US" altLang="en-US" b="0" i="1" smtClean="0">
                          <a:latin typeface="Cambria Math" panose="02040503050406030204" pitchFamily="18" charset="0"/>
                        </a:rPr>
                        <m:t>=</m:t>
                      </m:r>
                      <m:d>
                        <m:dPr>
                          <m:ctrlPr>
                            <a:rPr lang="en-US" altLang="en-US" b="0" i="1" smtClean="0">
                              <a:latin typeface="Cambria Math" panose="02040503050406030204" pitchFamily="18" charset="0"/>
                            </a:rPr>
                          </m:ctrlPr>
                        </m:dPr>
                        <m:e>
                          <m:r>
                            <a:rPr lang="en-US" altLang="en-US" i="1">
                              <a:latin typeface="Cambria Math" panose="02040503050406030204" pitchFamily="18" charset="0"/>
                            </a:rPr>
                            <m:t>1−</m:t>
                          </m:r>
                          <m:f>
                            <m:fPr>
                              <m:ctrlPr>
                                <a:rPr lang="en-US" altLang="en-US" i="1">
                                  <a:latin typeface="Cambria Math" panose="02040503050406030204" pitchFamily="18" charset="0"/>
                                </a:rPr>
                              </m:ctrlPr>
                            </m:fPr>
                            <m:num>
                              <m:r>
                                <a:rPr lang="en-US" altLang="en-US" i="1">
                                  <a:latin typeface="Cambria Math" panose="02040503050406030204" pitchFamily="18" charset="0"/>
                                </a:rPr>
                                <m:t>𝑘</m:t>
                              </m:r>
                            </m:num>
                            <m:den>
                              <m:r>
                                <a:rPr lang="en-US" altLang="en-US" i="1">
                                  <a:latin typeface="Cambria Math" panose="02040503050406030204" pitchFamily="18" charset="0"/>
                                </a:rPr>
                                <m:t>𝜇</m:t>
                              </m:r>
                              <m:r>
                                <a:rPr lang="en-US" altLang="en-US" i="1">
                                  <a:latin typeface="Cambria Math" panose="02040503050406030204" pitchFamily="18" charset="0"/>
                                </a:rPr>
                                <m:t>+</m:t>
                              </m:r>
                              <m:r>
                                <a:rPr lang="en-US" altLang="en-US" i="1">
                                  <a:latin typeface="Cambria Math" panose="02040503050406030204" pitchFamily="18" charset="0"/>
                                </a:rPr>
                                <m:t>𝑘</m:t>
                              </m:r>
                            </m:den>
                          </m:f>
                        </m:e>
                      </m:d>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𝜇</m:t>
                          </m:r>
                          <m:r>
                            <a:rPr lang="en-US" altLang="en-US" b="0" i="1" smtClean="0">
                              <a:latin typeface="Cambria Math" panose="02040503050406030204" pitchFamily="18" charset="0"/>
                            </a:rPr>
                            <m:t>+</m:t>
                          </m:r>
                          <m:r>
                            <a:rPr lang="en-US" altLang="en-US" b="0" i="1" smtClean="0">
                              <a:latin typeface="Cambria Math" panose="02040503050406030204" pitchFamily="18" charset="0"/>
                            </a:rPr>
                            <m:t>𝑘</m:t>
                          </m:r>
                        </m:e>
                      </m:d>
                      <m:r>
                        <a:rPr lang="en-US" altLang="en-US" b="0" i="1" smtClean="0">
                          <a:latin typeface="Cambria Math" panose="02040503050406030204" pitchFamily="18" charset="0"/>
                        </a:rPr>
                        <m:t>=</m:t>
                      </m:r>
                      <m:r>
                        <a:rPr lang="en-US" altLang="en-US" b="0" i="1" smtClean="0">
                          <a:latin typeface="Cambria Math" panose="02040503050406030204" pitchFamily="18" charset="0"/>
                        </a:rPr>
                        <m:t>𝜇</m:t>
                      </m:r>
                      <m:r>
                        <a:rPr lang="en-US" altLang="en-US" b="0" i="1" smtClean="0">
                          <a:latin typeface="Cambria Math" panose="02040503050406030204" pitchFamily="18" charset="0"/>
                        </a:rPr>
                        <m:t>+</m:t>
                      </m:r>
                      <m:r>
                        <a:rPr lang="en-US" altLang="en-US" b="0" i="1" smtClean="0">
                          <a:latin typeface="Cambria Math" panose="02040503050406030204" pitchFamily="18" charset="0"/>
                        </a:rPr>
                        <m:t>𝑘</m:t>
                      </m:r>
                      <m:r>
                        <a:rPr lang="en-US" altLang="en-US" b="0" i="1" smtClean="0">
                          <a:latin typeface="Cambria Math" panose="02040503050406030204" pitchFamily="18" charset="0"/>
                        </a:rPr>
                        <m:t>−</m:t>
                      </m:r>
                      <m:r>
                        <a:rPr lang="en-US" altLang="en-US" b="0" i="1" smtClean="0">
                          <a:latin typeface="Cambria Math" panose="02040503050406030204" pitchFamily="18" charset="0"/>
                        </a:rPr>
                        <m:t>𝑘</m:t>
                      </m:r>
                      <m:r>
                        <a:rPr lang="en-US" altLang="en-US" b="0" i="1" smtClean="0">
                          <a:latin typeface="Cambria Math" panose="02040503050406030204" pitchFamily="18" charset="0"/>
                        </a:rPr>
                        <m:t>=</m:t>
                      </m:r>
                      <m:r>
                        <a:rPr lang="en-US" altLang="en-US" b="0" i="1" smtClean="0">
                          <a:latin typeface="Cambria Math" panose="02040503050406030204" pitchFamily="18" charset="0"/>
                        </a:rPr>
                        <m:t>𝜇</m:t>
                      </m:r>
                    </m:oMath>
                  </m:oMathPara>
                </a14:m>
                <a:endParaRPr lang="en-US" altLang="en-US" i="1" dirty="0"/>
              </a:p>
              <a:p>
                <a:endParaRPr lang="en-US" altLang="en-US" b="0" i="1" dirty="0">
                  <a:latin typeface="Cambria Math" panose="02040503050406030204" pitchFamily="18" charset="0"/>
                </a:endParaRPr>
              </a:p>
              <a:p>
                <a:r>
                  <a:rPr lang="en-US" altLang="en-US" b="0" dirty="0">
                    <a:latin typeface="Cambria Math" panose="02040503050406030204" pitchFamily="18" charset="0"/>
                  </a:rPr>
                  <a:t>Likewise, </a:t>
                </a:r>
              </a:p>
              <a:p>
                <a:pPr/>
                <a14:m>
                  <m:oMathPara xmlns:m="http://schemas.openxmlformats.org/officeDocument/2006/math">
                    <m:oMathParaPr>
                      <m:jc m:val="centerGroup"/>
                    </m:oMathParaPr>
                    <m:oMath xmlns:m="http://schemas.openxmlformats.org/officeDocument/2006/math">
                      <m:r>
                        <a:rPr lang="en-US" altLang="en-US" b="0" i="1" smtClean="0">
                          <a:latin typeface="Cambria Math" panose="02040503050406030204" pitchFamily="18" charset="0"/>
                        </a:rPr>
                        <m:t>𝑉</m:t>
                      </m:r>
                      <m:d>
                        <m:dPr>
                          <m:begChr m:val="["/>
                          <m:endChr m:val="]"/>
                          <m:ctrlPr>
                            <a:rPr lang="en-US" altLang="en-US" i="1">
                              <a:latin typeface="Cambria Math" panose="02040503050406030204" pitchFamily="18" charset="0"/>
                            </a:rPr>
                          </m:ctrlPr>
                        </m:dPr>
                        <m:e>
                          <m:r>
                            <a:rPr lang="en-US" altLang="en-US" i="1">
                              <a:latin typeface="Cambria Math" panose="02040503050406030204" pitchFamily="18" charset="0"/>
                            </a:rPr>
                            <m:t>𝑌</m:t>
                          </m:r>
                        </m:e>
                      </m:d>
                      <m:r>
                        <a:rPr lang="en-US" altLang="en-US" i="1">
                          <a:latin typeface="Cambria Math" panose="02040503050406030204" pitchFamily="18" charset="0"/>
                        </a:rPr>
                        <m:t>=</m:t>
                      </m:r>
                      <m:sSup>
                        <m:sSupPr>
                          <m:ctrlPr>
                            <a:rPr lang="en-US" altLang="en-US" i="1">
                              <a:latin typeface="Cambria Math" panose="02040503050406030204" pitchFamily="18" charset="0"/>
                            </a:rPr>
                          </m:ctrlPr>
                        </m:sSupPr>
                        <m:e>
                          <m:r>
                            <a:rPr lang="en-US" altLang="en-US" i="1">
                              <a:latin typeface="Cambria Math" panose="02040503050406030204" pitchFamily="18" charset="0"/>
                            </a:rPr>
                            <m:t>𝑏</m:t>
                          </m:r>
                        </m:e>
                        <m:sup>
                          <m:r>
                            <a:rPr lang="en-US" altLang="en-US" i="1">
                              <a:latin typeface="Cambria Math" panose="02040503050406030204" pitchFamily="18" charset="0"/>
                            </a:rPr>
                            <m:t>′</m:t>
                          </m:r>
                          <m:r>
                            <a:rPr lang="en-US" altLang="en-US" b="0" i="1" smtClean="0">
                              <a:latin typeface="Cambria Math" panose="02040503050406030204" pitchFamily="18" charset="0"/>
                            </a:rPr>
                            <m:t>′</m:t>
                          </m:r>
                        </m:sup>
                      </m:sSup>
                      <m:d>
                        <m:dPr>
                          <m:ctrlPr>
                            <a:rPr lang="en-US" altLang="en-US" i="1">
                              <a:latin typeface="Cambria Math" panose="02040503050406030204" pitchFamily="18" charset="0"/>
                            </a:rPr>
                          </m:ctrlPr>
                        </m:dPr>
                        <m:e>
                          <m:r>
                            <a:rPr lang="en-US" altLang="en-US" i="1">
                              <a:latin typeface="Cambria Math" panose="02040503050406030204" pitchFamily="18" charset="0"/>
                            </a:rPr>
                            <m:t>𝜃</m:t>
                          </m:r>
                        </m:e>
                      </m:d>
                      <m:r>
                        <a:rPr lang="en-US" altLang="en-US" b="0" i="1" smtClean="0">
                          <a:latin typeface="Cambria Math" panose="02040503050406030204" pitchFamily="18" charset="0"/>
                        </a:rPr>
                        <m:t>𝑎</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𝜙</m:t>
                          </m:r>
                        </m:e>
                      </m:d>
                      <m:r>
                        <a:rPr lang="en-US" altLang="en-US" i="1">
                          <a:latin typeface="Cambria Math" panose="02040503050406030204" pitchFamily="18" charset="0"/>
                        </a:rPr>
                        <m:t>=</m:t>
                      </m:r>
                      <m:f>
                        <m:fPr>
                          <m:ctrlPr>
                            <a:rPr lang="en-US" altLang="en-US" i="1">
                              <a:latin typeface="Cambria Math" panose="02040503050406030204" pitchFamily="18" charset="0"/>
                            </a:rPr>
                          </m:ctrlPr>
                        </m:fPr>
                        <m:num>
                          <m:sSup>
                            <m:sSupPr>
                              <m:ctrlPr>
                                <a:rPr lang="en-US" altLang="en-US" b="0" i="1" smtClean="0">
                                  <a:latin typeface="Cambria Math" panose="02040503050406030204" pitchFamily="18" charset="0"/>
                                </a:rPr>
                              </m:ctrlPr>
                            </m:sSupPr>
                            <m:e>
                              <m:r>
                                <a:rPr lang="en-US" altLang="en-US" i="1">
                                  <a:latin typeface="Cambria Math" panose="02040503050406030204" pitchFamily="18" charset="0"/>
                                </a:rPr>
                                <m:t>𝑑</m:t>
                              </m:r>
                            </m:e>
                            <m:sup>
                              <m:r>
                                <a:rPr lang="en-US" altLang="en-US" b="0" i="1" smtClean="0">
                                  <a:latin typeface="Cambria Math" panose="02040503050406030204" pitchFamily="18" charset="0"/>
                                </a:rPr>
                                <m:t>2</m:t>
                              </m:r>
                            </m:sup>
                          </m:sSup>
                        </m:num>
                        <m:den>
                          <m:r>
                            <a:rPr lang="en-US" altLang="en-US" i="1">
                              <a:latin typeface="Cambria Math" panose="02040503050406030204" pitchFamily="18" charset="0"/>
                            </a:rPr>
                            <m:t>𝑑</m:t>
                          </m:r>
                          <m:sSup>
                            <m:sSupPr>
                              <m:ctrlPr>
                                <a:rPr lang="en-US" altLang="en-US" b="0" i="1" smtClean="0">
                                  <a:latin typeface="Cambria Math" panose="02040503050406030204" pitchFamily="18" charset="0"/>
                                </a:rPr>
                              </m:ctrlPr>
                            </m:sSupPr>
                            <m:e>
                              <m:r>
                                <a:rPr lang="en-US" altLang="en-US" i="1">
                                  <a:latin typeface="Cambria Math" panose="02040503050406030204" pitchFamily="18" charset="0"/>
                                </a:rPr>
                                <m:t>𝜃</m:t>
                              </m:r>
                            </m:e>
                            <m:sup>
                              <m:r>
                                <a:rPr lang="en-US" altLang="en-US" b="0" i="1" smtClean="0">
                                  <a:latin typeface="Cambria Math" panose="02040503050406030204" pitchFamily="18" charset="0"/>
                                </a:rPr>
                                <m:t>2</m:t>
                              </m:r>
                            </m:sup>
                          </m:sSup>
                        </m:den>
                      </m:f>
                      <m:r>
                        <a:rPr lang="en-US" altLang="en-US" i="1">
                          <a:latin typeface="Cambria Math" panose="02040503050406030204" pitchFamily="18" charset="0"/>
                        </a:rPr>
                        <m:t>𝑏</m:t>
                      </m:r>
                      <m:d>
                        <m:dPr>
                          <m:ctrlPr>
                            <a:rPr lang="en-US" altLang="en-US" i="1">
                              <a:latin typeface="Cambria Math" panose="02040503050406030204" pitchFamily="18" charset="0"/>
                            </a:rPr>
                          </m:ctrlPr>
                        </m:dPr>
                        <m:e>
                          <m:r>
                            <a:rPr lang="en-US" altLang="en-US" i="1">
                              <a:latin typeface="Cambria Math" panose="02040503050406030204" pitchFamily="18" charset="0"/>
                            </a:rPr>
                            <m:t>𝜃</m:t>
                          </m:r>
                        </m:e>
                      </m:d>
                      <m:r>
                        <a:rPr lang="en-US" altLang="en-US" i="1">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𝑑</m:t>
                          </m:r>
                        </m:num>
                        <m:den>
                          <m:r>
                            <a:rPr lang="en-US" altLang="en-US" b="0" i="1" smtClean="0">
                              <a:latin typeface="Cambria Math" panose="02040503050406030204" pitchFamily="18" charset="0"/>
                            </a:rPr>
                            <m:t>𝑑</m:t>
                          </m:r>
                          <m:r>
                            <a:rPr lang="en-US" altLang="en-US" b="0" i="1" smtClean="0">
                              <a:latin typeface="Cambria Math" panose="02040503050406030204" pitchFamily="18" charset="0"/>
                            </a:rPr>
                            <m:t>𝜃</m:t>
                          </m:r>
                        </m:den>
                      </m:f>
                      <m:d>
                        <m:dPr>
                          <m:begChr m:val="["/>
                          <m:endChr m:val="]"/>
                          <m:ctrlPr>
                            <a:rPr lang="en-US" altLang="en-US" b="0" i="1" smtClean="0">
                              <a:latin typeface="Cambria Math" panose="02040503050406030204" pitchFamily="18" charset="0"/>
                            </a:rPr>
                          </m:ctrlPr>
                        </m:dPr>
                        <m:e>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𝑏</m:t>
                              </m:r>
                            </m:e>
                            <m:sup>
                              <m:r>
                                <a:rPr lang="en-US" altLang="en-US" b="0" i="1" smtClean="0">
                                  <a:latin typeface="Cambria Math" panose="02040503050406030204" pitchFamily="18" charset="0"/>
                                </a:rPr>
                                <m:t>′</m:t>
                              </m:r>
                            </m:sup>
                          </m:sSup>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e>
                      </m:d>
                      <m:r>
                        <a:rPr lang="en-US" altLang="en-US" i="1">
                          <a:latin typeface="Cambria Math" panose="02040503050406030204" pitchFamily="18" charset="0"/>
                        </a:rPr>
                        <m:t>=</m:t>
                      </m:r>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𝜇</m:t>
                          </m:r>
                          <m:r>
                            <a:rPr lang="en-US" altLang="en-US" b="0" i="1" smtClean="0">
                              <a:latin typeface="Cambria Math" panose="02040503050406030204" pitchFamily="18" charset="0"/>
                            </a:rPr>
                            <m:t>+</m:t>
                          </m:r>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𝜇</m:t>
                              </m:r>
                            </m:e>
                            <m:sup>
                              <m:r>
                                <a:rPr lang="en-US" altLang="en-US" b="0" i="1" smtClean="0">
                                  <a:latin typeface="Cambria Math" panose="02040503050406030204" pitchFamily="18" charset="0"/>
                                </a:rPr>
                                <m:t>2</m:t>
                              </m:r>
                            </m:sup>
                          </m:sSup>
                        </m:num>
                        <m:den>
                          <m:r>
                            <a:rPr lang="en-US" altLang="en-US" b="0" i="1" smtClean="0">
                              <a:latin typeface="Cambria Math" panose="02040503050406030204" pitchFamily="18" charset="0"/>
                            </a:rPr>
                            <m:t>𝑘</m:t>
                          </m:r>
                        </m:den>
                      </m:f>
                    </m:oMath>
                  </m:oMathPara>
                </a14:m>
                <a:endParaRPr lang="en-US" altLang="en-US" i="1" dirty="0"/>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1540884" y="1193777"/>
                <a:ext cx="9245600" cy="4982005"/>
              </a:xfrm>
              <a:prstGeom prst="rect">
                <a:avLst/>
              </a:prstGeom>
              <a:blipFill>
                <a:blip r:embed="rId3"/>
                <a:stretch>
                  <a:fillRect l="-412" t="-127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557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1"/>
            <a:ext cx="12903200" cy="801188"/>
          </a:xfrm>
          <a:prstGeom prst="rect">
            <a:avLst/>
          </a:prstGeom>
          <a:solidFill>
            <a:srgbClr val="002060"/>
          </a:solidFill>
        </p:spPr>
        <p:txBody>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altLang="en-US" b="1" kern="0" dirty="0">
                <a:solidFill>
                  <a:schemeClr val="bg1"/>
                </a:solidFill>
                <a:latin typeface="+mn-lt"/>
                <a:ea typeface="ＭＳ Ｐゴシック" panose="020B0600070205080204" pitchFamily="34" charset="-128"/>
              </a:rPr>
              <a:t>Who Am I?</a:t>
            </a:r>
          </a:p>
        </p:txBody>
      </p:sp>
      <p:pic>
        <p:nvPicPr>
          <p:cNvPr id="3" name="Picture 2">
            <a:extLst>
              <a:ext uri="{FF2B5EF4-FFF2-40B4-BE49-F238E27FC236}">
                <a16:creationId xmlns:a16="http://schemas.microsoft.com/office/drawing/2014/main" id="{8B42B61C-B434-3D4A-A853-A172C202CC3F}"/>
              </a:ext>
            </a:extLst>
          </p:cNvPr>
          <p:cNvPicPr>
            <a:picLocks noChangeAspect="1"/>
          </p:cNvPicPr>
          <p:nvPr/>
        </p:nvPicPr>
        <p:blipFill>
          <a:blip r:embed="rId3"/>
          <a:stretch>
            <a:fillRect/>
          </a:stretch>
        </p:blipFill>
        <p:spPr>
          <a:xfrm>
            <a:off x="500381" y="1575512"/>
            <a:ext cx="5086792" cy="3818890"/>
          </a:xfrm>
          <a:prstGeom prst="rect">
            <a:avLst/>
          </a:prstGeom>
        </p:spPr>
      </p:pic>
      <p:sp>
        <p:nvSpPr>
          <p:cNvPr id="16" name="Rounded Rectangle 15">
            <a:extLst>
              <a:ext uri="{FF2B5EF4-FFF2-40B4-BE49-F238E27FC236}">
                <a16:creationId xmlns:a16="http://schemas.microsoft.com/office/drawing/2014/main" id="{7309F2F6-E3E3-4D46-8B42-97F44C677153}"/>
              </a:ext>
            </a:extLst>
          </p:cNvPr>
          <p:cNvSpPr/>
          <p:nvPr/>
        </p:nvSpPr>
        <p:spPr>
          <a:xfrm>
            <a:off x="6250460" y="1287542"/>
            <a:ext cx="5128740" cy="20652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25">
            <a:extLst>
              <a:ext uri="{FF2B5EF4-FFF2-40B4-BE49-F238E27FC236}">
                <a16:creationId xmlns:a16="http://schemas.microsoft.com/office/drawing/2014/main" id="{B77CE155-493E-504A-955B-33AA2684658D}"/>
              </a:ext>
            </a:extLst>
          </p:cNvPr>
          <p:cNvSpPr txBox="1">
            <a:spLocks noChangeArrowheads="1"/>
          </p:cNvSpPr>
          <p:nvPr/>
        </p:nvSpPr>
        <p:spPr bwMode="auto">
          <a:xfrm>
            <a:off x="6073987" y="1400473"/>
            <a:ext cx="53052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en-US" sz="2800" dirty="0"/>
              <a:t>Academically</a:t>
            </a:r>
          </a:p>
        </p:txBody>
      </p:sp>
      <p:sp>
        <p:nvSpPr>
          <p:cNvPr id="5" name="TextBox 4">
            <a:extLst>
              <a:ext uri="{FF2B5EF4-FFF2-40B4-BE49-F238E27FC236}">
                <a16:creationId xmlns:a16="http://schemas.microsoft.com/office/drawing/2014/main" id="{EF14AA32-BEC3-F74A-A5A9-37C334CA41A8}"/>
              </a:ext>
            </a:extLst>
          </p:cNvPr>
          <p:cNvSpPr txBox="1"/>
          <p:nvPr/>
        </p:nvSpPr>
        <p:spPr>
          <a:xfrm>
            <a:off x="-162907" y="5434330"/>
            <a:ext cx="6413367" cy="584775"/>
          </a:xfrm>
          <a:prstGeom prst="rect">
            <a:avLst/>
          </a:prstGeom>
          <a:noFill/>
        </p:spPr>
        <p:txBody>
          <a:bodyPr wrap="square" rtlCol="0">
            <a:spAutoFit/>
          </a:bodyPr>
          <a:lstStyle/>
          <a:p>
            <a:pPr algn="ctr"/>
            <a:r>
              <a:rPr lang="en-US" sz="1600" dirty="0"/>
              <a:t>My fiancé and I sandboarding at the Great Sand Dunes National Park </a:t>
            </a:r>
          </a:p>
          <a:p>
            <a:pPr algn="ctr"/>
            <a:r>
              <a:rPr lang="en-US" sz="1600" dirty="0"/>
              <a:t>and Preserve in Colorado (June 2019).</a:t>
            </a:r>
          </a:p>
        </p:txBody>
      </p:sp>
      <p:pic>
        <p:nvPicPr>
          <p:cNvPr id="19" name="Picture 18">
            <a:extLst>
              <a:ext uri="{FF2B5EF4-FFF2-40B4-BE49-F238E27FC236}">
                <a16:creationId xmlns:a16="http://schemas.microsoft.com/office/drawing/2014/main" id="{53CEE057-13E6-BD4D-9A87-0B3182E8DBAC}"/>
              </a:ext>
            </a:extLst>
          </p:cNvPr>
          <p:cNvPicPr>
            <a:picLocks noChangeAspect="1"/>
          </p:cNvPicPr>
          <p:nvPr/>
        </p:nvPicPr>
        <p:blipFill>
          <a:blip r:embed="rId4"/>
          <a:stretch>
            <a:fillRect/>
          </a:stretch>
        </p:blipFill>
        <p:spPr>
          <a:xfrm>
            <a:off x="6390640" y="2036624"/>
            <a:ext cx="1553074" cy="1090160"/>
          </a:xfrm>
          <a:prstGeom prst="rect">
            <a:avLst/>
          </a:prstGeom>
        </p:spPr>
      </p:pic>
      <p:pic>
        <p:nvPicPr>
          <p:cNvPr id="6" name="Picture 5">
            <a:extLst>
              <a:ext uri="{FF2B5EF4-FFF2-40B4-BE49-F238E27FC236}">
                <a16:creationId xmlns:a16="http://schemas.microsoft.com/office/drawing/2014/main" id="{D3CAE05C-D161-2047-ACDB-95C875120BAF}"/>
              </a:ext>
            </a:extLst>
          </p:cNvPr>
          <p:cNvPicPr>
            <a:picLocks noChangeAspect="1"/>
          </p:cNvPicPr>
          <p:nvPr/>
        </p:nvPicPr>
        <p:blipFill>
          <a:blip r:embed="rId5"/>
          <a:stretch>
            <a:fillRect/>
          </a:stretch>
        </p:blipFill>
        <p:spPr>
          <a:xfrm>
            <a:off x="8111894" y="1903716"/>
            <a:ext cx="1229397" cy="1229397"/>
          </a:xfrm>
          <a:prstGeom prst="rect">
            <a:avLst/>
          </a:prstGeom>
        </p:spPr>
      </p:pic>
      <p:pic>
        <p:nvPicPr>
          <p:cNvPr id="21" name="Picture 2" descr="mage result for uconn">
            <a:extLst>
              <a:ext uri="{FF2B5EF4-FFF2-40B4-BE49-F238E27FC236}">
                <a16:creationId xmlns:a16="http://schemas.microsoft.com/office/drawing/2014/main" id="{BF99E655-18DA-1B4D-AEF5-2C9C9BDB14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2580" y="2092286"/>
            <a:ext cx="1355331" cy="1009315"/>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a:extLst>
              <a:ext uri="{FF2B5EF4-FFF2-40B4-BE49-F238E27FC236}">
                <a16:creationId xmlns:a16="http://schemas.microsoft.com/office/drawing/2014/main" id="{689D84A0-4F72-E842-B60D-6E26144EB4D5}"/>
              </a:ext>
            </a:extLst>
          </p:cNvPr>
          <p:cNvSpPr/>
          <p:nvPr/>
        </p:nvSpPr>
        <p:spPr>
          <a:xfrm>
            <a:off x="6280940" y="3604022"/>
            <a:ext cx="5128740" cy="20652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TextBox 25">
            <a:extLst>
              <a:ext uri="{FF2B5EF4-FFF2-40B4-BE49-F238E27FC236}">
                <a16:creationId xmlns:a16="http://schemas.microsoft.com/office/drawing/2014/main" id="{C4E102AC-5CF8-4D47-8D63-39A39FC70DB2}"/>
              </a:ext>
            </a:extLst>
          </p:cNvPr>
          <p:cNvSpPr txBox="1">
            <a:spLocks noChangeArrowheads="1"/>
          </p:cNvSpPr>
          <p:nvPr/>
        </p:nvSpPr>
        <p:spPr bwMode="auto">
          <a:xfrm>
            <a:off x="6104467" y="3716953"/>
            <a:ext cx="53052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en-US" sz="2800" dirty="0"/>
              <a:t>Professionally</a:t>
            </a:r>
          </a:p>
        </p:txBody>
      </p:sp>
      <p:pic>
        <p:nvPicPr>
          <p:cNvPr id="7" name="Picture 6">
            <a:extLst>
              <a:ext uri="{FF2B5EF4-FFF2-40B4-BE49-F238E27FC236}">
                <a16:creationId xmlns:a16="http://schemas.microsoft.com/office/drawing/2014/main" id="{D7838D5C-3652-6B46-A316-5F599CAFAD22}"/>
              </a:ext>
            </a:extLst>
          </p:cNvPr>
          <p:cNvPicPr>
            <a:picLocks noChangeAspect="1"/>
          </p:cNvPicPr>
          <p:nvPr/>
        </p:nvPicPr>
        <p:blipFill>
          <a:blip r:embed="rId7"/>
          <a:stretch>
            <a:fillRect/>
          </a:stretch>
        </p:blipFill>
        <p:spPr>
          <a:xfrm>
            <a:off x="7734060" y="4333398"/>
            <a:ext cx="2222500" cy="787400"/>
          </a:xfrm>
          <a:prstGeom prst="rect">
            <a:avLst/>
          </a:prstGeom>
        </p:spPr>
      </p:pic>
      <p:pic>
        <p:nvPicPr>
          <p:cNvPr id="9" name="Picture 8">
            <a:extLst>
              <a:ext uri="{FF2B5EF4-FFF2-40B4-BE49-F238E27FC236}">
                <a16:creationId xmlns:a16="http://schemas.microsoft.com/office/drawing/2014/main" id="{C07124E4-602C-9B4F-ADB3-6C458D796FE2}"/>
              </a:ext>
            </a:extLst>
          </p:cNvPr>
          <p:cNvPicPr>
            <a:picLocks noChangeAspect="1"/>
          </p:cNvPicPr>
          <p:nvPr/>
        </p:nvPicPr>
        <p:blipFill>
          <a:blip r:embed="rId8"/>
          <a:stretch>
            <a:fillRect/>
          </a:stretch>
        </p:blipFill>
        <p:spPr>
          <a:xfrm>
            <a:off x="7496320" y="5068371"/>
            <a:ext cx="2906847" cy="479904"/>
          </a:xfrm>
          <a:prstGeom prst="rect">
            <a:avLst/>
          </a:prstGeom>
        </p:spPr>
      </p:pic>
    </p:spTree>
    <p:extLst>
      <p:ext uri="{BB962C8B-B14F-4D97-AF65-F5344CB8AC3E}">
        <p14:creationId xmlns:p14="http://schemas.microsoft.com/office/powerpoint/2010/main" val="2138770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741680" y="946667"/>
            <a:ext cx="10703560" cy="581179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1540884" y="1032411"/>
                <a:ext cx="9245600" cy="590475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b="0" dirty="0"/>
                  <a:t>Key Example: Negative Binomial Distribution Cont.</a:t>
                </a:r>
              </a:p>
              <a:p>
                <a:pPr algn="ctr"/>
                <a:endParaRPr lang="en-US" sz="2800" dirty="0"/>
              </a:p>
              <a:p>
                <a:r>
                  <a:rPr lang="en-US" altLang="en-US" dirty="0"/>
                  <a:t>So, what happens when we compare </a:t>
                </a:r>
                <a14:m>
                  <m:oMath xmlns:m="http://schemas.openxmlformats.org/officeDocument/2006/math">
                    <m:r>
                      <a:rPr lang="en-US" altLang="en-US" b="0" i="1" smtClean="0">
                        <a:latin typeface="Cambria Math" panose="02040503050406030204" pitchFamily="18" charset="0"/>
                      </a:rPr>
                      <m:t>𝐸</m:t>
                    </m:r>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𝑌</m:t>
                        </m:r>
                      </m:e>
                    </m:d>
                  </m:oMath>
                </a14:m>
                <a:r>
                  <a:rPr lang="en-US" altLang="en-US" dirty="0"/>
                  <a:t> to </a:t>
                </a:r>
                <a14:m>
                  <m:oMath xmlns:m="http://schemas.openxmlformats.org/officeDocument/2006/math">
                    <m:r>
                      <a:rPr lang="en-US" altLang="en-US" b="0" i="1" smtClean="0">
                        <a:latin typeface="Cambria Math" panose="02040503050406030204" pitchFamily="18" charset="0"/>
                      </a:rPr>
                      <m:t>𝑉</m:t>
                    </m:r>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𝑌</m:t>
                        </m:r>
                      </m:e>
                    </m:d>
                  </m:oMath>
                </a14:m>
                <a:r>
                  <a:rPr lang="en-US" altLang="en-US" dirty="0"/>
                  <a:t> and hence analyze dispersion of the Negative Binomial distribution? </a:t>
                </a:r>
              </a:p>
              <a:p>
                <a:endParaRPr lang="en-US" altLang="en-US" dirty="0"/>
              </a:p>
              <a:p>
                <a:pPr/>
                <a14:m>
                  <m:oMathPara xmlns:m="http://schemas.openxmlformats.org/officeDocument/2006/math">
                    <m:oMathParaPr>
                      <m:jc m:val="centerGroup"/>
                    </m:oMathParaPr>
                    <m:oMath xmlns:m="http://schemas.openxmlformats.org/officeDocument/2006/math">
                      <m:r>
                        <a:rPr lang="en-US" altLang="en-US" b="0" i="1" smtClean="0">
                          <a:solidFill>
                            <a:srgbClr val="FF0000"/>
                          </a:solidFill>
                          <a:latin typeface="Cambria Math" panose="02040503050406030204" pitchFamily="18" charset="0"/>
                        </a:rPr>
                        <m:t>𝑉</m:t>
                      </m:r>
                      <m:d>
                        <m:dPr>
                          <m:begChr m:val="["/>
                          <m:endChr m:val="]"/>
                          <m:ctrlPr>
                            <a:rPr lang="en-US" altLang="en-US" b="0" i="1" smtClean="0">
                              <a:solidFill>
                                <a:srgbClr val="FF0000"/>
                              </a:solidFill>
                              <a:latin typeface="Cambria Math" panose="02040503050406030204" pitchFamily="18" charset="0"/>
                            </a:rPr>
                          </m:ctrlPr>
                        </m:dPr>
                        <m:e>
                          <m:r>
                            <a:rPr lang="en-US" altLang="en-US" b="0" i="1" smtClean="0">
                              <a:solidFill>
                                <a:srgbClr val="FF0000"/>
                              </a:solidFill>
                              <a:latin typeface="Cambria Math" panose="02040503050406030204" pitchFamily="18" charset="0"/>
                            </a:rPr>
                            <m:t>𝑌</m:t>
                          </m:r>
                        </m:e>
                      </m:d>
                      <m:r>
                        <a:rPr lang="en-US" altLang="en-US" b="0" i="1" smtClean="0">
                          <a:solidFill>
                            <a:srgbClr val="FF0000"/>
                          </a:solidFill>
                          <a:latin typeface="Cambria Math" panose="02040503050406030204" pitchFamily="18" charset="0"/>
                        </a:rPr>
                        <m:t>&gt;</m:t>
                      </m:r>
                      <m:r>
                        <a:rPr lang="en-US" altLang="en-US" b="0" i="1" smtClean="0">
                          <a:solidFill>
                            <a:srgbClr val="FF0000"/>
                          </a:solidFill>
                          <a:latin typeface="Cambria Math" panose="02040503050406030204" pitchFamily="18" charset="0"/>
                        </a:rPr>
                        <m:t>𝐸</m:t>
                      </m:r>
                      <m:d>
                        <m:dPr>
                          <m:begChr m:val="["/>
                          <m:endChr m:val="]"/>
                          <m:ctrlPr>
                            <a:rPr lang="en-US" altLang="en-US" b="0" i="1" smtClean="0">
                              <a:solidFill>
                                <a:srgbClr val="FF0000"/>
                              </a:solidFill>
                              <a:latin typeface="Cambria Math" panose="02040503050406030204" pitchFamily="18" charset="0"/>
                            </a:rPr>
                          </m:ctrlPr>
                        </m:dPr>
                        <m:e>
                          <m:r>
                            <a:rPr lang="en-US" altLang="en-US" b="0" i="1" smtClean="0">
                              <a:solidFill>
                                <a:srgbClr val="FF0000"/>
                              </a:solidFill>
                              <a:latin typeface="Cambria Math" panose="02040503050406030204" pitchFamily="18" charset="0"/>
                            </a:rPr>
                            <m:t>𝑌</m:t>
                          </m:r>
                        </m:e>
                      </m:d>
                    </m:oMath>
                  </m:oMathPara>
                </a14:m>
                <a:endParaRPr lang="en-US" altLang="en-US" dirty="0"/>
              </a:p>
              <a:p>
                <a:endParaRPr lang="en-US" altLang="en-US" dirty="0"/>
              </a:p>
              <a:p>
                <a:r>
                  <a:rPr lang="en-US" altLang="en-US" dirty="0"/>
                  <a:t>Sketch of the Proof: </a:t>
                </a:r>
              </a:p>
              <a:p>
                <a:r>
                  <a:rPr lang="en-US" altLang="en-US" dirty="0"/>
                  <a:t>Recall the probability of success is </a:t>
                </a:r>
                <a14:m>
                  <m:oMath xmlns:m="http://schemas.openxmlformats.org/officeDocument/2006/math">
                    <m:r>
                      <m:rPr>
                        <m:sty m:val="p"/>
                      </m:rPr>
                      <a:rPr lang="en-US" altLang="en-US" b="0" i="0" smtClean="0">
                        <a:latin typeface="Cambria Math" panose="02040503050406030204" pitchFamily="18" charset="0"/>
                      </a:rPr>
                      <m:t>p</m:t>
                    </m:r>
                    <m:r>
                      <a:rPr lang="en-US" altLang="en-US" b="0" i="0" smtClean="0">
                        <a:latin typeface="Cambria Math" panose="02040503050406030204" pitchFamily="18" charset="0"/>
                      </a:rPr>
                      <m:t>=</m:t>
                    </m:r>
                    <m:f>
                      <m:fPr>
                        <m:ctrlPr>
                          <a:rPr lang="en-US" altLang="en-US" b="0" i="1" smtClean="0">
                            <a:latin typeface="Cambria Math" panose="02040503050406030204" pitchFamily="18" charset="0"/>
                          </a:rPr>
                        </m:ctrlPr>
                      </m:fPr>
                      <m:num>
                        <m:r>
                          <m:rPr>
                            <m:sty m:val="p"/>
                          </m:rPr>
                          <a:rPr lang="en-US" altLang="en-US" b="0" i="0" smtClean="0">
                            <a:latin typeface="Cambria Math" panose="02040503050406030204" pitchFamily="18" charset="0"/>
                          </a:rPr>
                          <m:t>k</m:t>
                        </m:r>
                      </m:num>
                      <m:den>
                        <m:r>
                          <a:rPr lang="en-US" altLang="en-US" b="0" i="1" smtClean="0">
                            <a:latin typeface="Cambria Math" panose="02040503050406030204" pitchFamily="18" charset="0"/>
                          </a:rPr>
                          <m:t>𝜇</m:t>
                        </m:r>
                        <m:r>
                          <a:rPr lang="en-US" altLang="en-US" b="0" i="1" smtClean="0">
                            <a:latin typeface="Cambria Math" panose="02040503050406030204" pitchFamily="18" charset="0"/>
                          </a:rPr>
                          <m:t>+</m:t>
                        </m:r>
                        <m:r>
                          <a:rPr lang="en-US" altLang="en-US" b="0" i="1" smtClean="0">
                            <a:latin typeface="Cambria Math" panose="02040503050406030204" pitchFamily="18" charset="0"/>
                          </a:rPr>
                          <m:t>𝑘</m:t>
                        </m:r>
                      </m:den>
                    </m:f>
                  </m:oMath>
                </a14:m>
                <a:r>
                  <a:rPr lang="en-US" altLang="en-US" dirty="0"/>
                  <a:t>, with y equal to the number of failures before the </a:t>
                </a:r>
                <a14:m>
                  <m:oMath xmlns:m="http://schemas.openxmlformats.org/officeDocument/2006/math">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𝑘</m:t>
                        </m:r>
                      </m:e>
                      <m:sup>
                        <m:r>
                          <a:rPr lang="en-US" altLang="en-US" b="0" i="1" smtClean="0">
                            <a:latin typeface="Cambria Math" panose="02040503050406030204" pitchFamily="18" charset="0"/>
                          </a:rPr>
                          <m:t>𝑡h</m:t>
                        </m:r>
                      </m:sup>
                    </m:sSup>
                  </m:oMath>
                </a14:m>
                <a:r>
                  <a:rPr lang="en-US" altLang="en-US" dirty="0"/>
                  <a:t> success, and that </a:t>
                </a:r>
                <a14:m>
                  <m:oMath xmlns:m="http://schemas.openxmlformats.org/officeDocument/2006/math">
                    <m:r>
                      <a:rPr lang="en-US" altLang="en-US" b="0" i="1" smtClean="0">
                        <a:latin typeface="Cambria Math" panose="02040503050406030204" pitchFamily="18" charset="0"/>
                      </a:rPr>
                      <m:t>𝜇</m:t>
                    </m:r>
                    <m:r>
                      <a:rPr lang="en-US" altLang="en-US" b="0" i="1" smtClean="0">
                        <a:latin typeface="Cambria Math" panose="02040503050406030204" pitchFamily="18" charset="0"/>
                      </a:rPr>
                      <m:t>&gt;</m:t>
                    </m:r>
                    <m:r>
                      <a:rPr lang="en-US" altLang="en-US" b="0" i="1" smtClean="0">
                        <a:latin typeface="Cambria Math" panose="02040503050406030204" pitchFamily="18" charset="0"/>
                      </a:rPr>
                      <m:t>𝑘</m:t>
                    </m:r>
                  </m:oMath>
                </a14:m>
                <a:r>
                  <a:rPr lang="en-US" altLang="en-US" dirty="0"/>
                  <a:t>.</a:t>
                </a:r>
                <a:endParaRPr lang="en-US" altLang="en-US" b="0" i="0" dirty="0">
                  <a:latin typeface="Cambria Math" panose="02040503050406030204" pitchFamily="18" charset="0"/>
                </a:endParaRPr>
              </a:p>
              <a:p>
                <a:r>
                  <a:rPr lang="en-US" altLang="en-US" b="0" i="0" dirty="0">
                    <a:latin typeface="Cambria Math" panose="02040503050406030204" pitchFamily="18" charset="0"/>
                  </a:rPr>
                  <a:t>Note:</a:t>
                </a:r>
              </a:p>
              <a:p>
                <a:pPr/>
                <a14:m>
                  <m:oMathPara xmlns:m="http://schemas.openxmlformats.org/officeDocument/2006/math">
                    <m:oMathParaPr>
                      <m:jc m:val="centerGroup"/>
                    </m:oMathParaPr>
                    <m:oMath xmlns:m="http://schemas.openxmlformats.org/officeDocument/2006/math">
                      <m:r>
                        <m:rPr>
                          <m:sty m:val="p"/>
                        </m:rPr>
                        <a:rPr lang="en-US" altLang="en-US" b="0" i="0" smtClean="0">
                          <a:latin typeface="Cambria Math" panose="02040503050406030204" pitchFamily="18" charset="0"/>
                        </a:rPr>
                        <m:t>V</m:t>
                      </m:r>
                      <m:d>
                        <m:dPr>
                          <m:begChr m:val="["/>
                          <m:endChr m:val="]"/>
                          <m:ctrlPr>
                            <a:rPr lang="en-US" altLang="en-US" b="0" i="1" smtClean="0">
                              <a:latin typeface="Cambria Math" panose="02040503050406030204" pitchFamily="18" charset="0"/>
                            </a:rPr>
                          </m:ctrlPr>
                        </m:dPr>
                        <m:e>
                          <m:r>
                            <m:rPr>
                              <m:sty m:val="p"/>
                            </m:rPr>
                            <a:rPr lang="en-US" altLang="en-US" b="0" i="0" smtClean="0">
                              <a:latin typeface="Cambria Math" panose="02040503050406030204" pitchFamily="18" charset="0"/>
                            </a:rPr>
                            <m:t>Y</m:t>
                          </m:r>
                        </m:e>
                      </m:d>
                      <m:r>
                        <a:rPr lang="en-US" altLang="en-US" b="0" i="0" smtClean="0">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𝜇</m:t>
                          </m:r>
                          <m:r>
                            <a:rPr lang="en-US" altLang="en-US" i="1">
                              <a:latin typeface="Cambria Math" panose="02040503050406030204" pitchFamily="18" charset="0"/>
                            </a:rPr>
                            <m:t>+</m:t>
                          </m:r>
                          <m:sSup>
                            <m:sSupPr>
                              <m:ctrlPr>
                                <a:rPr lang="en-US" altLang="en-US" i="1">
                                  <a:latin typeface="Cambria Math" panose="02040503050406030204" pitchFamily="18" charset="0"/>
                                </a:rPr>
                              </m:ctrlPr>
                            </m:sSupPr>
                            <m:e>
                              <m:r>
                                <a:rPr lang="en-US" altLang="en-US" i="1">
                                  <a:latin typeface="Cambria Math" panose="02040503050406030204" pitchFamily="18" charset="0"/>
                                </a:rPr>
                                <m:t>𝜇</m:t>
                              </m:r>
                            </m:e>
                            <m:sup>
                              <m:r>
                                <a:rPr lang="en-US" altLang="en-US" i="1">
                                  <a:latin typeface="Cambria Math" panose="02040503050406030204" pitchFamily="18" charset="0"/>
                                </a:rPr>
                                <m:t>2</m:t>
                              </m:r>
                            </m:sup>
                          </m:sSup>
                        </m:num>
                        <m:den>
                          <m:r>
                            <a:rPr lang="en-US" altLang="en-US" i="1">
                              <a:latin typeface="Cambria Math" panose="02040503050406030204" pitchFamily="18" charset="0"/>
                            </a:rPr>
                            <m:t>𝑘</m:t>
                          </m:r>
                        </m:den>
                      </m:f>
                      <m:r>
                        <a:rPr lang="en-US" altLang="en-US" b="0" i="1" smtClean="0">
                          <a:latin typeface="Cambria Math" panose="02040503050406030204" pitchFamily="18" charset="0"/>
                        </a:rPr>
                        <m:t>=</m:t>
                      </m:r>
                      <m:r>
                        <a:rPr lang="en-US" altLang="en-US" b="0" i="1" smtClean="0">
                          <a:latin typeface="Cambria Math" panose="02040503050406030204" pitchFamily="18" charset="0"/>
                        </a:rPr>
                        <m:t>𝜇</m:t>
                      </m:r>
                      <m:d>
                        <m:dPr>
                          <m:ctrlPr>
                            <a:rPr lang="en-US" altLang="en-US" b="0" i="1" smtClean="0">
                              <a:latin typeface="Cambria Math" panose="02040503050406030204" pitchFamily="18" charset="0"/>
                            </a:rPr>
                          </m:ctrlPr>
                        </m:dPr>
                        <m:e>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r>
                                <a:rPr lang="en-US" altLang="en-US" b="0" i="1" smtClean="0">
                                  <a:latin typeface="Cambria Math" panose="02040503050406030204" pitchFamily="18" charset="0"/>
                                </a:rPr>
                                <m:t>𝜇</m:t>
                              </m:r>
                            </m:num>
                            <m:den>
                              <m:r>
                                <a:rPr lang="en-US" altLang="en-US" b="0" i="1" smtClean="0">
                                  <a:latin typeface="Cambria Math" panose="02040503050406030204" pitchFamily="18" charset="0"/>
                                </a:rPr>
                                <m:t>𝑘</m:t>
                              </m:r>
                            </m:den>
                          </m:f>
                        </m:e>
                      </m:d>
                      <m:r>
                        <a:rPr lang="en-US" altLang="en-US" b="0" i="1" smtClean="0">
                          <a:latin typeface="Cambria Math" panose="02040503050406030204" pitchFamily="18" charset="0"/>
                        </a:rPr>
                        <m:t>=</m:t>
                      </m:r>
                      <m:r>
                        <a:rPr lang="en-US" altLang="en-US" b="0" i="1" smtClean="0">
                          <a:latin typeface="Cambria Math" panose="02040503050406030204" pitchFamily="18" charset="0"/>
                        </a:rPr>
                        <m:t>𝐸</m:t>
                      </m:r>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𝑌</m:t>
                          </m:r>
                        </m:e>
                      </m:d>
                      <m:d>
                        <m:dPr>
                          <m:ctrlPr>
                            <a:rPr lang="en-US" altLang="en-US" b="0" i="1" smtClean="0">
                              <a:latin typeface="Cambria Math" panose="02040503050406030204" pitchFamily="18" charset="0"/>
                            </a:rPr>
                          </m:ctrlPr>
                        </m:dPr>
                        <m:e>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r>
                                <a:rPr lang="en-US" altLang="en-US" b="0" i="1" smtClean="0">
                                  <a:latin typeface="Cambria Math" panose="02040503050406030204" pitchFamily="18" charset="0"/>
                                </a:rPr>
                                <m:t>𝜇</m:t>
                              </m:r>
                            </m:num>
                            <m:den>
                              <m:r>
                                <a:rPr lang="en-US" altLang="en-US" b="0" i="1" smtClean="0">
                                  <a:latin typeface="Cambria Math" panose="02040503050406030204" pitchFamily="18" charset="0"/>
                                </a:rPr>
                                <m:t>𝑘</m:t>
                              </m:r>
                            </m:den>
                          </m:f>
                        </m:e>
                      </m:d>
                    </m:oMath>
                  </m:oMathPara>
                </a14:m>
                <a:endParaRPr lang="en-US" altLang="en-US" dirty="0"/>
              </a:p>
              <a:p>
                <a:r>
                  <a:rPr lang="en-US" altLang="en-US" dirty="0"/>
                  <a:t>Must show that </a:t>
                </a:r>
                <a14:m>
                  <m:oMath xmlns:m="http://schemas.openxmlformats.org/officeDocument/2006/math">
                    <m:r>
                      <a:rPr lang="en-US" altLang="en-US" i="1">
                        <a:latin typeface="Cambria Math" panose="02040503050406030204" pitchFamily="18" charset="0"/>
                      </a:rPr>
                      <m:t>𝑉</m:t>
                    </m:r>
                    <m:d>
                      <m:dPr>
                        <m:begChr m:val="["/>
                        <m:endChr m:val="]"/>
                        <m:ctrlPr>
                          <a:rPr lang="en-US" altLang="en-US" i="1">
                            <a:latin typeface="Cambria Math" panose="02040503050406030204" pitchFamily="18" charset="0"/>
                          </a:rPr>
                        </m:ctrlPr>
                      </m:dPr>
                      <m:e>
                        <m:r>
                          <a:rPr lang="en-US" altLang="en-US" i="1">
                            <a:latin typeface="Cambria Math" panose="02040503050406030204" pitchFamily="18" charset="0"/>
                          </a:rPr>
                          <m:t>𝑌</m:t>
                        </m:r>
                      </m:e>
                    </m:d>
                    <m:r>
                      <a:rPr lang="en-US" altLang="en-US" i="1">
                        <a:latin typeface="Cambria Math" panose="02040503050406030204" pitchFamily="18" charset="0"/>
                      </a:rPr>
                      <m:t>−</m:t>
                    </m:r>
                    <m:r>
                      <a:rPr lang="en-US" altLang="en-US" i="1">
                        <a:latin typeface="Cambria Math" panose="02040503050406030204" pitchFamily="18" charset="0"/>
                      </a:rPr>
                      <m:t>𝐸</m:t>
                    </m:r>
                    <m:d>
                      <m:dPr>
                        <m:begChr m:val="["/>
                        <m:endChr m:val="]"/>
                        <m:ctrlPr>
                          <a:rPr lang="en-US" altLang="en-US" i="1">
                            <a:latin typeface="Cambria Math" panose="02040503050406030204" pitchFamily="18" charset="0"/>
                          </a:rPr>
                        </m:ctrlPr>
                      </m:dPr>
                      <m:e>
                        <m:r>
                          <a:rPr lang="en-US" altLang="en-US" i="1">
                            <a:latin typeface="Cambria Math" panose="02040503050406030204" pitchFamily="18" charset="0"/>
                          </a:rPr>
                          <m:t>𝑌</m:t>
                        </m:r>
                      </m:e>
                    </m:d>
                  </m:oMath>
                </a14:m>
                <a:r>
                  <a:rPr lang="en-US" altLang="en-US" dirty="0"/>
                  <a:t>:</a:t>
                </a:r>
              </a:p>
              <a:p>
                <a:pPr/>
                <a14:m>
                  <m:oMathPara xmlns:m="http://schemas.openxmlformats.org/officeDocument/2006/math">
                    <m:oMathParaPr>
                      <m:jc m:val="centerGroup"/>
                    </m:oMathParaPr>
                    <m:oMath xmlns:m="http://schemas.openxmlformats.org/officeDocument/2006/math">
                      <m:r>
                        <a:rPr lang="en-US" altLang="en-US" b="0" i="1" smtClean="0">
                          <a:latin typeface="Cambria Math" panose="02040503050406030204" pitchFamily="18" charset="0"/>
                        </a:rPr>
                        <m:t>𝑉</m:t>
                      </m:r>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𝑌</m:t>
                          </m:r>
                        </m:e>
                      </m:d>
                      <m:r>
                        <a:rPr lang="en-US" altLang="en-US" b="0" i="1" smtClean="0">
                          <a:latin typeface="Cambria Math" panose="02040503050406030204" pitchFamily="18" charset="0"/>
                        </a:rPr>
                        <m:t>−</m:t>
                      </m:r>
                      <m:r>
                        <a:rPr lang="en-US" altLang="en-US" b="0" i="1" smtClean="0">
                          <a:latin typeface="Cambria Math" panose="02040503050406030204" pitchFamily="18" charset="0"/>
                        </a:rPr>
                        <m:t>𝐸</m:t>
                      </m:r>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𝑌</m:t>
                          </m:r>
                        </m:e>
                      </m:d>
                      <m:r>
                        <a:rPr lang="en-US" altLang="en-US" b="0" i="1" smtClean="0">
                          <a:latin typeface="Cambria Math" panose="02040503050406030204" pitchFamily="18" charset="0"/>
                        </a:rPr>
                        <m:t>=</m:t>
                      </m:r>
                      <m:r>
                        <a:rPr lang="en-US" altLang="en-US" b="0" i="1" smtClean="0">
                          <a:latin typeface="Cambria Math" panose="02040503050406030204" pitchFamily="18" charset="0"/>
                        </a:rPr>
                        <m:t>𝐸</m:t>
                      </m:r>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𝑌</m:t>
                          </m:r>
                        </m:e>
                      </m:d>
                      <m:d>
                        <m:dPr>
                          <m:ctrlPr>
                            <a:rPr lang="en-US" altLang="en-US" b="0" i="1" smtClean="0">
                              <a:latin typeface="Cambria Math" panose="02040503050406030204" pitchFamily="18" charset="0"/>
                            </a:rPr>
                          </m:ctrlPr>
                        </m:dPr>
                        <m:e>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r>
                                <a:rPr lang="en-US" altLang="en-US" b="0" i="1" smtClean="0">
                                  <a:latin typeface="Cambria Math" panose="02040503050406030204" pitchFamily="18" charset="0"/>
                                </a:rPr>
                                <m:t>𝜇</m:t>
                              </m:r>
                            </m:num>
                            <m:den>
                              <m:r>
                                <a:rPr lang="en-US" altLang="en-US" b="0" i="1" smtClean="0">
                                  <a:latin typeface="Cambria Math" panose="02040503050406030204" pitchFamily="18" charset="0"/>
                                </a:rPr>
                                <m:t>𝑘</m:t>
                              </m:r>
                            </m:den>
                          </m:f>
                        </m:e>
                      </m:d>
                      <m:r>
                        <a:rPr lang="en-US" altLang="en-US" b="0" i="1" smtClean="0">
                          <a:latin typeface="Cambria Math" panose="02040503050406030204" pitchFamily="18" charset="0"/>
                        </a:rPr>
                        <m:t>−</m:t>
                      </m:r>
                      <m:r>
                        <a:rPr lang="en-US" altLang="en-US" b="0" i="1" smtClean="0">
                          <a:latin typeface="Cambria Math" panose="02040503050406030204" pitchFamily="18" charset="0"/>
                        </a:rPr>
                        <m:t>𝐸</m:t>
                      </m:r>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𝑌</m:t>
                          </m:r>
                        </m:e>
                      </m:d>
                      <m:r>
                        <a:rPr lang="en-US" altLang="en-US" b="0" i="1" smtClean="0">
                          <a:latin typeface="Cambria Math" panose="02040503050406030204" pitchFamily="18" charset="0"/>
                        </a:rPr>
                        <m:t>=</m:t>
                      </m:r>
                      <m:r>
                        <a:rPr lang="en-US" altLang="en-US" b="0" i="1" smtClean="0">
                          <a:latin typeface="Cambria Math" panose="02040503050406030204" pitchFamily="18" charset="0"/>
                        </a:rPr>
                        <m:t>𝐸</m:t>
                      </m:r>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𝑌</m:t>
                          </m:r>
                        </m:e>
                      </m:d>
                      <m:d>
                        <m:dPr>
                          <m:ctrlPr>
                            <a:rPr lang="en-US" altLang="en-US" b="0" i="1" smtClean="0">
                              <a:latin typeface="Cambria Math" panose="02040503050406030204" pitchFamily="18" charset="0"/>
                            </a:rPr>
                          </m:ctrlPr>
                        </m:dPr>
                        <m:e>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r>
                                <a:rPr lang="en-US" altLang="en-US" b="0" i="1" smtClean="0">
                                  <a:latin typeface="Cambria Math" panose="02040503050406030204" pitchFamily="18" charset="0"/>
                                </a:rPr>
                                <m:t>𝜇</m:t>
                              </m:r>
                            </m:num>
                            <m:den>
                              <m:r>
                                <a:rPr lang="en-US" altLang="en-US" b="0" i="1" smtClean="0">
                                  <a:latin typeface="Cambria Math" panose="02040503050406030204" pitchFamily="18" charset="0"/>
                                </a:rPr>
                                <m:t>𝑘</m:t>
                              </m:r>
                            </m:den>
                          </m:f>
                          <m:r>
                            <a:rPr lang="en-US" altLang="en-US" b="0" i="1" smtClean="0">
                              <a:latin typeface="Cambria Math" panose="02040503050406030204" pitchFamily="18" charset="0"/>
                            </a:rPr>
                            <m:t>−1</m:t>
                          </m:r>
                        </m:e>
                      </m:d>
                      <m:r>
                        <a:rPr lang="en-US" altLang="en-US" b="0" i="1" smtClean="0">
                          <a:latin typeface="Cambria Math" panose="02040503050406030204" pitchFamily="18" charset="0"/>
                        </a:rPr>
                        <m:t>=</m:t>
                      </m:r>
                      <m:r>
                        <a:rPr lang="en-US" altLang="en-US" b="0" i="1" smtClean="0">
                          <a:latin typeface="Cambria Math" panose="02040503050406030204" pitchFamily="18" charset="0"/>
                        </a:rPr>
                        <m:t>𝐸</m:t>
                      </m:r>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𝑌</m:t>
                          </m:r>
                        </m:e>
                      </m:d>
                      <m:d>
                        <m:dPr>
                          <m:ctrlPr>
                            <a:rPr lang="en-US" altLang="en-US" b="0" i="1" smtClean="0">
                              <a:latin typeface="Cambria Math" panose="02040503050406030204" pitchFamily="18" charset="0"/>
                            </a:rPr>
                          </m:ctrlPr>
                        </m:dPr>
                        <m:e>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r>
                                <a:rPr lang="en-US" altLang="en-US" b="0" i="1" smtClean="0">
                                  <a:latin typeface="Cambria Math" panose="02040503050406030204" pitchFamily="18" charset="0"/>
                                </a:rPr>
                                <m:t>𝜇</m:t>
                              </m:r>
                              <m:r>
                                <a:rPr lang="en-US" altLang="en-US" b="0" i="1" smtClean="0">
                                  <a:latin typeface="Cambria Math" panose="02040503050406030204" pitchFamily="18" charset="0"/>
                                </a:rPr>
                                <m:t>−</m:t>
                              </m:r>
                              <m:r>
                                <a:rPr lang="en-US" altLang="en-US" b="0" i="1" smtClean="0">
                                  <a:latin typeface="Cambria Math" panose="02040503050406030204" pitchFamily="18" charset="0"/>
                                </a:rPr>
                                <m:t>𝑘</m:t>
                              </m:r>
                            </m:num>
                            <m:den>
                              <m:r>
                                <a:rPr lang="en-US" altLang="en-US" b="0" i="1" smtClean="0">
                                  <a:latin typeface="Cambria Math" panose="02040503050406030204" pitchFamily="18" charset="0"/>
                                </a:rPr>
                                <m:t>𝑘</m:t>
                              </m:r>
                            </m:den>
                          </m:f>
                        </m:e>
                      </m:d>
                      <m:r>
                        <a:rPr lang="en-US" altLang="en-US" b="0" i="1" smtClean="0">
                          <a:latin typeface="Cambria Math" panose="02040503050406030204" pitchFamily="18" charset="0"/>
                        </a:rPr>
                        <m:t>&gt;0</m:t>
                      </m:r>
                    </m:oMath>
                  </m:oMathPara>
                </a14:m>
                <a:endParaRPr lang="en-US" altLang="en-US" dirty="0"/>
              </a:p>
              <a:p>
                <a:endParaRPr lang="en-US" altLang="en-US" dirty="0"/>
              </a:p>
              <a:p>
                <a:r>
                  <a:rPr lang="en-US" altLang="en-US" dirty="0"/>
                  <a:t>This fact is called </a:t>
                </a:r>
                <a:r>
                  <a:rPr lang="en-US" altLang="en-US" dirty="0">
                    <a:solidFill>
                      <a:srgbClr val="FF0000"/>
                    </a:solidFill>
                  </a:rPr>
                  <a:t>overdispersion</a:t>
                </a:r>
                <a:r>
                  <a:rPr lang="en-US" altLang="en-US" dirty="0"/>
                  <a:t>, and is what makes the Negative Binomial Distribution adept at handling the over-dispersed data. </a:t>
                </a:r>
                <a:r>
                  <a:rPr lang="en-US" altLang="en-US" dirty="0">
                    <a:solidFill>
                      <a:schemeClr val="tx1"/>
                    </a:solidFill>
                  </a:rPr>
                  <a:t>   </a:t>
                </a: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1540884" y="1032411"/>
                <a:ext cx="9245600" cy="5904758"/>
              </a:xfrm>
              <a:prstGeom prst="rect">
                <a:avLst/>
              </a:prstGeom>
              <a:blipFill>
                <a:blip r:embed="rId3"/>
                <a:stretch>
                  <a:fillRect l="-412" t="-8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126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1366221" y="1139991"/>
            <a:ext cx="9036424" cy="256600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2218465" y="1195055"/>
                <a:ext cx="7551868" cy="25109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Conway-Maxwell-Poisson Distribution (CMP)</a:t>
                </a:r>
              </a:p>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𝑦</m:t>
                          </m:r>
                        </m:e>
                      </m:d>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𝜆</m:t>
                              </m:r>
                            </m:e>
                            <m:sup>
                              <m:r>
                                <a:rPr lang="en-US" i="1">
                                  <a:latin typeface="Cambria Math" panose="02040503050406030204" pitchFamily="18" charset="0"/>
                                </a:rPr>
                                <m:t>𝑦</m:t>
                              </m:r>
                            </m:sup>
                          </m:sSup>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e>
                              </m:d>
                            </m:e>
                            <m:sup>
                              <m:r>
                                <a:rPr lang="en-US" i="1">
                                  <a:latin typeface="Cambria Math" panose="02040503050406030204" pitchFamily="18" charset="0"/>
                                </a:rPr>
                                <m:t>𝜐</m:t>
                              </m:r>
                            </m:sup>
                          </m:sSup>
                          <m:r>
                            <a:rPr lang="en-US" i="1">
                              <a:latin typeface="Cambria Math" panose="02040503050406030204" pitchFamily="18" charset="0"/>
                            </a:rPr>
                            <m:t>𝑍</m:t>
                          </m:r>
                          <m:r>
                            <a:rPr lang="en-US" i="1">
                              <a:latin typeface="Cambria Math" panose="02040503050406030204" pitchFamily="18" charset="0"/>
                            </a:rPr>
                            <m:t>(</m:t>
                          </m:r>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r>
                            <a:rPr lang="en-US" i="1">
                              <a:latin typeface="Cambria Math" panose="02040503050406030204" pitchFamily="18" charset="0"/>
                            </a:rPr>
                            <m:t>)</m:t>
                          </m:r>
                        </m:den>
                      </m:f>
                      <m:r>
                        <a:rPr lang="en-US" i="1">
                          <a:latin typeface="Cambria Math" panose="02040503050406030204" pitchFamily="18" charset="0"/>
                        </a:rPr>
                        <m:t>,     </m:t>
                      </m:r>
                      <m:r>
                        <a:rPr lang="en-US" i="1">
                          <a:latin typeface="Cambria Math" panose="02040503050406030204" pitchFamily="18" charset="0"/>
                        </a:rPr>
                        <m:t>𝑦</m:t>
                      </m:r>
                      <m:r>
                        <a:rPr lang="en-US" i="1">
                          <a:latin typeface="Cambria Math" panose="02040503050406030204" pitchFamily="18" charset="0"/>
                        </a:rPr>
                        <m:t>=0, 1, 2, … </m:t>
                      </m:r>
                    </m:oMath>
                  </m:oMathPara>
                </a14:m>
                <a:endParaRPr lang="en-US" dirty="0"/>
              </a:p>
              <a:p>
                <a:r>
                  <a:rPr lang="en-US" dirty="0"/>
                  <a:t>where </a:t>
                </a: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r>
                        <a:rPr lang="en-US" i="1">
                          <a:latin typeface="Cambria Math" panose="02040503050406030204" pitchFamily="18" charset="0"/>
                        </a:rPr>
                        <m:t>=</m:t>
                      </m:r>
                      <m:nary>
                        <m:naryPr>
                          <m:chr m:val="∑"/>
                          <m:limLoc m:val="subSup"/>
                          <m:ctrlPr>
                            <a:rPr lang="en-US" i="1">
                              <a:latin typeface="Cambria Math" panose="02040503050406030204" pitchFamily="18" charset="0"/>
                            </a:rPr>
                          </m:ctrlPr>
                        </m:naryPr>
                        <m:sub>
                          <m:r>
                            <a:rPr lang="en-US" i="1">
                              <a:latin typeface="Cambria Math" panose="02040503050406030204" pitchFamily="18" charset="0"/>
                            </a:rPr>
                            <m:t>𝑠</m:t>
                          </m:r>
                          <m:r>
                            <a:rPr lang="en-US" i="1">
                              <a:latin typeface="Cambria Math" panose="02040503050406030204" pitchFamily="18" charset="0"/>
                            </a:rPr>
                            <m:t>=0</m:t>
                          </m:r>
                        </m:sub>
                        <m:sup>
                          <m:r>
                            <a:rPr lang="en-US" i="1">
                              <a:latin typeface="Cambria Math" panose="02040503050406030204" pitchFamily="18" charset="0"/>
                            </a:rPr>
                            <m:t>∞</m:t>
                          </m:r>
                        </m:sup>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𝜆</m:t>
                                  </m:r>
                                </m:e>
                                <m:sup>
                                  <m:r>
                                    <a:rPr lang="en-US" i="1">
                                      <a:latin typeface="Cambria Math" panose="02040503050406030204" pitchFamily="18" charset="0"/>
                                    </a:rPr>
                                    <m:t>𝑠</m:t>
                                  </m:r>
                                </m:sup>
                              </m:sSup>
                            </m:num>
                            <m:den>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e>
                                <m:sup>
                                  <m:r>
                                    <a:rPr lang="en-US" i="1">
                                      <a:latin typeface="Cambria Math" panose="02040503050406030204" pitchFamily="18" charset="0"/>
                                    </a:rPr>
                                    <m:t>𝜐</m:t>
                                  </m:r>
                                </m:sup>
                              </m:sSup>
                            </m:den>
                          </m:f>
                        </m:e>
                      </m:nary>
                    </m:oMath>
                  </m:oMathPara>
                </a14:m>
                <a:endParaRPr lang="en-US" dirty="0"/>
              </a:p>
              <a:p>
                <a:endParaRPr lang="en-US" dirty="0"/>
              </a:p>
              <a:p>
                <a:r>
                  <a:rPr lang="en-US" dirty="0"/>
                  <a:t>and </a:t>
                </a:r>
                <a14:m>
                  <m:oMath xmlns:m="http://schemas.openxmlformats.org/officeDocument/2006/math">
                    <m:r>
                      <a:rPr lang="en-US" i="1">
                        <a:latin typeface="Cambria Math" panose="02040503050406030204" pitchFamily="18" charset="0"/>
                      </a:rPr>
                      <m:t>𝜐</m:t>
                    </m:r>
                    <m:r>
                      <a:rPr lang="en-US" i="1">
                        <a:latin typeface="Cambria Math" panose="02040503050406030204" pitchFamily="18" charset="0"/>
                      </a:rPr>
                      <m:t>≥0</m:t>
                    </m:r>
                  </m:oMath>
                </a14:m>
                <a:r>
                  <a:rPr lang="en-US" dirty="0"/>
                  <a:t>, and </a:t>
                </a:r>
                <a14:m>
                  <m:oMath xmlns:m="http://schemas.openxmlformats.org/officeDocument/2006/math">
                    <m:r>
                      <a:rPr lang="en-US" i="1">
                        <a:latin typeface="Cambria Math" panose="02040503050406030204" pitchFamily="18" charset="0"/>
                      </a:rPr>
                      <m:t>𝜆</m:t>
                    </m:r>
                    <m:r>
                      <a:rPr lang="en-US" i="1">
                        <a:latin typeface="Cambria Math" panose="02040503050406030204" pitchFamily="18" charset="0"/>
                      </a:rPr>
                      <m:t>&gt;0</m:t>
                    </m:r>
                    <m:r>
                      <a:rPr lang="en-US" b="0" i="0" smtClean="0">
                        <a:latin typeface="Cambria Math" panose="02040503050406030204" pitchFamily="18" charset="0"/>
                      </a:rPr>
                      <m:t>.</m:t>
                    </m:r>
                  </m:oMath>
                </a14:m>
                <a:r>
                  <a:rPr lang="en-US" dirty="0"/>
                  <a:t> (Notice anything when </a:t>
                </a:r>
                <a14:m>
                  <m:oMath xmlns:m="http://schemas.openxmlformats.org/officeDocument/2006/math">
                    <m:r>
                      <a:rPr lang="en-US" i="1">
                        <a:latin typeface="Cambria Math" panose="02040503050406030204" pitchFamily="18" charset="0"/>
                      </a:rPr>
                      <m:t>𝜐</m:t>
                    </m:r>
                    <m:r>
                      <a:rPr lang="en-US" b="0" i="0" smtClean="0">
                        <a:latin typeface="Cambria Math" panose="02040503050406030204" pitchFamily="18" charset="0"/>
                      </a:rPr>
                      <m:t>=1</m:t>
                    </m:r>
                  </m:oMath>
                </a14:m>
                <a:r>
                  <a:rPr lang="en-US" dirty="0"/>
                  <a:t>?)</a:t>
                </a: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2218465" y="1195055"/>
                <a:ext cx="7551868" cy="2510944"/>
              </a:xfrm>
              <a:prstGeom prst="rect">
                <a:avLst/>
              </a:prstGeom>
              <a:blipFill>
                <a:blip r:embed="rId3"/>
                <a:stretch>
                  <a:fillRect l="-672" t="-2513" b="-3316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5DF16D9E-DD1E-4840-9202-F9700645FBBF}"/>
              </a:ext>
            </a:extLst>
          </p:cNvPr>
          <p:cNvSpPr/>
          <p:nvPr/>
        </p:nvSpPr>
        <p:spPr>
          <a:xfrm>
            <a:off x="1378767" y="3938771"/>
            <a:ext cx="9036424" cy="234407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8" name="TextBox 25">
                <a:extLst>
                  <a:ext uri="{FF2B5EF4-FFF2-40B4-BE49-F238E27FC236}">
                    <a16:creationId xmlns:a16="http://schemas.microsoft.com/office/drawing/2014/main" id="{FB187635-9172-D04A-9330-F432A86ABD2D}"/>
                  </a:ext>
                </a:extLst>
              </p:cNvPr>
              <p:cNvSpPr txBox="1">
                <a:spLocks noChangeArrowheads="1"/>
              </p:cNvSpPr>
              <p:nvPr/>
            </p:nvSpPr>
            <p:spPr bwMode="auto">
              <a:xfrm>
                <a:off x="2231011" y="3993834"/>
                <a:ext cx="7551868" cy="214045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Valid Distribution?</a:t>
                </a:r>
              </a:p>
              <a:p>
                <a:pPr/>
                <a14:m>
                  <m:oMathPara xmlns:m="http://schemas.openxmlformats.org/officeDocument/2006/math">
                    <m:oMathParaPr>
                      <m:jc m:val="centerGroup"/>
                    </m:oMathParaPr>
                    <m:oMath xmlns:m="http://schemas.openxmlformats.org/officeDocument/2006/math">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𝑦</m:t>
                          </m:r>
                          <m:r>
                            <a:rPr lang="en-US" b="0" i="1" smtClean="0">
                              <a:latin typeface="Cambria Math" panose="02040503050406030204" pitchFamily="18" charset="0"/>
                            </a:rPr>
                            <m:t>=0</m:t>
                          </m:r>
                        </m:sub>
                        <m:sup>
                          <m:r>
                            <a:rPr lang="en-US" b="0" i="1" smtClean="0">
                              <a:latin typeface="Cambria Math" panose="02040503050406030204" pitchFamily="18" charset="0"/>
                            </a:rPr>
                            <m:t>∞</m:t>
                          </m:r>
                        </m:sup>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𝜆</m:t>
                                  </m:r>
                                </m:e>
                                <m:sup>
                                  <m:r>
                                    <a:rPr lang="en-US" i="1">
                                      <a:latin typeface="Cambria Math" panose="02040503050406030204" pitchFamily="18" charset="0"/>
                                    </a:rPr>
                                    <m:t>𝑦</m:t>
                                  </m:r>
                                </m:sup>
                              </m:sSup>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e>
                                  </m:d>
                                </m:e>
                                <m:sup>
                                  <m:r>
                                    <a:rPr lang="en-US" i="1">
                                      <a:latin typeface="Cambria Math" panose="02040503050406030204" pitchFamily="18" charset="0"/>
                                    </a:rPr>
                                    <m:t>𝜐</m:t>
                                  </m:r>
                                </m:sup>
                              </m:sSup>
                              <m:r>
                                <a:rPr lang="en-US" i="1">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den>
                          </m:f>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𝑦</m:t>
                          </m:r>
                          <m:r>
                            <a:rPr lang="en-US" i="1">
                              <a:latin typeface="Cambria Math" panose="02040503050406030204" pitchFamily="18" charset="0"/>
                            </a:rPr>
                            <m:t>=0</m:t>
                          </m:r>
                        </m:sub>
                        <m:sup>
                          <m:r>
                            <a:rPr lang="en-US" i="1">
                              <a:latin typeface="Cambria Math" panose="02040503050406030204" pitchFamily="18" charset="0"/>
                            </a:rPr>
                            <m:t>∞</m:t>
                          </m:r>
                        </m:sup>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𝜆</m:t>
                                  </m:r>
                                </m:e>
                                <m:sup>
                                  <m:r>
                                    <a:rPr lang="en-US" i="1">
                                      <a:latin typeface="Cambria Math" panose="02040503050406030204" pitchFamily="18" charset="0"/>
                                    </a:rPr>
                                    <m:t>𝑦</m:t>
                                  </m:r>
                                </m:sup>
                              </m:sSup>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e>
                                  </m:d>
                                </m:e>
                                <m:sup>
                                  <m:r>
                                    <a:rPr lang="en-US" i="1">
                                      <a:latin typeface="Cambria Math" panose="02040503050406030204" pitchFamily="18" charset="0"/>
                                    </a:rPr>
                                    <m:t>𝜐</m:t>
                                  </m:r>
                                </m:sup>
                              </m:sSup>
                            </m:den>
                          </m:f>
                        </m:e>
                      </m:nary>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den>
                      </m:f>
                      <m:r>
                        <a:rPr lang="en-US" i="1">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r>
                        <a:rPr lang="en-US" b="0" i="1" smtClean="0">
                          <a:latin typeface="Cambria Math" panose="02040503050406030204" pitchFamily="18" charset="0"/>
                        </a:rPr>
                        <m:t>=1</m:t>
                      </m:r>
                    </m:oMath>
                  </m:oMathPara>
                </a14:m>
                <a:endParaRPr lang="en-US" i="1" dirty="0">
                  <a:latin typeface="Cambria Math" panose="02040503050406030204" pitchFamily="18" charset="0"/>
                </a:endParaRPr>
              </a:p>
              <a:p>
                <a:endParaRPr lang="en-US" dirty="0"/>
              </a:p>
              <a:p>
                <a:r>
                  <a:rPr lang="en-US" dirty="0"/>
                  <a:t>and it’s clear that </a:t>
                </a: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e>
                    </m:d>
                    <m:r>
                      <a:rPr lang="en-US" b="0" i="1" smtClean="0">
                        <a:latin typeface="Cambria Math" panose="02040503050406030204" pitchFamily="18" charset="0"/>
                      </a:rPr>
                      <m:t>≥0  ∀</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𝒴</m:t>
                    </m:r>
                  </m:oMath>
                </a14:m>
                <a:r>
                  <a:rPr lang="en-US" dirty="0"/>
                  <a:t>.</a:t>
                </a:r>
              </a:p>
              <a:p>
                <a:endParaRPr lang="en-US" dirty="0"/>
              </a:p>
            </p:txBody>
          </p:sp>
        </mc:Choice>
        <mc:Fallback xmlns="">
          <p:sp>
            <p:nvSpPr>
              <p:cNvPr id="8" name="TextBox 25">
                <a:extLst>
                  <a:ext uri="{FF2B5EF4-FFF2-40B4-BE49-F238E27FC236}">
                    <a16:creationId xmlns:a16="http://schemas.microsoft.com/office/drawing/2014/main" id="{FB187635-9172-D04A-9330-F432A86ABD2D}"/>
                  </a:ext>
                </a:extLst>
              </p:cNvPr>
              <p:cNvSpPr txBox="1">
                <a:spLocks noRot="1" noChangeAspect="1" noMove="1" noResize="1" noEditPoints="1" noAdjustHandles="1" noChangeArrowheads="1" noChangeShapeType="1" noTextEdit="1"/>
              </p:cNvSpPr>
              <p:nvPr/>
            </p:nvSpPr>
            <p:spPr bwMode="auto">
              <a:xfrm>
                <a:off x="2231011" y="3993834"/>
                <a:ext cx="7551868" cy="2140458"/>
              </a:xfrm>
              <a:prstGeom prst="rect">
                <a:avLst/>
              </a:prstGeom>
              <a:blipFill>
                <a:blip r:embed="rId5"/>
                <a:stretch>
                  <a:fillRect l="-672" t="-20000" b="-205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 name="Picture 1">
            <a:extLst>
              <a:ext uri="{FF2B5EF4-FFF2-40B4-BE49-F238E27FC236}">
                <a16:creationId xmlns:a16="http://schemas.microsoft.com/office/drawing/2014/main" id="{D659546D-4119-744E-A770-58F673B874EB}"/>
              </a:ext>
            </a:extLst>
          </p:cNvPr>
          <p:cNvPicPr>
            <a:picLocks noChangeAspect="1"/>
          </p:cNvPicPr>
          <p:nvPr/>
        </p:nvPicPr>
        <p:blipFill>
          <a:blip r:embed="rId6"/>
          <a:stretch>
            <a:fillRect/>
          </a:stretch>
        </p:blipFill>
        <p:spPr>
          <a:xfrm>
            <a:off x="10697439" y="4717547"/>
            <a:ext cx="1139992" cy="1139992"/>
          </a:xfrm>
          <a:prstGeom prst="rect">
            <a:avLst/>
          </a:prstGeom>
        </p:spPr>
      </p:pic>
    </p:spTree>
    <p:extLst>
      <p:ext uri="{BB962C8B-B14F-4D97-AF65-F5344CB8AC3E}">
        <p14:creationId xmlns:p14="http://schemas.microsoft.com/office/powerpoint/2010/main" val="3273829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5DC991B-B2DC-364B-A4A5-D694D91D1F37}"/>
              </a:ext>
            </a:extLst>
          </p:cNvPr>
          <p:cNvPicPr>
            <a:picLocks noChangeAspect="1"/>
          </p:cNvPicPr>
          <p:nvPr/>
        </p:nvPicPr>
        <p:blipFill>
          <a:blip r:embed="rId4"/>
          <a:stretch>
            <a:fillRect/>
          </a:stretch>
        </p:blipFill>
        <p:spPr>
          <a:xfrm>
            <a:off x="1894015" y="1464475"/>
            <a:ext cx="8403965" cy="5346905"/>
          </a:xfrm>
          <a:prstGeom prst="rect">
            <a:avLst/>
          </a:prstGeom>
        </p:spPr>
      </p:pic>
      <p:sp>
        <p:nvSpPr>
          <p:cNvPr id="9" name="Rectangle 8">
            <a:extLst>
              <a:ext uri="{FF2B5EF4-FFF2-40B4-BE49-F238E27FC236}">
                <a16:creationId xmlns:a16="http://schemas.microsoft.com/office/drawing/2014/main" id="{0D6DDB66-65A1-C445-9C09-A5F74ADCE283}"/>
              </a:ext>
            </a:extLst>
          </p:cNvPr>
          <p:cNvSpPr/>
          <p:nvPr/>
        </p:nvSpPr>
        <p:spPr>
          <a:xfrm>
            <a:off x="1894015" y="968513"/>
            <a:ext cx="8665829" cy="646331"/>
          </a:xfrm>
          <a:prstGeom prst="rect">
            <a:avLst/>
          </a:prstGeom>
        </p:spPr>
        <p:txBody>
          <a:bodyPr wrap="square">
            <a:spAutoFit/>
          </a:bodyPr>
          <a:lstStyle/>
          <a:p>
            <a:pPr algn="ctr"/>
            <a:r>
              <a:rPr lang="en-US" sz="3600" dirty="0"/>
              <a:t>Conway-Maxwell-Poisson Distribution (CMP)</a:t>
            </a:r>
          </a:p>
        </p:txBody>
      </p:sp>
      <p:sp>
        <p:nvSpPr>
          <p:cNvPr id="2" name="TextBox 1">
            <a:extLst>
              <a:ext uri="{FF2B5EF4-FFF2-40B4-BE49-F238E27FC236}">
                <a16:creationId xmlns:a16="http://schemas.microsoft.com/office/drawing/2014/main" id="{3CABD5C3-63BC-D147-9464-A806FB3AF2EE}"/>
              </a:ext>
            </a:extLst>
          </p:cNvPr>
          <p:cNvSpPr txBox="1"/>
          <p:nvPr/>
        </p:nvSpPr>
        <p:spPr>
          <a:xfrm>
            <a:off x="10297981" y="1755058"/>
            <a:ext cx="1894020" cy="2031325"/>
          </a:xfrm>
          <a:prstGeom prst="rect">
            <a:avLst/>
          </a:prstGeom>
          <a:noFill/>
        </p:spPr>
        <p:txBody>
          <a:bodyPr wrap="square" rtlCol="0">
            <a:spAutoFit/>
          </a:bodyPr>
          <a:lstStyle/>
          <a:p>
            <a:r>
              <a:rPr lang="en-US" dirty="0"/>
              <a:t>Note: this is a </a:t>
            </a:r>
            <a:r>
              <a:rPr lang="en-US" u="sng" dirty="0"/>
              <a:t>discrete distribution</a:t>
            </a:r>
            <a:r>
              <a:rPr lang="en-US" dirty="0"/>
              <a:t>. Smoothing only done to show the overall shape of the distribution.</a:t>
            </a:r>
          </a:p>
        </p:txBody>
      </p:sp>
    </p:spTree>
    <p:extLst>
      <p:ext uri="{BB962C8B-B14F-4D97-AF65-F5344CB8AC3E}">
        <p14:creationId xmlns:p14="http://schemas.microsoft.com/office/powerpoint/2010/main" val="3291670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1452284" y="1355140"/>
            <a:ext cx="9036424" cy="358262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1464831" y="1410204"/>
                <a:ext cx="8873270" cy="427411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MGF?</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𝑡𝑦</m:t>
                              </m:r>
                            </m:sup>
                          </m:sSup>
                        </m:e>
                      </m:d>
                      <m:r>
                        <a:rPr lang="en-US" i="1">
                          <a:latin typeface="Cambria Math" panose="02040503050406030204" pitchFamily="18" charset="0"/>
                        </a:rPr>
                        <m:t>=</m:t>
                      </m:r>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𝑦</m:t>
                          </m:r>
                          <m:r>
                            <a:rPr lang="en-US" b="0" i="1" smtClean="0">
                              <a:latin typeface="Cambria Math" panose="02040503050406030204" pitchFamily="18" charset="0"/>
                            </a:rPr>
                            <m:t>=0</m:t>
                          </m:r>
                        </m:sub>
                        <m:sup>
                          <m:r>
                            <a:rPr lang="en-US" b="0" i="1" smtClean="0">
                              <a:latin typeface="Cambria Math" panose="02040503050406030204" pitchFamily="18" charset="0"/>
                            </a:rPr>
                            <m:t>∞</m:t>
                          </m:r>
                        </m:sup>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𝜆</m:t>
                                  </m:r>
                                </m:e>
                                <m:sup>
                                  <m:r>
                                    <a:rPr lang="en-US" i="1">
                                      <a:latin typeface="Cambria Math" panose="02040503050406030204" pitchFamily="18" charset="0"/>
                                    </a:rPr>
                                    <m:t>𝑦</m:t>
                                  </m:r>
                                </m:sup>
                              </m:sSup>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e>
                                  </m:d>
                                </m:e>
                                <m:sup>
                                  <m:r>
                                    <a:rPr lang="en-US" i="1">
                                      <a:latin typeface="Cambria Math" panose="02040503050406030204" pitchFamily="18" charset="0"/>
                                    </a:rPr>
                                    <m:t>𝜐</m:t>
                                  </m:r>
                                </m:sup>
                              </m:sSup>
                              <m:r>
                                <a:rPr lang="en-US" i="1">
                                  <a:latin typeface="Cambria Math" panose="02040503050406030204" pitchFamily="18" charset="0"/>
                                </a:rPr>
                                <m:t>𝑍</m:t>
                              </m:r>
                              <m:r>
                                <a:rPr lang="en-US" i="1">
                                  <a:latin typeface="Cambria Math" panose="02040503050406030204" pitchFamily="18" charset="0"/>
                                </a:rPr>
                                <m:t>(</m:t>
                              </m:r>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r>
                                <a:rPr lang="en-US" i="1">
                                  <a:latin typeface="Cambria Math" panose="02040503050406030204" pitchFamily="18" charset="0"/>
                                </a:rPr>
                                <m:t>)</m:t>
                              </m:r>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𝑡𝑦</m:t>
                              </m:r>
                            </m:sup>
                          </m:sSup>
                        </m:e>
                      </m:nary>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𝑦</m:t>
                          </m:r>
                          <m:r>
                            <a:rPr lang="en-US" i="1">
                              <a:latin typeface="Cambria Math" panose="02040503050406030204" pitchFamily="18" charset="0"/>
                            </a:rPr>
                            <m:t>=0</m:t>
                          </m:r>
                        </m:sub>
                        <m:sup>
                          <m:r>
                            <a:rPr lang="en-US" i="1">
                              <a:latin typeface="Cambria Math" panose="02040503050406030204" pitchFamily="18" charset="0"/>
                            </a:rPr>
                            <m:t>∞</m:t>
                          </m:r>
                        </m:sup>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𝜆</m:t>
                                  </m:r>
                                </m:e>
                                <m:sup>
                                  <m:r>
                                    <a:rPr lang="en-US" i="1">
                                      <a:latin typeface="Cambria Math" panose="02040503050406030204" pitchFamily="18" charset="0"/>
                                    </a:rPr>
                                    <m:t>𝑦</m:t>
                                  </m:r>
                                </m:sup>
                              </m:sSup>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e>
                                  </m:d>
                                </m:e>
                                <m:sup>
                                  <m:r>
                                    <a:rPr lang="en-US" i="1">
                                      <a:latin typeface="Cambria Math" panose="02040503050406030204" pitchFamily="18" charset="0"/>
                                    </a:rPr>
                                    <m:t>𝜐</m:t>
                                  </m:r>
                                </m:sup>
                              </m:sSup>
                            </m:den>
                          </m:f>
                        </m:e>
                      </m:nary>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𝑡𝑦</m:t>
                          </m:r>
                        </m:sup>
                      </m:sSup>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𝑦</m:t>
                          </m:r>
                          <m:r>
                            <a:rPr lang="en-US" i="1">
                              <a:latin typeface="Cambria Math" panose="02040503050406030204" pitchFamily="18" charset="0"/>
                            </a:rPr>
                            <m:t>=0</m:t>
                          </m:r>
                        </m:sub>
                        <m:sup>
                          <m:r>
                            <a:rPr lang="en-US" i="1">
                              <a:latin typeface="Cambria Math" panose="02040503050406030204" pitchFamily="18" charset="0"/>
                            </a:rPr>
                            <m:t>∞</m:t>
                          </m:r>
                        </m:sup>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b="0" i="1" smtClean="0">
                                          <a:latin typeface="Cambria Math" panose="02040503050406030204" pitchFamily="18" charset="0"/>
                                        </a:rPr>
                                      </m:ctrlPr>
                                    </m:dPr>
                                    <m:e>
                                      <m:r>
                                        <a:rPr lang="en-US" i="1">
                                          <a:latin typeface="Cambria Math" panose="02040503050406030204" pitchFamily="18" charset="0"/>
                                        </a:rPr>
                                        <m:t>𝜆</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𝑡</m:t>
                                          </m:r>
                                        </m:sup>
                                      </m:sSup>
                                    </m:e>
                                  </m:d>
                                </m:e>
                                <m:sup>
                                  <m:r>
                                    <a:rPr lang="en-US" i="1">
                                      <a:latin typeface="Cambria Math" panose="02040503050406030204" pitchFamily="18" charset="0"/>
                                    </a:rPr>
                                    <m:t>𝑦</m:t>
                                  </m:r>
                                </m:sup>
                              </m:sSup>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e>
                                  </m:d>
                                </m:e>
                                <m:sup>
                                  <m:r>
                                    <a:rPr lang="en-US" i="1">
                                      <a:latin typeface="Cambria Math" panose="02040503050406030204" pitchFamily="18" charset="0"/>
                                    </a:rPr>
                                    <m:t>𝜐</m:t>
                                  </m:r>
                                </m:sup>
                              </m:sSup>
                            </m:den>
                          </m:f>
                        </m:e>
                      </m:nary>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𝑡</m:t>
                                  </m:r>
                                </m:sup>
                              </m:sSup>
                              <m:r>
                                <a:rPr lang="en-US" i="1">
                                  <a:latin typeface="Cambria Math" panose="02040503050406030204" pitchFamily="18" charset="0"/>
                                </a:rPr>
                                <m:t>,</m:t>
                              </m:r>
                              <m:r>
                                <a:rPr lang="en-US" i="1">
                                  <a:latin typeface="Cambria Math" panose="02040503050406030204" pitchFamily="18" charset="0"/>
                                </a:rPr>
                                <m:t>𝜐</m:t>
                              </m:r>
                            </m:e>
                          </m:d>
                          <m:r>
                            <a:rPr lang="en-US" b="0" i="1" smtClean="0">
                              <a:latin typeface="Cambria Math" panose="02040503050406030204" pitchFamily="18" charset="0"/>
                            </a:rPr>
                            <m:t>, </m:t>
                          </m:r>
                        </m:num>
                        <m:den>
                          <m:r>
                            <a:rPr lang="en-US" i="1">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den>
                      </m:f>
                    </m:oMath>
                  </m:oMathPara>
                </a14:m>
                <a:endParaRPr lang="en-US" dirty="0"/>
              </a:p>
              <a:p>
                <a:endParaRPr lang="en-US" dirty="0"/>
              </a:p>
              <a:p>
                <a:r>
                  <a:rPr lang="en-US" dirty="0"/>
                  <a:t>for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ℝ</m:t>
                    </m:r>
                  </m:oMath>
                </a14:m>
                <a:r>
                  <a:rPr lang="en-US" dirty="0"/>
                  <a:t>.</a:t>
                </a:r>
              </a:p>
              <a:p>
                <a:endParaRPr lang="en-US" dirty="0"/>
              </a:p>
              <a:p>
                <a:r>
                  <a:rPr lang="en-US" dirty="0"/>
                  <a:t>Hence, we may define the moments recursively</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𝑌</m:t>
                              </m:r>
                            </m:e>
                            <m:sup>
                              <m:r>
                                <a:rPr lang="en-US" b="0" i="1" smtClean="0">
                                  <a:latin typeface="Cambria Math" panose="02040503050406030204" pitchFamily="18" charset="0"/>
                                </a:rPr>
                                <m:t>𝑟</m:t>
                              </m:r>
                              <m:r>
                                <a:rPr lang="en-US" b="0" i="1" smtClean="0">
                                  <a:latin typeface="Cambria Math" panose="02040503050406030204" pitchFamily="18" charset="0"/>
                                </a:rPr>
                                <m:t>+1</m:t>
                              </m:r>
                            </m:sup>
                          </m:sSup>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𝜆</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r>
                                            <a:rPr lang="en-US" b="0" i="1" smtClean="0">
                                              <a:latin typeface="Cambria Math" panose="02040503050406030204" pitchFamily="18" charset="0"/>
                                            </a:rPr>
                                            <m:t>+1</m:t>
                                          </m:r>
                                        </m:e>
                                      </m:d>
                                    </m:e>
                                  </m:d>
                                </m:e>
                                <m:sup>
                                  <m:r>
                                    <a:rPr lang="en-US" b="0" i="1" smtClean="0">
                                      <a:latin typeface="Cambria Math" panose="02040503050406030204" pitchFamily="18" charset="0"/>
                                    </a:rPr>
                                    <m:t>1−</m:t>
                                  </m:r>
                                  <m:r>
                                    <a:rPr lang="en-US" i="1">
                                      <a:latin typeface="Cambria Math" panose="02040503050406030204" pitchFamily="18" charset="0"/>
                                    </a:rPr>
                                    <m:t>𝜐</m:t>
                                  </m:r>
                                </m:sup>
                              </m:sSup>
                              <m:r>
                                <a:rPr lang="en-US" b="0" i="1" smtClean="0">
                                  <a:latin typeface="Cambria Math" panose="02040503050406030204" pitchFamily="18" charset="0"/>
                                </a:rPr>
                                <m:t>                            </m:t>
                              </m:r>
                              <m:r>
                                <a:rPr lang="en-US" b="0" i="1" smtClean="0">
                                  <a:latin typeface="Cambria Math" panose="02040503050406030204" pitchFamily="18" charset="0"/>
                                </a:rPr>
                                <m:t>𝑟</m:t>
                              </m:r>
                              <m:r>
                                <a:rPr lang="en-US" b="0" i="1" smtClean="0">
                                  <a:latin typeface="Cambria Math" panose="02040503050406030204" pitchFamily="18" charset="0"/>
                                </a:rPr>
                                <m:t>=0</m:t>
                              </m:r>
                            </m:e>
                            <m:e>
                              <m:r>
                                <a:rPr lang="en-US" b="0" i="1" smtClean="0">
                                  <a:latin typeface="Cambria Math" panose="02040503050406030204" pitchFamily="18" charset="0"/>
                                </a:rPr>
                                <m:t>𝜆</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𝑑</m:t>
                                  </m:r>
                                  <m:r>
                                    <a:rPr lang="en-US" b="0" i="1" smtClean="0">
                                      <a:latin typeface="Cambria Math" panose="02040503050406030204" pitchFamily="18" charset="0"/>
                                    </a:rPr>
                                    <m:t>𝜆</m:t>
                                  </m:r>
                                </m:den>
                              </m:f>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𝑌</m:t>
                                      </m:r>
                                    </m:e>
                                    <m:sup>
                                      <m:r>
                                        <a:rPr lang="en-US" b="0" i="1" smtClean="0">
                                          <a:latin typeface="Cambria Math" panose="02040503050406030204" pitchFamily="18" charset="0"/>
                                        </a:rPr>
                                        <m:t>𝑟</m:t>
                                      </m:r>
                                    </m:sup>
                                  </m:sSup>
                                </m:e>
                              </m:d>
                              <m:r>
                                <a:rPr lang="en-US" b="0" i="1" smtClean="0">
                                  <a:latin typeface="Cambria Math" panose="02040503050406030204" pitchFamily="18" charset="0"/>
                                </a:rPr>
                                <m:t>+</m:t>
                              </m:r>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𝑌</m:t>
                                      </m:r>
                                    </m:e>
                                    <m:sup>
                                      <m:r>
                                        <a:rPr lang="en-US" b="0" i="1" smtClean="0">
                                          <a:latin typeface="Cambria Math" panose="02040503050406030204" pitchFamily="18" charset="0"/>
                                        </a:rPr>
                                        <m:t>𝑟</m:t>
                                      </m:r>
                                    </m:sup>
                                  </m:sSup>
                                </m:e>
                              </m:d>
                              <m:r>
                                <a:rPr lang="en-US" b="0" i="1" smtClean="0">
                                  <a:latin typeface="Cambria Math" panose="02040503050406030204" pitchFamily="18" charset="0"/>
                                </a:rPr>
                                <m:t>            </m:t>
                              </m:r>
                              <m:r>
                                <a:rPr lang="en-US" b="0" i="1" smtClean="0">
                                  <a:latin typeface="Cambria Math" panose="02040503050406030204" pitchFamily="18" charset="0"/>
                                </a:rPr>
                                <m:t>𝑟</m:t>
                              </m:r>
                              <m:r>
                                <a:rPr lang="en-US" b="0" i="1" smtClean="0">
                                  <a:latin typeface="Cambria Math" panose="02040503050406030204" pitchFamily="18" charset="0"/>
                                </a:rPr>
                                <m:t>&gt;0</m:t>
                              </m:r>
                            </m:e>
                          </m:eqArr>
                        </m:e>
                      </m:d>
                    </m:oMath>
                  </m:oMathPara>
                </a14:m>
                <a:endParaRPr lang="en-US" dirty="0"/>
              </a:p>
              <a:p>
                <a:endParaRPr lang="en-US" dirty="0"/>
              </a:p>
              <a:p>
                <a:endParaRPr lang="en-US" dirty="0"/>
              </a:p>
              <a:p>
                <a:endParaRPr lang="en-US" dirty="0"/>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1464831" y="1410204"/>
                <a:ext cx="8873270" cy="4274119"/>
              </a:xfrm>
              <a:prstGeom prst="rect">
                <a:avLst/>
              </a:prstGeom>
              <a:blipFill>
                <a:blip r:embed="rId3"/>
                <a:stretch>
                  <a:fillRect l="-429" t="-10059" b="-5858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940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1043492" y="1183012"/>
            <a:ext cx="10112188" cy="546521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1256514" y="1238075"/>
                <a:ext cx="9587203" cy="515237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Can We Use the CMP Distribution in the Context of GLM?</a:t>
                </a:r>
                <a:endParaRPr lang="en-US" dirty="0"/>
              </a:p>
              <a:p>
                <a:endParaRPr lang="en-US" dirty="0"/>
              </a:p>
              <a:p>
                <a:r>
                  <a:rPr lang="en-US" dirty="0"/>
                  <a:t>Translation: Does the CMP Distribution belong to that special subclass of the exponential family that we say earlier? (i.e. does it take the form of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𝜙</m:t>
                        </m:r>
                        <m:r>
                          <a:rPr lang="en-US" i="1">
                            <a:latin typeface="Cambria Math" panose="02040503050406030204" pitchFamily="18" charset="0"/>
                          </a:rPr>
                          <m:t> </m:t>
                        </m:r>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𝑦</m:t>
                                </m:r>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𝑏</m:t>
                                </m:r>
                                <m:d>
                                  <m:dPr>
                                    <m:ctrlPr>
                                      <a:rPr lang="en-US" i="1">
                                        <a:latin typeface="Cambria Math" panose="02040503050406030204" pitchFamily="18" charset="0"/>
                                      </a:rPr>
                                    </m:ctrlPr>
                                  </m:dPr>
                                  <m:e>
                                    <m:r>
                                      <a:rPr lang="en-US" i="1">
                                        <a:latin typeface="Cambria Math" panose="02040503050406030204" pitchFamily="18" charset="0"/>
                                      </a:rPr>
                                      <m:t>𝜃</m:t>
                                    </m:r>
                                  </m:e>
                                </m:d>
                              </m:num>
                              <m:den>
                                <m:r>
                                  <a:rPr lang="en-US" i="1">
                                    <a:latin typeface="Cambria Math" panose="02040503050406030204" pitchFamily="18" charset="0"/>
                                  </a:rPr>
                                  <m:t>𝑎</m:t>
                                </m:r>
                                <m:d>
                                  <m:dPr>
                                    <m:ctrlPr>
                                      <a:rPr lang="en-US" i="1">
                                        <a:latin typeface="Cambria Math" panose="02040503050406030204" pitchFamily="18" charset="0"/>
                                      </a:rPr>
                                    </m:ctrlPr>
                                  </m:dPr>
                                  <m:e>
                                    <m:r>
                                      <a:rPr lang="en-US" i="1">
                                        <a:latin typeface="Cambria Math" panose="02040503050406030204" pitchFamily="18" charset="0"/>
                                      </a:rPr>
                                      <m:t>𝜙</m:t>
                                    </m:r>
                                  </m:e>
                                </m:d>
                              </m:den>
                            </m:f>
                            <m:r>
                              <a:rPr lang="en-US" i="1">
                                <a:latin typeface="Cambria Math" panose="02040503050406030204" pitchFamily="18" charset="0"/>
                              </a:rPr>
                              <m:t>+</m:t>
                            </m:r>
                            <m:r>
                              <a:rPr lang="en-US" i="1">
                                <a:latin typeface="Cambria Math" panose="02040503050406030204" pitchFamily="18" charset="0"/>
                              </a:rPr>
                              <m:t>𝑐</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𝜙</m:t>
                                </m:r>
                              </m:e>
                            </m:d>
                          </m:e>
                        </m:d>
                      </m:e>
                    </m:func>
                  </m:oMath>
                </a14:m>
                <a:r>
                  <a:rPr lang="en-US" dirty="0"/>
                  <a:t> ?)</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𝑦</m:t>
                          </m:r>
                        </m:e>
                      </m:d>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𝜆</m:t>
                              </m:r>
                            </m:e>
                            <m:sup>
                              <m:r>
                                <a:rPr lang="en-US" i="1">
                                  <a:latin typeface="Cambria Math" panose="02040503050406030204" pitchFamily="18" charset="0"/>
                                </a:rPr>
                                <m:t>𝑦</m:t>
                              </m:r>
                            </m:sup>
                          </m:sSup>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e>
                              </m:d>
                            </m:e>
                            <m:sup>
                              <m:r>
                                <a:rPr lang="en-US" i="1">
                                  <a:latin typeface="Cambria Math" panose="02040503050406030204" pitchFamily="18" charset="0"/>
                                </a:rPr>
                                <m:t>𝜐</m:t>
                              </m:r>
                            </m:sup>
                          </m:sSup>
                          <m:r>
                            <a:rPr lang="en-US" i="1">
                              <a:latin typeface="Cambria Math" panose="02040503050406030204" pitchFamily="18" charset="0"/>
                            </a:rPr>
                            <m:t>𝑍</m:t>
                          </m:r>
                          <m:r>
                            <a:rPr lang="en-US" i="1">
                              <a:latin typeface="Cambria Math" panose="02040503050406030204" pitchFamily="18" charset="0"/>
                            </a:rPr>
                            <m:t>(</m:t>
                          </m:r>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r>
                            <a:rPr lang="en-US" i="1">
                              <a:latin typeface="Cambria Math" panose="02040503050406030204" pitchFamily="18" charset="0"/>
                            </a:rPr>
                            <m:t>)</m:t>
                          </m:r>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𝑦𝑙𝑜𝑔</m:t>
                              </m:r>
                              <m:d>
                                <m:dPr>
                                  <m:ctrlPr>
                                    <a:rPr lang="en-US" b="0" i="1" smtClean="0">
                                      <a:latin typeface="Cambria Math" panose="02040503050406030204" pitchFamily="18" charset="0"/>
                                    </a:rPr>
                                  </m:ctrlPr>
                                </m:dPr>
                                <m:e>
                                  <m:r>
                                    <a:rPr lang="en-US" b="0" i="1" smtClean="0">
                                      <a:latin typeface="Cambria Math" panose="02040503050406030204" pitchFamily="18" charset="0"/>
                                    </a:rPr>
                                    <m:t>𝜆</m:t>
                                  </m:r>
                                </m:e>
                              </m:d>
                            </m:e>
                          </m:d>
                        </m:e>
                      </m:func>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m:t>
                              </m:r>
                              <m:r>
                                <a:rPr lang="en-US" i="1">
                                  <a:latin typeface="Cambria Math" panose="02040503050406030204" pitchFamily="18" charset="0"/>
                                </a:rPr>
                                <m:t>𝜐</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𝑦</m:t>
                                      </m:r>
                                      <m:r>
                                        <a:rPr lang="en-US" b="0" i="1" smtClean="0">
                                          <a:latin typeface="Cambria Math" panose="02040503050406030204" pitchFamily="18" charset="0"/>
                                        </a:rPr>
                                        <m:t>!</m:t>
                                      </m:r>
                                    </m:e>
                                  </m:d>
                                </m:e>
                              </m:func>
                            </m:e>
                          </m:d>
                        </m:e>
                      </m:func>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𝑍</m:t>
                                      </m:r>
                                      <m:d>
                                        <m:dPr>
                                          <m:ctrlPr>
                                            <a:rPr lang="en-US" b="0" i="1" smtClean="0">
                                              <a:latin typeface="Cambria Math" panose="02040503050406030204" pitchFamily="18" charset="0"/>
                                            </a:rPr>
                                          </m:ctrlPr>
                                        </m:dPr>
                                        <m:e>
                                          <m:r>
                                            <a:rPr lang="en-US" b="0" i="1" smtClean="0">
                                              <a:latin typeface="Cambria Math" panose="02040503050406030204" pitchFamily="18" charset="0"/>
                                            </a:rPr>
                                            <m:t>𝜆</m:t>
                                          </m:r>
                                          <m:r>
                                            <a:rPr lang="en-US" b="0" i="1" smtClean="0">
                                              <a:latin typeface="Cambria Math" panose="02040503050406030204" pitchFamily="18" charset="0"/>
                                            </a:rPr>
                                            <m:t>,</m:t>
                                          </m:r>
                                          <m:r>
                                            <a:rPr lang="en-US" i="1">
                                              <a:latin typeface="Cambria Math" panose="02040503050406030204" pitchFamily="18" charset="0"/>
                                            </a:rPr>
                                            <m:t>𝜐</m:t>
                                          </m:r>
                                        </m:e>
                                      </m:d>
                                    </m:e>
                                  </m:d>
                                </m:e>
                              </m:func>
                            </m:e>
                          </m:d>
                        </m:e>
                      </m:func>
                    </m:oMath>
                  </m:oMathPara>
                </a14:m>
                <a:endParaRPr lang="en-US" b="0" dirty="0"/>
              </a:p>
              <a:p>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begChr m:val="{"/>
                              <m:endChr m:val="}"/>
                              <m:ctrlPr>
                                <a:rPr lang="en-US" i="1">
                                  <a:latin typeface="Cambria Math" panose="02040503050406030204" pitchFamily="18" charset="0"/>
                                </a:rPr>
                              </m:ctrlPr>
                            </m:dPr>
                            <m:e>
                              <m:r>
                                <a:rPr lang="en-US" i="1">
                                  <a:latin typeface="Cambria Math" panose="02040503050406030204" pitchFamily="18" charset="0"/>
                                </a:rPr>
                                <m:t>𝑦𝑙𝑜𝑔</m:t>
                              </m:r>
                              <m:d>
                                <m:dPr>
                                  <m:ctrlPr>
                                    <a:rPr lang="en-US" i="1">
                                      <a:latin typeface="Cambria Math" panose="02040503050406030204" pitchFamily="18" charset="0"/>
                                    </a:rPr>
                                  </m:ctrlPr>
                                </m:dPr>
                                <m:e>
                                  <m:r>
                                    <a:rPr lang="en-US" i="1">
                                      <a:latin typeface="Cambria Math" panose="02040503050406030204" pitchFamily="18" charset="0"/>
                                    </a:rPr>
                                    <m:t>𝜆</m:t>
                                  </m:r>
                                </m:e>
                              </m:d>
                              <m:r>
                                <a:rPr lang="en-US" i="1">
                                  <a:latin typeface="Cambria Math" panose="02040503050406030204" pitchFamily="18" charset="0"/>
                                </a:rPr>
                                <m:t>−</m:t>
                              </m:r>
                              <m:r>
                                <a:rPr lang="en-US" i="1">
                                  <a:latin typeface="Cambria Math" panose="02040503050406030204" pitchFamily="18" charset="0"/>
                                </a:rPr>
                                <m:t>𝜐</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e>
                                  </m:d>
                                </m:e>
                              </m:fun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e>
                                  </m:d>
                                </m:e>
                              </m:func>
                            </m:e>
                          </m:d>
                        </m:e>
                      </m:func>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begChr m:val="{"/>
                              <m:endChr m:val="}"/>
                              <m:ctrlPr>
                                <a:rPr lang="en-US" i="1">
                                  <a:latin typeface="Cambria Math" panose="02040503050406030204" pitchFamily="18" charset="0"/>
                                </a:rPr>
                              </m:ctrlPr>
                            </m:dPr>
                            <m:e>
                              <m:r>
                                <a:rPr lang="en-US" i="1">
                                  <a:latin typeface="Cambria Math" panose="02040503050406030204" pitchFamily="18" charset="0"/>
                                </a:rPr>
                                <m:t>𝑦𝑙𝑜𝑔</m:t>
                              </m:r>
                              <m:d>
                                <m:dPr>
                                  <m:ctrlPr>
                                    <a:rPr lang="en-US" i="1">
                                      <a:latin typeface="Cambria Math" panose="02040503050406030204" pitchFamily="18" charset="0"/>
                                    </a:rPr>
                                  </m:ctrlPr>
                                </m:dPr>
                                <m:e>
                                  <m:r>
                                    <a:rPr lang="en-US" i="1">
                                      <a:latin typeface="Cambria Math" panose="02040503050406030204" pitchFamily="18" charset="0"/>
                                    </a:rPr>
                                    <m:t>𝜆</m:t>
                                  </m:r>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e>
                                  </m:d>
                                </m:e>
                              </m:func>
                              <m:r>
                                <a:rPr lang="en-US" b="0" i="1" smtClean="0">
                                  <a:latin typeface="Cambria Math" panose="02040503050406030204" pitchFamily="18" charset="0"/>
                                </a:rPr>
                                <m:t>−</m:t>
                              </m:r>
                              <m:r>
                                <a:rPr lang="en-US" i="1">
                                  <a:latin typeface="Cambria Math" panose="02040503050406030204" pitchFamily="18" charset="0"/>
                                </a:rPr>
                                <m:t>𝜐</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e>
                                  </m:d>
                                </m:e>
                              </m:func>
                            </m:e>
                          </m:d>
                        </m:e>
                      </m:func>
                    </m:oMath>
                  </m:oMathPara>
                </a14:m>
                <a:endParaRPr lang="en-US" dirty="0"/>
              </a:p>
              <a:p>
                <a:endParaRPr lang="en-US" dirty="0"/>
              </a:p>
              <a:p>
                <a:r>
                  <a:rPr lang="en-US" altLang="en-US" dirty="0"/>
                  <a:t>Hence, the distribution is of the form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𝑦</m:t>
                                </m:r>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𝑏</m:t>
                                </m:r>
                                <m:d>
                                  <m:dPr>
                                    <m:ctrlPr>
                                      <a:rPr lang="en-US" i="1">
                                        <a:latin typeface="Cambria Math" panose="02040503050406030204" pitchFamily="18" charset="0"/>
                                      </a:rPr>
                                    </m:ctrlPr>
                                  </m:dPr>
                                  <m:e>
                                    <m:r>
                                      <a:rPr lang="en-US" i="1">
                                        <a:latin typeface="Cambria Math" panose="02040503050406030204" pitchFamily="18" charset="0"/>
                                      </a:rPr>
                                      <m:t>𝜃</m:t>
                                    </m:r>
                                  </m:e>
                                </m:d>
                              </m:num>
                              <m:den>
                                <m:r>
                                  <a:rPr lang="en-US" i="1">
                                    <a:latin typeface="Cambria Math" panose="02040503050406030204" pitchFamily="18" charset="0"/>
                                  </a:rPr>
                                  <m:t>𝑎</m:t>
                                </m:r>
                                <m:d>
                                  <m:dPr>
                                    <m:ctrlPr>
                                      <a:rPr lang="en-US" i="1">
                                        <a:latin typeface="Cambria Math" panose="02040503050406030204" pitchFamily="18" charset="0"/>
                                      </a:rPr>
                                    </m:ctrlPr>
                                  </m:dPr>
                                  <m:e>
                                    <m:r>
                                      <a:rPr lang="en-US" i="1">
                                        <a:latin typeface="Cambria Math" panose="02040503050406030204" pitchFamily="18" charset="0"/>
                                      </a:rPr>
                                      <m:t>𝜙</m:t>
                                    </m:r>
                                  </m:e>
                                </m:d>
                              </m:den>
                            </m:f>
                            <m:r>
                              <a:rPr lang="en-US" i="1">
                                <a:latin typeface="Cambria Math" panose="02040503050406030204" pitchFamily="18" charset="0"/>
                              </a:rPr>
                              <m:t>+</m:t>
                            </m:r>
                            <m:r>
                              <a:rPr lang="en-US" i="1">
                                <a:latin typeface="Cambria Math" panose="02040503050406030204" pitchFamily="18" charset="0"/>
                              </a:rPr>
                              <m:t>𝑐</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𝜙</m:t>
                                </m:r>
                              </m:e>
                            </m:d>
                          </m:e>
                        </m:d>
                      </m:e>
                    </m:func>
                  </m:oMath>
                </a14:m>
                <a:r>
                  <a:rPr lang="en-US" altLang="en-US" dirty="0"/>
                  <a:t>, with </a:t>
                </a:r>
              </a:p>
              <a:p>
                <a:pPr algn="ctr"/>
                <a14:m>
                  <m:oMath xmlns:m="http://schemas.openxmlformats.org/officeDocument/2006/math">
                    <m:r>
                      <a:rPr lang="en-US" altLang="en-US" i="1">
                        <a:latin typeface="Cambria Math" panose="02040503050406030204" pitchFamily="18" charset="0"/>
                      </a:rPr>
                      <m:t>𝜃</m:t>
                    </m:r>
                    <m:r>
                      <a:rPr lang="en-US" altLang="en-US" i="1">
                        <a:latin typeface="Cambria Math" panose="02040503050406030204" pitchFamily="18" charset="0"/>
                      </a:rPr>
                      <m:t>=</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r>
                              <a:rPr lang="en-US" altLang="en-US" b="0" i="1" smtClean="0">
                                <a:latin typeface="Cambria Math" panose="02040503050406030204" pitchFamily="18" charset="0"/>
                              </a:rPr>
                              <m:t>𝜆</m:t>
                            </m:r>
                          </m:e>
                        </m:d>
                      </m:e>
                    </m:func>
                  </m:oMath>
                </a14:m>
                <a:r>
                  <a:rPr lang="en-US" altLang="en-US" dirty="0"/>
                  <a:t>                                 </a:t>
                </a:r>
                <a14:m>
                  <m:oMath xmlns:m="http://schemas.openxmlformats.org/officeDocument/2006/math">
                    <m:r>
                      <m:rPr>
                        <m:sty m:val="p"/>
                      </m:rPr>
                      <a:rPr lang="en-US" altLang="en-US">
                        <a:latin typeface="Cambria Math" panose="02040503050406030204" pitchFamily="18" charset="0"/>
                      </a:rPr>
                      <m:t>b</m:t>
                    </m:r>
                    <m:d>
                      <m:dPr>
                        <m:ctrlPr>
                          <a:rPr lang="en-US" altLang="en-US" i="1">
                            <a:latin typeface="Cambria Math" panose="02040503050406030204" pitchFamily="18" charset="0"/>
                          </a:rPr>
                        </m:ctrlPr>
                      </m:dPr>
                      <m:e>
                        <m:r>
                          <a:rPr lang="en-US" altLang="en-US" i="1">
                            <a:latin typeface="Cambria Math" panose="02040503050406030204" pitchFamily="18" charset="0"/>
                          </a:rPr>
                          <m:t>𝜃</m:t>
                        </m:r>
                      </m:e>
                    </m:d>
                    <m:r>
                      <a:rPr lang="en-US" alt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e>
                        </m:d>
                      </m:e>
                    </m:func>
                  </m:oMath>
                </a14:m>
                <a:endParaRPr lang="en-US" altLang="en-US" dirty="0"/>
              </a:p>
              <a:p>
                <a:pPr algn="ctr"/>
                <a14:m>
                  <m:oMath xmlns:m="http://schemas.openxmlformats.org/officeDocument/2006/math">
                    <m:r>
                      <a:rPr lang="en-US" altLang="en-US" i="1">
                        <a:latin typeface="Cambria Math" panose="02040503050406030204" pitchFamily="18" charset="0"/>
                      </a:rPr>
                      <m:t>𝑎</m:t>
                    </m:r>
                    <m:d>
                      <m:dPr>
                        <m:ctrlPr>
                          <a:rPr lang="en-US" altLang="en-US" i="1">
                            <a:latin typeface="Cambria Math" panose="02040503050406030204" pitchFamily="18" charset="0"/>
                          </a:rPr>
                        </m:ctrlPr>
                      </m:dPr>
                      <m:e>
                        <m:r>
                          <a:rPr lang="en-US" altLang="en-US" i="1">
                            <a:latin typeface="Cambria Math" panose="02040503050406030204" pitchFamily="18" charset="0"/>
                          </a:rPr>
                          <m:t>𝜙</m:t>
                        </m:r>
                      </m:e>
                    </m:d>
                    <m:r>
                      <a:rPr lang="en-US" altLang="en-US" i="1">
                        <a:latin typeface="Cambria Math" panose="02040503050406030204" pitchFamily="18" charset="0"/>
                      </a:rPr>
                      <m:t>=1</m:t>
                    </m:r>
                  </m:oMath>
                </a14:m>
                <a:r>
                  <a:rPr lang="en-US" altLang="en-US" dirty="0"/>
                  <a:t>                                  </a:t>
                </a:r>
                <a14:m>
                  <m:oMath xmlns:m="http://schemas.openxmlformats.org/officeDocument/2006/math">
                    <m:r>
                      <m:rPr>
                        <m:sty m:val="p"/>
                      </m:rPr>
                      <a:rPr lang="en-US" altLang="en-US" dirty="0">
                        <a:latin typeface="Cambria Math" panose="02040503050406030204" pitchFamily="18" charset="0"/>
                      </a:rPr>
                      <m:t>c</m:t>
                    </m:r>
                    <m:d>
                      <m:dPr>
                        <m:ctrlPr>
                          <a:rPr lang="en-US" altLang="en-US" i="1" dirty="0">
                            <a:latin typeface="Cambria Math" panose="02040503050406030204" pitchFamily="18" charset="0"/>
                          </a:rPr>
                        </m:ctrlPr>
                      </m:dPr>
                      <m:e>
                        <m:r>
                          <a:rPr lang="en-US" altLang="en-US" i="1" dirty="0">
                            <a:latin typeface="Cambria Math" panose="02040503050406030204" pitchFamily="18" charset="0"/>
                          </a:rPr>
                          <m:t>𝑦</m:t>
                        </m:r>
                        <m:r>
                          <a:rPr lang="en-US" altLang="en-US" i="1" dirty="0">
                            <a:latin typeface="Cambria Math" panose="02040503050406030204" pitchFamily="18" charset="0"/>
                          </a:rPr>
                          <m:t>,</m:t>
                        </m:r>
                        <m:r>
                          <a:rPr lang="en-US" altLang="en-US" i="1" dirty="0">
                            <a:latin typeface="Cambria Math" panose="02040503050406030204" pitchFamily="18" charset="0"/>
                          </a:rPr>
                          <m:t>𝜙</m:t>
                        </m:r>
                      </m:e>
                    </m:d>
                    <m:r>
                      <a:rPr lang="en-US" altLang="en-US" i="1" dirty="0">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𝜐</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e>
                        </m:d>
                      </m:e>
                    </m:func>
                  </m:oMath>
                </a14:m>
                <a:endParaRPr lang="en-US" dirty="0"/>
              </a:p>
              <a:p>
                <a:endParaRPr lang="en-US" dirty="0"/>
              </a:p>
              <a:p>
                <a:r>
                  <a:rPr lang="en-US" dirty="0"/>
                  <a:t>So, </a:t>
                </a:r>
                <a:r>
                  <a:rPr lang="en-US" dirty="0">
                    <a:solidFill>
                      <a:srgbClr val="FF0000"/>
                    </a:solidFill>
                  </a:rPr>
                  <a:t>yes</a:t>
                </a:r>
                <a:r>
                  <a:rPr lang="en-US" dirty="0"/>
                  <a:t>!</a:t>
                </a: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1256514" y="1238075"/>
                <a:ext cx="9587203" cy="5152373"/>
              </a:xfrm>
              <a:prstGeom prst="rect">
                <a:avLst/>
              </a:prstGeom>
              <a:blipFill>
                <a:blip r:embed="rId3"/>
                <a:stretch>
                  <a:fillRect l="-397" t="-983" b="-73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D7F74E6-EBB6-DE41-924D-7A408FE8FBBF}"/>
              </a:ext>
            </a:extLst>
          </p:cNvPr>
          <p:cNvPicPr>
            <a:picLocks noChangeAspect="1"/>
          </p:cNvPicPr>
          <p:nvPr/>
        </p:nvPicPr>
        <p:blipFill>
          <a:blip r:embed="rId5"/>
          <a:stretch>
            <a:fillRect/>
          </a:stretch>
        </p:blipFill>
        <p:spPr>
          <a:xfrm>
            <a:off x="11302147" y="5080953"/>
            <a:ext cx="838200" cy="838200"/>
          </a:xfrm>
          <a:prstGeom prst="rect">
            <a:avLst/>
          </a:prstGeom>
        </p:spPr>
      </p:pic>
    </p:spTree>
    <p:extLst>
      <p:ext uri="{BB962C8B-B14F-4D97-AF65-F5344CB8AC3E}">
        <p14:creationId xmlns:p14="http://schemas.microsoft.com/office/powerpoint/2010/main" val="3949465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2072497" y="989696"/>
            <a:ext cx="7998843" cy="576876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2207865" y="1075439"/>
                <a:ext cx="7721448" cy="6364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b="0" dirty="0"/>
                  <a:t>Key Example: CMP Distribution Cont.</a:t>
                </a:r>
              </a:p>
              <a:p>
                <a:pPr algn="ctr"/>
                <a:endParaRPr lang="en-US" sz="2800" dirty="0"/>
              </a:p>
              <a:p>
                <a:pPr lvl="0" defTabSz="914400"/>
                <a:r>
                  <a:rPr lang="en-US" altLang="en-US" dirty="0">
                    <a:solidFill>
                      <a:prstClr val="black"/>
                    </a:solidFill>
                    <a:latin typeface="Calibri"/>
                    <a:ea typeface="+mn-ea"/>
                  </a:rPr>
                  <a:t>We can hence verify the following:</a:t>
                </a:r>
              </a:p>
              <a:p>
                <a:endParaRPr lang="en-US" altLang="en-US" sz="2800" i="1" dirty="0">
                  <a:solidFill>
                    <a:schemeClr val="bg1"/>
                  </a:solidFill>
                </a:endParaRPr>
              </a:p>
              <a:p>
                <a:pPr algn="ctr"/>
                <a14:m>
                  <m:oMathPara xmlns:m="http://schemas.openxmlformats.org/officeDocument/2006/math">
                    <m:oMathParaPr>
                      <m:jc m:val="centerGroup"/>
                    </m:oMathParaPr>
                    <m:oMath xmlns:m="http://schemas.openxmlformats.org/officeDocument/2006/math">
                      <m:r>
                        <a:rPr lang="en-US" altLang="en-US" b="0" i="1" smtClean="0">
                          <a:latin typeface="Cambria Math" panose="02040503050406030204" pitchFamily="18" charset="0"/>
                        </a:rPr>
                        <m:t>𝐸</m:t>
                      </m:r>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𝑌</m:t>
                          </m:r>
                        </m:e>
                      </m:d>
                      <m:r>
                        <a:rPr lang="en-US" altLang="en-US" b="0" i="1" smtClean="0">
                          <a:latin typeface="Cambria Math" panose="02040503050406030204" pitchFamily="18" charset="0"/>
                        </a:rPr>
                        <m:t>=</m:t>
                      </m:r>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𝑏</m:t>
                          </m:r>
                        </m:e>
                        <m:sup>
                          <m:r>
                            <a:rPr lang="en-US" altLang="en-US" b="0" i="1" smtClean="0">
                              <a:latin typeface="Cambria Math" panose="02040503050406030204" pitchFamily="18" charset="0"/>
                            </a:rPr>
                            <m:t>′</m:t>
                          </m:r>
                        </m:sup>
                      </m:sSup>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𝑑</m:t>
                          </m:r>
                        </m:num>
                        <m:den>
                          <m:r>
                            <a:rPr lang="en-US" altLang="en-US" b="0" i="1" smtClean="0">
                              <a:latin typeface="Cambria Math" panose="02040503050406030204" pitchFamily="18" charset="0"/>
                            </a:rPr>
                            <m:t>𝑑</m:t>
                          </m:r>
                          <m:r>
                            <a:rPr lang="en-US" altLang="en-US" b="0" i="1" smtClean="0">
                              <a:latin typeface="Cambria Math" panose="02040503050406030204" pitchFamily="18" charset="0"/>
                            </a:rPr>
                            <m:t>𝜃</m:t>
                          </m:r>
                        </m:den>
                      </m:f>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e>
                          </m:d>
                        </m:e>
                      </m:func>
                      <m:r>
                        <a:rPr lang="en-US" b="0" i="1" smtClean="0">
                          <a:latin typeface="Cambria Math" panose="02040503050406030204" pitchFamily="18" charset="0"/>
                        </a:rPr>
                        <m:t>=</m:t>
                      </m:r>
                      <m:r>
                        <a:rPr lang="en-US" b="0" i="1" smtClean="0">
                          <a:latin typeface="Cambria Math" panose="02040503050406030204" pitchFamily="18" charset="0"/>
                        </a:rPr>
                        <m:t>𝜆</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e>
                              </m:d>
                            </m:e>
                          </m:func>
                        </m:num>
                        <m:den>
                          <m:r>
                            <a:rPr lang="en-US" b="0" i="1" smtClean="0">
                              <a:latin typeface="Cambria Math" panose="02040503050406030204" pitchFamily="18" charset="0"/>
                            </a:rPr>
                            <m:t>𝑑</m:t>
                          </m:r>
                          <m:r>
                            <a:rPr lang="en-US" b="0" i="1" smtClean="0">
                              <a:latin typeface="Cambria Math" panose="02040503050406030204" pitchFamily="18" charset="0"/>
                            </a:rPr>
                            <m:t>𝜆</m:t>
                          </m:r>
                        </m:den>
                      </m:f>
                    </m:oMath>
                  </m:oMathPara>
                </a14:m>
                <a:endParaRPr lang="en-US" altLang="en-US" b="0" i="1" dirty="0">
                  <a:latin typeface="Cambria Math" panose="02040503050406030204" pitchFamily="18" charset="0"/>
                </a:endParaRPr>
              </a:p>
              <a:p>
                <a:endParaRPr lang="en-US" altLang="en-US" b="0" dirty="0">
                  <a:latin typeface="Cambria Math" panose="02040503050406030204" pitchFamily="18" charset="0"/>
                </a:endParaRPr>
              </a:p>
              <a:p>
                <a:r>
                  <a:rPr lang="en-US" altLang="en-US" b="0" dirty="0">
                    <a:latin typeface="Cambria Math" panose="02040503050406030204" pitchFamily="18" charset="0"/>
                  </a:rPr>
                  <a:t>Likewise, </a:t>
                </a:r>
              </a:p>
              <a:p>
                <a:pPr/>
                <a14:m>
                  <m:oMathPara xmlns:m="http://schemas.openxmlformats.org/officeDocument/2006/math">
                    <m:oMathParaPr>
                      <m:jc m:val="centerGroup"/>
                    </m:oMathParaPr>
                    <m:oMath xmlns:m="http://schemas.openxmlformats.org/officeDocument/2006/math">
                      <m:r>
                        <a:rPr lang="en-US" altLang="en-US" b="0" i="1" smtClean="0">
                          <a:latin typeface="Cambria Math" panose="02040503050406030204" pitchFamily="18" charset="0"/>
                        </a:rPr>
                        <m:t>𝑉</m:t>
                      </m:r>
                      <m:d>
                        <m:dPr>
                          <m:begChr m:val="["/>
                          <m:endChr m:val="]"/>
                          <m:ctrlPr>
                            <a:rPr lang="en-US" altLang="en-US" i="1">
                              <a:latin typeface="Cambria Math" panose="02040503050406030204" pitchFamily="18" charset="0"/>
                            </a:rPr>
                          </m:ctrlPr>
                        </m:dPr>
                        <m:e>
                          <m:r>
                            <a:rPr lang="en-US" altLang="en-US" i="1">
                              <a:latin typeface="Cambria Math" panose="02040503050406030204" pitchFamily="18" charset="0"/>
                            </a:rPr>
                            <m:t>𝑌</m:t>
                          </m:r>
                        </m:e>
                      </m:d>
                      <m:r>
                        <a:rPr lang="en-US" altLang="en-US" i="1">
                          <a:latin typeface="Cambria Math" panose="02040503050406030204" pitchFamily="18" charset="0"/>
                        </a:rPr>
                        <m:t>=</m:t>
                      </m:r>
                      <m:sSup>
                        <m:sSupPr>
                          <m:ctrlPr>
                            <a:rPr lang="en-US" altLang="en-US" i="1">
                              <a:latin typeface="Cambria Math" panose="02040503050406030204" pitchFamily="18" charset="0"/>
                            </a:rPr>
                          </m:ctrlPr>
                        </m:sSupPr>
                        <m:e>
                          <m:r>
                            <a:rPr lang="en-US" altLang="en-US" i="1">
                              <a:latin typeface="Cambria Math" panose="02040503050406030204" pitchFamily="18" charset="0"/>
                            </a:rPr>
                            <m:t>𝑏</m:t>
                          </m:r>
                        </m:e>
                        <m:sup>
                          <m:r>
                            <a:rPr lang="en-US" altLang="en-US" i="1">
                              <a:latin typeface="Cambria Math" panose="02040503050406030204" pitchFamily="18" charset="0"/>
                            </a:rPr>
                            <m:t>′</m:t>
                          </m:r>
                          <m:r>
                            <a:rPr lang="en-US" altLang="en-US" b="0" i="1" smtClean="0">
                              <a:latin typeface="Cambria Math" panose="02040503050406030204" pitchFamily="18" charset="0"/>
                            </a:rPr>
                            <m:t>′</m:t>
                          </m:r>
                        </m:sup>
                      </m:sSup>
                      <m:d>
                        <m:dPr>
                          <m:ctrlPr>
                            <a:rPr lang="en-US" altLang="en-US" i="1">
                              <a:latin typeface="Cambria Math" panose="02040503050406030204" pitchFamily="18" charset="0"/>
                            </a:rPr>
                          </m:ctrlPr>
                        </m:dPr>
                        <m:e>
                          <m:r>
                            <a:rPr lang="en-US" altLang="en-US" i="1">
                              <a:latin typeface="Cambria Math" panose="02040503050406030204" pitchFamily="18" charset="0"/>
                            </a:rPr>
                            <m:t>𝜃</m:t>
                          </m:r>
                        </m:e>
                      </m:d>
                      <m:r>
                        <a:rPr lang="en-US" altLang="en-US" b="0" i="1" smtClean="0">
                          <a:latin typeface="Cambria Math" panose="02040503050406030204" pitchFamily="18" charset="0"/>
                        </a:rPr>
                        <m:t>𝑎</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𝜙</m:t>
                          </m:r>
                        </m:e>
                      </m:d>
                      <m:r>
                        <a:rPr lang="en-US" altLang="en-US" i="1">
                          <a:latin typeface="Cambria Math" panose="02040503050406030204" pitchFamily="18" charset="0"/>
                        </a:rPr>
                        <m:t>=</m:t>
                      </m:r>
                      <m:f>
                        <m:fPr>
                          <m:ctrlPr>
                            <a:rPr lang="en-US" altLang="en-US" i="1">
                              <a:latin typeface="Cambria Math" panose="02040503050406030204" pitchFamily="18" charset="0"/>
                            </a:rPr>
                          </m:ctrlPr>
                        </m:fPr>
                        <m:num>
                          <m:sSup>
                            <m:sSupPr>
                              <m:ctrlPr>
                                <a:rPr lang="en-US" altLang="en-US" b="0" i="1" smtClean="0">
                                  <a:latin typeface="Cambria Math" panose="02040503050406030204" pitchFamily="18" charset="0"/>
                                </a:rPr>
                              </m:ctrlPr>
                            </m:sSupPr>
                            <m:e>
                              <m:r>
                                <a:rPr lang="en-US" altLang="en-US" i="1">
                                  <a:latin typeface="Cambria Math" panose="02040503050406030204" pitchFamily="18" charset="0"/>
                                </a:rPr>
                                <m:t>𝑑</m:t>
                              </m:r>
                            </m:e>
                            <m:sup>
                              <m:r>
                                <a:rPr lang="en-US" altLang="en-US" b="0" i="1" smtClean="0">
                                  <a:latin typeface="Cambria Math" panose="02040503050406030204" pitchFamily="18" charset="0"/>
                                </a:rPr>
                                <m:t>2</m:t>
                              </m:r>
                            </m:sup>
                          </m:sSup>
                        </m:num>
                        <m:den>
                          <m:r>
                            <a:rPr lang="en-US" altLang="en-US" i="1">
                              <a:latin typeface="Cambria Math" panose="02040503050406030204" pitchFamily="18" charset="0"/>
                            </a:rPr>
                            <m:t>𝑑</m:t>
                          </m:r>
                          <m:sSup>
                            <m:sSupPr>
                              <m:ctrlPr>
                                <a:rPr lang="en-US" altLang="en-US" b="0" i="1" smtClean="0">
                                  <a:latin typeface="Cambria Math" panose="02040503050406030204" pitchFamily="18" charset="0"/>
                                </a:rPr>
                              </m:ctrlPr>
                            </m:sSupPr>
                            <m:e>
                              <m:r>
                                <a:rPr lang="en-US" altLang="en-US" i="1">
                                  <a:latin typeface="Cambria Math" panose="02040503050406030204" pitchFamily="18" charset="0"/>
                                </a:rPr>
                                <m:t>𝜃</m:t>
                              </m:r>
                            </m:e>
                            <m:sup>
                              <m:r>
                                <a:rPr lang="en-US" altLang="en-US" b="0" i="1" smtClean="0">
                                  <a:latin typeface="Cambria Math" panose="02040503050406030204" pitchFamily="18" charset="0"/>
                                </a:rPr>
                                <m:t>2</m:t>
                              </m:r>
                            </m:sup>
                          </m:sSup>
                        </m:den>
                      </m:f>
                      <m:r>
                        <a:rPr lang="en-US" altLang="en-US" i="1">
                          <a:latin typeface="Cambria Math" panose="02040503050406030204" pitchFamily="18" charset="0"/>
                        </a:rPr>
                        <m:t>𝑏</m:t>
                      </m:r>
                      <m:d>
                        <m:dPr>
                          <m:ctrlPr>
                            <a:rPr lang="en-US" altLang="en-US" i="1">
                              <a:latin typeface="Cambria Math" panose="02040503050406030204" pitchFamily="18" charset="0"/>
                            </a:rPr>
                          </m:ctrlPr>
                        </m:dPr>
                        <m:e>
                          <m:r>
                            <a:rPr lang="en-US" altLang="en-US" i="1">
                              <a:latin typeface="Cambria Math" panose="02040503050406030204" pitchFamily="18" charset="0"/>
                            </a:rPr>
                            <m:t>𝜃</m:t>
                          </m:r>
                        </m:e>
                      </m:d>
                      <m:r>
                        <a:rPr lang="en-US" altLang="en-US" i="1">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𝑑</m:t>
                          </m:r>
                        </m:num>
                        <m:den>
                          <m:r>
                            <a:rPr lang="en-US" altLang="en-US" b="0" i="1" smtClean="0">
                              <a:latin typeface="Cambria Math" panose="02040503050406030204" pitchFamily="18" charset="0"/>
                            </a:rPr>
                            <m:t>𝑑</m:t>
                          </m:r>
                          <m:r>
                            <a:rPr lang="en-US" altLang="en-US" b="0" i="1" smtClean="0">
                              <a:latin typeface="Cambria Math" panose="02040503050406030204" pitchFamily="18" charset="0"/>
                            </a:rPr>
                            <m:t>𝜃</m:t>
                          </m:r>
                        </m:den>
                      </m:f>
                      <m:d>
                        <m:dPr>
                          <m:begChr m:val="["/>
                          <m:endChr m:val="]"/>
                          <m:ctrlPr>
                            <a:rPr lang="en-US" altLang="en-US" b="0" i="1" smtClean="0">
                              <a:latin typeface="Cambria Math" panose="02040503050406030204" pitchFamily="18" charset="0"/>
                            </a:rPr>
                          </m:ctrlPr>
                        </m:dPr>
                        <m:e>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𝑏</m:t>
                              </m:r>
                            </m:e>
                            <m:sup>
                              <m:r>
                                <a:rPr lang="en-US" altLang="en-US" b="0" i="1" smtClean="0">
                                  <a:latin typeface="Cambria Math" panose="02040503050406030204" pitchFamily="18" charset="0"/>
                                </a:rPr>
                                <m:t>′</m:t>
                              </m:r>
                            </m:sup>
                          </m:sSup>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𝜃</m:t>
                              </m:r>
                            </m:e>
                          </m:d>
                        </m:e>
                      </m:d>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𝑑</m:t>
                          </m:r>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i="1">
                                  <a:latin typeface="Cambria Math" panose="02040503050406030204" pitchFamily="18" charset="0"/>
                                </a:rPr>
                                <m:t>𝑌</m:t>
                              </m:r>
                            </m:e>
                          </m:d>
                        </m:num>
                        <m:den>
                          <m:r>
                            <a:rPr lang="en-US" altLang="en-US" i="1">
                              <a:latin typeface="Cambria Math" panose="02040503050406030204" pitchFamily="18" charset="0"/>
                            </a:rPr>
                            <m:t>𝑑</m:t>
                          </m:r>
                          <m:r>
                            <a:rPr lang="en-US" altLang="en-US" i="1">
                              <a:latin typeface="Cambria Math" panose="02040503050406030204" pitchFamily="18" charset="0"/>
                            </a:rPr>
                            <m:t>𝜃</m:t>
                          </m:r>
                        </m:den>
                      </m:f>
                      <m:r>
                        <a:rPr lang="en-US" altLang="en-US" b="0" i="1" smtClean="0">
                          <a:latin typeface="Cambria Math" panose="02040503050406030204" pitchFamily="18" charset="0"/>
                        </a:rPr>
                        <m:t>=</m:t>
                      </m:r>
                      <m:r>
                        <a:rPr lang="en-US" i="1">
                          <a:latin typeface="Cambria Math" panose="02040503050406030204" pitchFamily="18" charset="0"/>
                        </a:rPr>
                        <m:t>𝜆</m:t>
                      </m:r>
                      <m:f>
                        <m:fPr>
                          <m:ctrlPr>
                            <a:rPr lang="en-US" i="1">
                              <a:latin typeface="Cambria Math" panose="02040503050406030204" pitchFamily="18" charset="0"/>
                            </a:rPr>
                          </m:ctrlPr>
                        </m:fPr>
                        <m:num>
                          <m:r>
                            <a:rPr lang="en-US" i="1">
                              <a:latin typeface="Cambria Math" panose="02040503050406030204" pitchFamily="18" charset="0"/>
                            </a:rPr>
                            <m:t>𝑑𝐸</m:t>
                          </m:r>
                          <m:d>
                            <m:dPr>
                              <m:begChr m:val="["/>
                              <m:endChr m:val="]"/>
                              <m:ctrlPr>
                                <a:rPr lang="en-US" i="1">
                                  <a:latin typeface="Cambria Math" panose="02040503050406030204" pitchFamily="18" charset="0"/>
                                </a:rPr>
                              </m:ctrlPr>
                            </m:dPr>
                            <m:e>
                              <m:r>
                                <a:rPr lang="en-US" i="1">
                                  <a:latin typeface="Cambria Math" panose="02040503050406030204" pitchFamily="18" charset="0"/>
                                </a:rPr>
                                <m:t>𝑌</m:t>
                              </m:r>
                            </m:e>
                          </m:d>
                        </m:num>
                        <m:den>
                          <m:r>
                            <a:rPr lang="en-US" i="1">
                              <a:latin typeface="Cambria Math" panose="02040503050406030204" pitchFamily="18" charset="0"/>
                            </a:rPr>
                            <m:t>𝑑</m:t>
                          </m:r>
                          <m:r>
                            <a:rPr lang="en-US" i="1">
                              <a:latin typeface="Cambria Math" panose="02040503050406030204" pitchFamily="18" charset="0"/>
                            </a:rPr>
                            <m:t>𝜆</m:t>
                          </m:r>
                        </m:den>
                      </m:f>
                    </m:oMath>
                  </m:oMathPara>
                </a14:m>
                <a:endParaRPr lang="en-US" altLang="en-US" i="1" dirty="0"/>
              </a:p>
              <a:p>
                <a:endParaRPr lang="en-US" altLang="en-US" i="1" dirty="0"/>
              </a:p>
              <a:p>
                <a:r>
                  <a:rPr lang="en-US" dirty="0"/>
                  <a:t>The literature gives us 2 helpful approximations for </a:t>
                </a:r>
                <a14:m>
                  <m:oMath xmlns:m="http://schemas.openxmlformats.org/officeDocument/2006/math">
                    <m:r>
                      <a:rPr lang="en-US" altLang="en-US" i="1">
                        <a:latin typeface="Cambria Math" panose="02040503050406030204" pitchFamily="18" charset="0"/>
                      </a:rPr>
                      <m:t>𝐸</m:t>
                    </m:r>
                    <m:d>
                      <m:dPr>
                        <m:begChr m:val="["/>
                        <m:endChr m:val="]"/>
                        <m:ctrlPr>
                          <a:rPr lang="en-US" altLang="en-US" i="1">
                            <a:latin typeface="Cambria Math" panose="02040503050406030204" pitchFamily="18" charset="0"/>
                          </a:rPr>
                        </m:ctrlPr>
                      </m:dPr>
                      <m:e>
                        <m:r>
                          <a:rPr lang="en-US" altLang="en-US" i="1">
                            <a:latin typeface="Cambria Math" panose="02040503050406030204" pitchFamily="18" charset="0"/>
                          </a:rPr>
                          <m:t>𝑌</m:t>
                        </m:r>
                      </m:e>
                    </m:d>
                  </m:oMath>
                </a14:m>
                <a:r>
                  <a:rPr lang="en-US" dirty="0"/>
                  <a:t> and </a:t>
                </a:r>
                <a14:m>
                  <m:oMath xmlns:m="http://schemas.openxmlformats.org/officeDocument/2006/math">
                    <m:r>
                      <a:rPr lang="en-US" i="1">
                        <a:latin typeface="Cambria Math" panose="02040503050406030204" pitchFamily="18" charset="0"/>
                      </a:rPr>
                      <m:t>𝑉</m:t>
                    </m:r>
                    <m:d>
                      <m:dPr>
                        <m:begChr m:val="["/>
                        <m:endChr m:val="]"/>
                        <m:ctrlPr>
                          <a:rPr lang="en-US" i="1">
                            <a:latin typeface="Cambria Math" panose="02040503050406030204" pitchFamily="18" charset="0"/>
                          </a:rPr>
                        </m:ctrlPr>
                      </m:dPr>
                      <m:e>
                        <m:r>
                          <a:rPr lang="en-US" i="1">
                            <a:latin typeface="Cambria Math" panose="02040503050406030204" pitchFamily="18" charset="0"/>
                          </a:rPr>
                          <m:t>𝑌</m:t>
                        </m:r>
                      </m:e>
                    </m:d>
                  </m:oMath>
                </a14:m>
                <a:r>
                  <a:rPr lang="en-US" dirty="0"/>
                  <a:t> when </a:t>
                </a:r>
                <a14:m>
                  <m:oMath xmlns:m="http://schemas.openxmlformats.org/officeDocument/2006/math">
                    <m:r>
                      <a:rPr lang="en-US" i="1">
                        <a:latin typeface="Cambria Math" panose="02040503050406030204" pitchFamily="18" charset="0"/>
                      </a:rPr>
                      <m:t>𝜐</m:t>
                    </m:r>
                    <m:r>
                      <a:rPr lang="en-US" i="1">
                        <a:latin typeface="Cambria Math" panose="02040503050406030204" pitchFamily="18" charset="0"/>
                      </a:rPr>
                      <m:t>≤1</m:t>
                    </m:r>
                  </m:oMath>
                </a14:m>
                <a:r>
                  <a:rPr lang="en-US" dirty="0"/>
                  <a:t> or </a:t>
                </a:r>
                <a14:m>
                  <m:oMath xmlns:m="http://schemas.openxmlformats.org/officeDocument/2006/math">
                    <m:r>
                      <a:rPr lang="en-US" i="1">
                        <a:latin typeface="Cambria Math" panose="02040503050406030204" pitchFamily="18" charset="0"/>
                      </a:rPr>
                      <m:t>𝜆</m:t>
                    </m:r>
                    <m:r>
                      <a:rPr lang="en-US" i="1">
                        <a:latin typeface="Cambria Math" panose="02040503050406030204" pitchFamily="18" charset="0"/>
                      </a:rPr>
                      <m:t>&gt;</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𝜐</m:t>
                        </m:r>
                      </m:sup>
                    </m:sSup>
                  </m:oMath>
                </a14:m>
                <a:r>
                  <a:rPr lang="en-US" dirty="0"/>
                  <a:t>:**</a:t>
                </a:r>
              </a:p>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i="1">
                              <a:latin typeface="Cambria Math" panose="02040503050406030204" pitchFamily="18" charset="0"/>
                            </a:rPr>
                            <m:t>𝑌</m:t>
                          </m:r>
                        </m:e>
                      </m:d>
                      <m:r>
                        <a:rPr lang="en-US" i="1">
                          <a:latin typeface="Cambria Math" panose="02040503050406030204" pitchFamily="18" charset="0"/>
                        </a:rPr>
                        <m:t>=</m:t>
                      </m:r>
                      <m:r>
                        <a:rPr lang="en-US" i="1">
                          <a:latin typeface="Cambria Math" panose="02040503050406030204" pitchFamily="18" charset="0"/>
                        </a:rPr>
                        <m:t>𝜆</m:t>
                      </m:r>
                      <m:f>
                        <m:fPr>
                          <m:ctrlPr>
                            <a:rPr lang="en-US" i="1">
                              <a:latin typeface="Cambria Math" panose="02040503050406030204" pitchFamily="18" charset="0"/>
                            </a:rPr>
                          </m:ctrlPr>
                        </m:fPr>
                        <m:num>
                          <m:r>
                            <a:rPr lang="en-US" i="1">
                              <a:latin typeface="Cambria Math" panose="02040503050406030204" pitchFamily="18" charset="0"/>
                            </a:rPr>
                            <m:t>𝑑𝑙𝑜𝑔𝑍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num>
                        <m:den>
                          <m:r>
                            <a:rPr lang="en-US" i="1">
                              <a:latin typeface="Cambria Math" panose="02040503050406030204" pitchFamily="18" charset="0"/>
                            </a:rPr>
                            <m:t>𝑑</m:t>
                          </m:r>
                          <m:r>
                            <a:rPr lang="en-US" i="1">
                              <a:latin typeface="Cambria Math" panose="02040503050406030204" pitchFamily="18" charset="0"/>
                            </a:rPr>
                            <m:t>𝜆</m:t>
                          </m:r>
                        </m:den>
                      </m:f>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𝜆</m:t>
                          </m:r>
                        </m:e>
                        <m:sup>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𝜐</m:t>
                              </m:r>
                            </m:den>
                          </m:f>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𝜐</m:t>
                          </m:r>
                          <m:r>
                            <a:rPr lang="en-US" i="1">
                              <a:latin typeface="Cambria Math" panose="02040503050406030204" pitchFamily="18" charset="0"/>
                            </a:rPr>
                            <m:t>−1</m:t>
                          </m:r>
                        </m:num>
                        <m:den>
                          <m:r>
                            <a:rPr lang="en-US" i="1">
                              <a:latin typeface="Cambria Math" panose="02040503050406030204" pitchFamily="18" charset="0"/>
                            </a:rPr>
                            <m:t>2</m:t>
                          </m:r>
                          <m:r>
                            <a:rPr lang="en-US" i="1">
                              <a:latin typeface="Cambria Math" panose="02040503050406030204" pitchFamily="18" charset="0"/>
                            </a:rPr>
                            <m:t>𝜐</m:t>
                          </m:r>
                        </m:den>
                      </m:f>
                    </m:oMath>
                  </m:oMathPara>
                </a14:m>
                <a:endParaRPr lang="en-US" dirty="0"/>
              </a:p>
              <a:p>
                <a:pPr algn="ctr"/>
                <a:endParaRPr lang="en-US" alt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m:t>
                      </m:r>
                      <m:d>
                        <m:dPr>
                          <m:begChr m:val="["/>
                          <m:endChr m:val="]"/>
                          <m:ctrlPr>
                            <a:rPr lang="en-US" i="1">
                              <a:latin typeface="Cambria Math" panose="02040503050406030204" pitchFamily="18" charset="0"/>
                            </a:rPr>
                          </m:ctrlPr>
                        </m:dPr>
                        <m:e>
                          <m:r>
                            <a:rPr lang="en-US" i="1">
                              <a:latin typeface="Cambria Math" panose="02040503050406030204" pitchFamily="18" charset="0"/>
                            </a:rPr>
                            <m:t>𝑌</m:t>
                          </m:r>
                        </m:e>
                      </m:d>
                      <m:r>
                        <a:rPr lang="en-US" i="1">
                          <a:latin typeface="Cambria Math" panose="02040503050406030204" pitchFamily="18" charset="0"/>
                        </a:rPr>
                        <m:t>=</m:t>
                      </m:r>
                      <m:r>
                        <a:rPr lang="en-US" i="1">
                          <a:latin typeface="Cambria Math" panose="02040503050406030204" pitchFamily="18" charset="0"/>
                        </a:rPr>
                        <m:t>𝜆</m:t>
                      </m:r>
                      <m:f>
                        <m:fPr>
                          <m:ctrlPr>
                            <a:rPr lang="en-US" i="1">
                              <a:latin typeface="Cambria Math" panose="02040503050406030204" pitchFamily="18" charset="0"/>
                            </a:rPr>
                          </m:ctrlPr>
                        </m:fPr>
                        <m:num>
                          <m:r>
                            <a:rPr lang="en-US" i="1">
                              <a:latin typeface="Cambria Math" panose="02040503050406030204" pitchFamily="18" charset="0"/>
                            </a:rPr>
                            <m:t>𝑑𝐸</m:t>
                          </m:r>
                          <m:d>
                            <m:dPr>
                              <m:begChr m:val="["/>
                              <m:endChr m:val="]"/>
                              <m:ctrlPr>
                                <a:rPr lang="en-US" i="1">
                                  <a:latin typeface="Cambria Math" panose="02040503050406030204" pitchFamily="18" charset="0"/>
                                </a:rPr>
                              </m:ctrlPr>
                            </m:dPr>
                            <m:e>
                              <m:r>
                                <a:rPr lang="en-US" i="1">
                                  <a:latin typeface="Cambria Math" panose="02040503050406030204" pitchFamily="18" charset="0"/>
                                </a:rPr>
                                <m:t>𝑌</m:t>
                              </m:r>
                            </m:e>
                          </m:d>
                        </m:num>
                        <m:den>
                          <m:r>
                            <a:rPr lang="en-US" i="1">
                              <a:latin typeface="Cambria Math" panose="02040503050406030204" pitchFamily="18" charset="0"/>
                            </a:rPr>
                            <m:t>𝑑</m:t>
                          </m:r>
                          <m:r>
                            <a:rPr lang="en-US" i="1">
                              <a:latin typeface="Cambria Math" panose="02040503050406030204" pitchFamily="18" charset="0"/>
                            </a:rPr>
                            <m:t>𝜆</m:t>
                          </m:r>
                        </m:den>
                      </m:f>
                      <m:r>
                        <a:rPr lang="en-US" i="1">
                          <a:latin typeface="Cambria Math" panose="02040503050406030204" pitchFamily="18" charset="0"/>
                        </a:rPr>
                        <m:t>≈</m:t>
                      </m:r>
                      <m:r>
                        <a:rPr lang="en-US" i="1">
                          <a:latin typeface="Cambria Math" panose="02040503050406030204" pitchFamily="18" charset="0"/>
                        </a:rPr>
                        <m:t>𝜆</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m:t>
                          </m:r>
                          <m:r>
                            <a:rPr lang="en-US" i="1">
                              <a:latin typeface="Cambria Math" panose="02040503050406030204" pitchFamily="18" charset="0"/>
                            </a:rPr>
                            <m:t>𝜆</m:t>
                          </m:r>
                        </m:den>
                      </m:f>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𝜆</m:t>
                              </m:r>
                            </m:e>
                            <m:sup>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𝜐</m:t>
                                  </m:r>
                                </m:den>
                              </m:f>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𝜐</m:t>
                              </m:r>
                              <m:r>
                                <a:rPr lang="en-US" i="1">
                                  <a:latin typeface="Cambria Math" panose="02040503050406030204" pitchFamily="18" charset="0"/>
                                </a:rPr>
                                <m:t>−1</m:t>
                              </m:r>
                            </m:num>
                            <m:den>
                              <m:r>
                                <a:rPr lang="en-US" i="1">
                                  <a:latin typeface="Cambria Math" panose="02040503050406030204" pitchFamily="18" charset="0"/>
                                </a:rPr>
                                <m:t>2</m:t>
                              </m:r>
                              <m:r>
                                <a:rPr lang="en-US" i="1">
                                  <a:latin typeface="Cambria Math" panose="02040503050406030204" pitchFamily="18" charset="0"/>
                                </a:rPr>
                                <m:t>𝜐</m:t>
                              </m:r>
                            </m:den>
                          </m:f>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𝜐</m:t>
                          </m:r>
                        </m:den>
                      </m:f>
                      <m:sSup>
                        <m:sSupPr>
                          <m:ctrlPr>
                            <a:rPr lang="en-US" i="1">
                              <a:latin typeface="Cambria Math" panose="02040503050406030204" pitchFamily="18" charset="0"/>
                            </a:rPr>
                          </m:ctrlPr>
                        </m:sSupPr>
                        <m:e>
                          <m:r>
                            <a:rPr lang="en-US" i="1">
                              <a:latin typeface="Cambria Math" panose="02040503050406030204" pitchFamily="18" charset="0"/>
                            </a:rPr>
                            <m:t>𝜆</m:t>
                          </m:r>
                        </m:e>
                        <m:sup>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𝜐</m:t>
                              </m:r>
                            </m:den>
                          </m:f>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𝜐</m:t>
                          </m:r>
                        </m:den>
                      </m:f>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i="1">
                              <a:latin typeface="Cambria Math" panose="02040503050406030204" pitchFamily="18" charset="0"/>
                            </a:rPr>
                            <m:t>𝑌</m:t>
                          </m:r>
                        </m:e>
                      </m:d>
                    </m:oMath>
                  </m:oMathPara>
                </a14:m>
                <a:endParaRPr lang="en-US" dirty="0"/>
              </a:p>
              <a:p>
                <a:endParaRPr lang="en-US" altLang="en-US" i="1" dirty="0"/>
              </a:p>
              <a:p>
                <a:endParaRPr lang="en-US" altLang="en-US" i="1" dirty="0"/>
              </a:p>
              <a:p>
                <a:endParaRPr lang="en-US" altLang="en-US" i="1" dirty="0"/>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2207865" y="1075439"/>
                <a:ext cx="7721448" cy="6364050"/>
              </a:xfrm>
              <a:prstGeom prst="rect">
                <a:avLst/>
              </a:prstGeom>
              <a:blipFill>
                <a:blip r:embed="rId3"/>
                <a:stretch>
                  <a:fillRect l="-657" t="-9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96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659546D-4119-744E-A770-58F673B874EB}"/>
              </a:ext>
            </a:extLst>
          </p:cNvPr>
          <p:cNvPicPr>
            <a:picLocks noChangeAspect="1"/>
          </p:cNvPicPr>
          <p:nvPr/>
        </p:nvPicPr>
        <p:blipFill>
          <a:blip r:embed="rId4"/>
          <a:stretch>
            <a:fillRect/>
          </a:stretch>
        </p:blipFill>
        <p:spPr>
          <a:xfrm>
            <a:off x="10729712" y="2854119"/>
            <a:ext cx="1139992" cy="1139992"/>
          </a:xfrm>
          <a:prstGeom prst="rect">
            <a:avLst/>
          </a:prstGeom>
        </p:spPr>
      </p:pic>
      <p:sp>
        <p:nvSpPr>
          <p:cNvPr id="8" name="Rounded Rectangle 7">
            <a:extLst>
              <a:ext uri="{FF2B5EF4-FFF2-40B4-BE49-F238E27FC236}">
                <a16:creationId xmlns:a16="http://schemas.microsoft.com/office/drawing/2014/main" id="{538E46D5-A3AD-6D43-B667-23F2747A5482}"/>
              </a:ext>
            </a:extLst>
          </p:cNvPr>
          <p:cNvSpPr/>
          <p:nvPr/>
        </p:nvSpPr>
        <p:spPr>
          <a:xfrm>
            <a:off x="1484559" y="1365901"/>
            <a:ext cx="9036424" cy="316307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497106" y="1420964"/>
                <a:ext cx="8873270" cy="298261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Implication of the Approximation - Flexibility</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𝜐</m:t>
                          </m:r>
                        </m:den>
                      </m:f>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i="1">
                              <a:latin typeface="Cambria Math" panose="02040503050406030204" pitchFamily="18" charset="0"/>
                            </a:rPr>
                            <m:t>𝑌</m:t>
                          </m:r>
                        </m:e>
                      </m:d>
                    </m:oMath>
                  </m:oMathPara>
                </a14:m>
                <a:endParaRPr lang="en-US" dirty="0"/>
              </a:p>
              <a:p>
                <a:endParaRPr lang="en-US" dirty="0"/>
              </a:p>
              <a:p>
                <a:pPr marL="342900" indent="-342900">
                  <a:buAutoNum type="arabicPeriod"/>
                </a:pPr>
                <a:r>
                  <a:rPr lang="en-US" dirty="0"/>
                  <a:t>When </a:t>
                </a:r>
                <a14:m>
                  <m:oMath xmlns:m="http://schemas.openxmlformats.org/officeDocument/2006/math">
                    <m:r>
                      <a:rPr lang="en-US" i="1">
                        <a:latin typeface="Cambria Math" panose="02040503050406030204" pitchFamily="18" charset="0"/>
                      </a:rPr>
                      <m:t>𝜐</m:t>
                    </m:r>
                    <m:r>
                      <a:rPr lang="en-US" b="0" i="1" smtClean="0">
                        <a:latin typeface="Cambria Math" panose="02040503050406030204" pitchFamily="18" charset="0"/>
                      </a:rPr>
                      <m:t>&lt;1  ⇒</m:t>
                    </m:r>
                    <m:r>
                      <a:rPr lang="en-US" b="0" i="1" smtClean="0">
                        <a:latin typeface="Cambria Math" panose="02040503050406030204" pitchFamily="18" charset="0"/>
                      </a:rPr>
                      <m:t>𝑉</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r>
                      <a:rPr lang="en-US" b="0" i="1" smtClean="0">
                        <a:latin typeface="Cambria Math" panose="02040503050406030204" pitchFamily="18" charset="0"/>
                      </a:rPr>
                      <m:t>&gt;</m:t>
                    </m:r>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oMath>
                </a14:m>
                <a:r>
                  <a:rPr lang="en-US" dirty="0"/>
                  <a:t>  (overdispersion)</a:t>
                </a:r>
              </a:p>
              <a:p>
                <a:pPr marL="342900" indent="-342900">
                  <a:buAutoNum type="arabicPeriod"/>
                </a:pPr>
                <a:r>
                  <a:rPr lang="en-US" dirty="0"/>
                  <a:t>When </a:t>
                </a:r>
                <a14:m>
                  <m:oMath xmlns:m="http://schemas.openxmlformats.org/officeDocument/2006/math">
                    <m:r>
                      <a:rPr lang="en-US" i="1">
                        <a:latin typeface="Cambria Math" panose="02040503050406030204" pitchFamily="18" charset="0"/>
                      </a:rPr>
                      <m:t>𝜐</m:t>
                    </m:r>
                    <m:r>
                      <a:rPr lang="en-US" b="0" i="1" smtClean="0">
                        <a:latin typeface="Cambria Math" panose="02040503050406030204" pitchFamily="18" charset="0"/>
                      </a:rPr>
                      <m:t>&gt;1  ⇒</m:t>
                    </m:r>
                    <m:r>
                      <a:rPr lang="en-US" b="0" i="1" smtClean="0">
                        <a:latin typeface="Cambria Math" panose="02040503050406030204" pitchFamily="18" charset="0"/>
                      </a:rPr>
                      <m:t>𝑉</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r>
                      <a:rPr lang="en-US" b="0" i="1" smtClean="0">
                        <a:latin typeface="Cambria Math" panose="02040503050406030204" pitchFamily="18" charset="0"/>
                      </a:rPr>
                      <m:t>&lt;</m:t>
                    </m:r>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oMath>
                </a14:m>
                <a:r>
                  <a:rPr lang="en-US" dirty="0"/>
                  <a:t>  (</a:t>
                </a:r>
                <a:r>
                  <a:rPr lang="en-US" dirty="0" err="1"/>
                  <a:t>underdispersion</a:t>
                </a:r>
                <a:r>
                  <a:rPr lang="en-US" dirty="0"/>
                  <a:t>)</a:t>
                </a:r>
              </a:p>
              <a:p>
                <a:pPr marL="342900" indent="-342900">
                  <a:buAutoNum type="arabicPeriod"/>
                </a:pPr>
                <a:r>
                  <a:rPr lang="en-US" dirty="0"/>
                  <a:t>When </a:t>
                </a:r>
                <a14:m>
                  <m:oMath xmlns:m="http://schemas.openxmlformats.org/officeDocument/2006/math">
                    <m:r>
                      <a:rPr lang="en-US" i="1">
                        <a:latin typeface="Cambria Math" panose="02040503050406030204" pitchFamily="18" charset="0"/>
                      </a:rPr>
                      <m:t>𝜐</m:t>
                    </m:r>
                    <m:r>
                      <a:rPr lang="en-US" b="0" i="1" smtClean="0">
                        <a:latin typeface="Cambria Math" panose="02040503050406030204" pitchFamily="18" charset="0"/>
                      </a:rPr>
                      <m:t>=1  ⇒</m:t>
                    </m:r>
                    <m:r>
                      <a:rPr lang="en-US" b="0" i="1" smtClean="0">
                        <a:latin typeface="Cambria Math" panose="02040503050406030204" pitchFamily="18" charset="0"/>
                      </a:rPr>
                      <m:t>𝑉</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r>
                      <a:rPr lang="en-US" b="0" i="1" smtClean="0">
                        <a:latin typeface="Cambria Math" panose="02040503050406030204" pitchFamily="18" charset="0"/>
                      </a:rPr>
                      <m:t>=</m:t>
                    </m:r>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oMath>
                </a14:m>
                <a:r>
                  <a:rPr lang="en-US" dirty="0"/>
                  <a:t>  (</a:t>
                </a:r>
                <a:r>
                  <a:rPr lang="en-US" dirty="0" err="1"/>
                  <a:t>equidispersion</a:t>
                </a:r>
                <a:r>
                  <a:rPr lang="en-US" dirty="0"/>
                  <a:t>)</a:t>
                </a:r>
              </a:p>
              <a:p>
                <a:endParaRPr lang="en-US" dirty="0"/>
              </a:p>
              <a:p>
                <a:r>
                  <a:rPr lang="en-US" dirty="0"/>
                  <a:t>This is precisely what makes the CMP distribution adept at handling both over and </a:t>
                </a:r>
                <a:r>
                  <a:rPr lang="en-US" dirty="0" err="1"/>
                  <a:t>underdispersion</a:t>
                </a:r>
                <a:r>
                  <a:rPr lang="en-US" dirty="0"/>
                  <a:t>.</a:t>
                </a:r>
              </a:p>
            </p:txBody>
          </p:sp>
        </mc:Choice>
        <mc:Fallback xmlns="">
          <p:sp>
            <p:nvSpPr>
              <p:cNvPr id="9" name="TextBox 25">
                <a:extLst>
                  <a:ext uri="{FF2B5EF4-FFF2-40B4-BE49-F238E27FC236}">
                    <a16:creationId xmlns:a16="http://schemas.microsoft.com/office/drawing/2014/main" id="{466F60F5-4E02-634F-BCB6-4A5F5D73DD72}"/>
                  </a:ext>
                </a:extLst>
              </p:cNvPr>
              <p:cNvSpPr txBox="1">
                <a:spLocks noRot="1" noChangeAspect="1" noMove="1" noResize="1" noEditPoints="1" noAdjustHandles="1" noChangeArrowheads="1" noChangeShapeType="1" noTextEdit="1"/>
              </p:cNvSpPr>
              <p:nvPr/>
            </p:nvSpPr>
            <p:spPr bwMode="auto">
              <a:xfrm>
                <a:off x="1497106" y="1420964"/>
                <a:ext cx="8873270" cy="2982611"/>
              </a:xfrm>
              <a:prstGeom prst="rect">
                <a:avLst/>
              </a:prstGeom>
              <a:blipFill>
                <a:blip r:embed="rId5"/>
                <a:stretch>
                  <a:fillRect l="-571" t="-2119" b="-16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144544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38E46D5-A3AD-6D43-B667-23F2747A5482}"/>
              </a:ext>
            </a:extLst>
          </p:cNvPr>
          <p:cNvSpPr/>
          <p:nvPr/>
        </p:nvSpPr>
        <p:spPr>
          <a:xfrm>
            <a:off x="1307446" y="914073"/>
            <a:ext cx="9213537" cy="578932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452287" y="969137"/>
                <a:ext cx="9047185" cy="55092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One Last Piece: Canonical Link Function</a:t>
                </a:r>
              </a:p>
              <a:p>
                <a:endParaRPr lang="en-US" dirty="0">
                  <a:latin typeface="Cambria Math" panose="02040503050406030204" pitchFamily="18" charset="0"/>
                </a:endParaRPr>
              </a:p>
              <a:p>
                <a:r>
                  <a:rPr lang="en-US" dirty="0">
                    <a:latin typeface="Cambria Math" panose="02040503050406030204" pitchFamily="18" charset="0"/>
                  </a:rPr>
                  <a:t>Remember that</a:t>
                </a:r>
                <a:endParaRPr lang="en-US" b="0"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e>
                      </m:d>
                      <m:r>
                        <a:rPr lang="en-US" b="0" i="1" smtClean="0">
                          <a:latin typeface="Cambria Math" panose="02040503050406030204" pitchFamily="18" charset="0"/>
                        </a:rPr>
                        <m:t>=</m:t>
                      </m:r>
                      <m:r>
                        <a:rPr lang="en-US" b="1" i="1" smtClean="0">
                          <a:latin typeface="Cambria Math" panose="02040503050406030204" pitchFamily="18" charset="0"/>
                        </a:rPr>
                        <m:t>𝑿</m:t>
                      </m:r>
                      <m:r>
                        <a:rPr lang="en-US" b="1" i="1" smtClean="0">
                          <a:latin typeface="Cambria Math" panose="02040503050406030204" pitchFamily="18" charset="0"/>
                        </a:rPr>
                        <m:t>𝜷</m:t>
                      </m:r>
                    </m:oMath>
                  </m:oMathPara>
                </a14:m>
                <a:endParaRPr lang="en-US" dirty="0"/>
              </a:p>
              <a:p>
                <a:endParaRPr lang="en-US" dirty="0"/>
              </a:p>
              <a:p>
                <a:r>
                  <a:rPr lang="en-US" dirty="0"/>
                  <a:t>where </a:t>
                </a:r>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e>
                    </m:d>
                  </m:oMath>
                </a14:m>
                <a:r>
                  <a:rPr lang="en-US" dirty="0"/>
                  <a:t> is the link function transforming the expected value of the response, not just the response (</a:t>
                </a:r>
                <a14:m>
                  <m:oMath xmlns:m="http://schemas.openxmlformats.org/officeDocument/2006/math">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i="1">
                                <a:latin typeface="Cambria Math" panose="02040503050406030204" pitchFamily="18" charset="0"/>
                              </a:rPr>
                              <m:t>𝑌</m:t>
                            </m:r>
                          </m:e>
                        </m:d>
                      </m:e>
                    </m:d>
                  </m:oMath>
                </a14:m>
                <a:r>
                  <a:rPr lang="en-US" dirty="0"/>
                  <a:t>, not </a:t>
                </a:r>
                <a14:m>
                  <m:oMath xmlns:m="http://schemas.openxmlformats.org/officeDocument/2006/math">
                    <m:r>
                      <a:rPr lang="en-US" i="1">
                        <a:latin typeface="Cambria Math" panose="02040503050406030204" pitchFamily="18" charset="0"/>
                      </a:rPr>
                      <m:t>𝑔</m:t>
                    </m:r>
                    <m:d>
                      <m:dPr>
                        <m:ctrlPr>
                          <a:rPr lang="en-US" i="1">
                            <a:latin typeface="Cambria Math" panose="02040503050406030204" pitchFamily="18" charset="0"/>
                          </a:rPr>
                        </m:ctrlPr>
                      </m:dPr>
                      <m:e>
                        <m:r>
                          <a:rPr lang="en-US" b="0" i="1" smtClean="0">
                            <a:latin typeface="Cambria Math" panose="02040503050406030204" pitchFamily="18" charset="0"/>
                          </a:rPr>
                          <m:t>𝑌</m:t>
                        </m:r>
                      </m:e>
                    </m:d>
                  </m:oMath>
                </a14:m>
                <a:r>
                  <a:rPr lang="en-US" dirty="0"/>
                  <a:t> ).</a:t>
                </a:r>
              </a:p>
              <a:p>
                <a:endParaRPr lang="en-US" dirty="0"/>
              </a:p>
              <a:p>
                <a:r>
                  <a:rPr lang="en-US" dirty="0"/>
                  <a:t>Typically, we use a special type of function for the link function </a:t>
                </a:r>
                <a14:m>
                  <m:oMath xmlns:m="http://schemas.openxmlformats.org/officeDocument/2006/math">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 </m:t>
                        </m:r>
                      </m:e>
                    </m:d>
                  </m:oMath>
                </a14:m>
                <a:r>
                  <a:rPr lang="en-US" dirty="0"/>
                  <a:t> called the </a:t>
                </a:r>
                <a:r>
                  <a:rPr lang="en-US" dirty="0">
                    <a:solidFill>
                      <a:srgbClr val="FF0000"/>
                    </a:solidFill>
                  </a:rPr>
                  <a:t>canonical</a:t>
                </a:r>
                <a:r>
                  <a:rPr lang="en-US" dirty="0"/>
                  <a:t> link function. This is a function </a:t>
                </a:r>
                <a14:m>
                  <m:oMath xmlns:m="http://schemas.openxmlformats.org/officeDocument/2006/math">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 </m:t>
                        </m:r>
                      </m:e>
                    </m:d>
                  </m:oMath>
                </a14:m>
                <a:r>
                  <a:rPr lang="en-US" dirty="0"/>
                  <a:t> that results in </a:t>
                </a:r>
                <a14:m>
                  <m:oMath xmlns:m="http://schemas.openxmlformats.org/officeDocument/2006/math">
                    <m:r>
                      <a:rPr lang="en-US" b="0" i="1" smtClean="0">
                        <a:latin typeface="Cambria Math" panose="02040503050406030204" pitchFamily="18" charset="0"/>
                      </a:rPr>
                      <m:t>𝜃</m:t>
                    </m:r>
                  </m:oMath>
                </a14:m>
                <a:r>
                  <a:rPr lang="en-US" dirty="0"/>
                  <a:t> equaling </a:t>
                </a:r>
                <a14:m>
                  <m:oMath xmlns:m="http://schemas.openxmlformats.org/officeDocument/2006/math">
                    <m:r>
                      <a:rPr lang="en-US" b="1" i="1" smtClean="0">
                        <a:latin typeface="Cambria Math" panose="02040503050406030204" pitchFamily="18" charset="0"/>
                      </a:rPr>
                      <m:t>𝑿</m:t>
                    </m:r>
                    <m:r>
                      <a:rPr lang="en-US" b="1" i="1" smtClean="0">
                        <a:latin typeface="Cambria Math" panose="02040503050406030204" pitchFamily="18" charset="0"/>
                      </a:rPr>
                      <m:t>𝜷</m:t>
                    </m:r>
                  </m:oMath>
                </a14:m>
                <a:r>
                  <a:rPr lang="en-US" dirty="0"/>
                  <a:t> in our model, where </a:t>
                </a:r>
                <a14:m>
                  <m:oMath xmlns:m="http://schemas.openxmlformats.org/officeDocument/2006/math">
                    <m:r>
                      <a:rPr lang="en-US" b="0" i="1" smtClean="0">
                        <a:latin typeface="Cambria Math" panose="02040503050406030204" pitchFamily="18" charset="0"/>
                      </a:rPr>
                      <m:t>𝜃</m:t>
                    </m:r>
                  </m:oMath>
                </a14:m>
                <a:r>
                  <a:rPr lang="en-US" dirty="0"/>
                  <a:t> comes from the form of the distribution when showing that it belongs to the special subclass of the exponential family. </a:t>
                </a:r>
              </a:p>
              <a:p>
                <a:endParaRPr lang="en-US" dirty="0"/>
              </a:p>
              <a:p>
                <a:r>
                  <a:rPr lang="en-US" dirty="0"/>
                  <a:t>We have the following canonical links depending on the distribution: </a:t>
                </a:r>
              </a:p>
              <a:p>
                <a:endParaRPr lang="en-US" dirty="0"/>
              </a:p>
              <a:p>
                <a:pPr marL="342900" indent="-342900">
                  <a:buAutoNum type="arabicPeriod"/>
                </a:pPr>
                <a:r>
                  <a:rPr lang="en-US" dirty="0"/>
                  <a:t>When </a:t>
                </a:r>
                <a14:m>
                  <m:oMath xmlns:m="http://schemas.openxmlformats.org/officeDocument/2006/math">
                    <m:r>
                      <a:rPr lang="en-US" i="1">
                        <a:latin typeface="Cambria Math" panose="02040503050406030204" pitchFamily="18" charset="0"/>
                      </a:rPr>
                      <m:t>𝑌</m:t>
                    </m:r>
                    <m:r>
                      <a:rPr lang="en-US" i="1">
                        <a:latin typeface="Cambria Math" panose="02040503050406030204" pitchFamily="18" charset="0"/>
                      </a:rPr>
                      <m:t>~</m:t>
                    </m:r>
                    <m:r>
                      <a:rPr lang="en-US" b="0" i="1" smtClean="0">
                        <a:latin typeface="Cambria Math" panose="02040503050406030204" pitchFamily="18" charset="0"/>
                      </a:rPr>
                      <m:t>𝑁𝑜𝑟𝑚𝑎𝑙</m:t>
                    </m:r>
                    <m:d>
                      <m:dPr>
                        <m:ctrlPr>
                          <a:rPr lang="en-US" i="1">
                            <a:latin typeface="Cambria Math" panose="02040503050406030204" pitchFamily="18" charset="0"/>
                          </a:rPr>
                        </m:ctrlPr>
                      </m:dPr>
                      <m:e>
                        <m:r>
                          <a:rPr lang="en-US" b="0" i="1" smtClean="0">
                            <a:latin typeface="Cambria Math" panose="02040503050406030204" pitchFamily="18" charset="0"/>
                          </a:rPr>
                          <m:t>𝜇</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e>
                    </m:d>
                    <m:r>
                      <a:rPr lang="en-US" i="1">
                        <a:latin typeface="Cambria Math" panose="02040503050406030204" pitchFamily="18" charset="0"/>
                      </a:rPr>
                      <m:t>  ⇒</m:t>
                    </m:r>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 </m:t>
                        </m:r>
                      </m:e>
                    </m:d>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𝑖𝑑𝑒𝑛𝑡𝑖𝑡𝑦</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𝑙𝑖𝑛𝑘</m:t>
                    </m:r>
                  </m:oMath>
                </a14:m>
                <a:r>
                  <a:rPr lang="en-US" dirty="0"/>
                  <a:t> (</a:t>
                </a:r>
                <a:r>
                  <a:rPr lang="en-US" dirty="0" err="1"/>
                  <a:t>i.e</a:t>
                </a:r>
                <a:r>
                  <a:rPr lang="en-US" dirty="0"/>
                  <a:t> </a:t>
                </a:r>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e>
                    </m:d>
                    <m:r>
                      <a:rPr lang="en-US" b="0" i="1" smtClean="0">
                        <a:latin typeface="Cambria Math" panose="02040503050406030204" pitchFamily="18" charset="0"/>
                      </a:rPr>
                      <m:t>=</m:t>
                    </m:r>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oMath>
                </a14:m>
                <a:r>
                  <a:rPr lang="en-US" dirty="0"/>
                  <a:t> )</a:t>
                </a:r>
              </a:p>
              <a:p>
                <a:pPr marL="342900" indent="-342900">
                  <a:buAutoNum type="arabicPeriod"/>
                </a:pPr>
                <a:r>
                  <a:rPr lang="en-US" dirty="0"/>
                  <a:t>When </a:t>
                </a:r>
                <a14:m>
                  <m:oMath xmlns:m="http://schemas.openxmlformats.org/officeDocument/2006/math">
                    <m:r>
                      <a:rPr lang="en-US"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𝑃𝑜𝑖𝑠𝑠𝑜𝑛</m:t>
                    </m:r>
                    <m:d>
                      <m:dPr>
                        <m:ctrlPr>
                          <a:rPr lang="en-US" b="0" i="1" smtClean="0">
                            <a:latin typeface="Cambria Math" panose="02040503050406030204" pitchFamily="18" charset="0"/>
                          </a:rPr>
                        </m:ctrlPr>
                      </m:dPr>
                      <m:e>
                        <m:r>
                          <a:rPr lang="en-US" b="0" i="1" smtClean="0">
                            <a:latin typeface="Cambria Math" panose="02040503050406030204" pitchFamily="18" charset="0"/>
                          </a:rPr>
                          <m:t>𝜆</m:t>
                        </m:r>
                      </m:e>
                    </m:d>
                    <m:r>
                      <a:rPr lang="en-US" b="0" i="1" smtClean="0">
                        <a:latin typeface="Cambria Math" panose="02040503050406030204" pitchFamily="18" charset="0"/>
                      </a:rPr>
                      <m:t>  ⇒</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e>
                    </m:d>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𝑙𝑖𝑛𝑘</m:t>
                        </m:r>
                      </m:e>
                    </m:func>
                  </m:oMath>
                </a14:m>
                <a:r>
                  <a:rPr lang="en-US" dirty="0"/>
                  <a:t> (i.e. </a:t>
                </a:r>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𝜆</m:t>
                            </m:r>
                          </m:e>
                        </m:d>
                      </m:e>
                    </m:func>
                  </m:oMath>
                </a14:m>
                <a:endParaRPr lang="en-US" dirty="0"/>
              </a:p>
              <a:p>
                <a:pPr marL="342900" indent="-342900">
                  <a:buAutoNum type="arabicPeriod"/>
                </a:pPr>
                <a:r>
                  <a:rPr lang="en-US" dirty="0"/>
                  <a:t>When </a:t>
                </a:r>
                <a14:m>
                  <m:oMath xmlns:m="http://schemas.openxmlformats.org/officeDocument/2006/math">
                    <m:r>
                      <a:rPr lang="en-US" i="1">
                        <a:latin typeface="Cambria Math" panose="02040503050406030204" pitchFamily="18" charset="0"/>
                      </a:rPr>
                      <m:t>𝑌</m:t>
                    </m:r>
                    <m:r>
                      <a:rPr lang="en-US" i="1">
                        <a:latin typeface="Cambria Math" panose="02040503050406030204" pitchFamily="18" charset="0"/>
                      </a:rPr>
                      <m:t>~</m:t>
                    </m:r>
                    <m:r>
                      <a:rPr lang="en-US" b="0" i="1" smtClean="0">
                        <a:latin typeface="Cambria Math" panose="02040503050406030204" pitchFamily="18" charset="0"/>
                      </a:rPr>
                      <m:t>𝑁𝐵</m:t>
                    </m:r>
                    <m:d>
                      <m:dPr>
                        <m:ctrlPr>
                          <a:rPr lang="en-US" i="1">
                            <a:latin typeface="Cambria Math" panose="02040503050406030204" pitchFamily="18" charset="0"/>
                          </a:rPr>
                        </m:ctrlPr>
                      </m:dPr>
                      <m:e>
                        <m:r>
                          <a:rPr lang="en-US" b="0" i="1" smtClean="0">
                            <a:latin typeface="Cambria Math" panose="02040503050406030204" pitchFamily="18" charset="0"/>
                          </a:rPr>
                          <m:t>𝜇</m:t>
                        </m:r>
                        <m:r>
                          <a:rPr lang="en-US" b="0" i="1" smtClean="0">
                            <a:latin typeface="Cambria Math" panose="02040503050406030204" pitchFamily="18" charset="0"/>
                          </a:rPr>
                          <m:t>,</m:t>
                        </m:r>
                        <m:r>
                          <a:rPr lang="en-US" b="0" i="1" smtClean="0">
                            <a:latin typeface="Cambria Math" panose="02040503050406030204" pitchFamily="18" charset="0"/>
                          </a:rPr>
                          <m:t>𝑘</m:t>
                        </m:r>
                      </m:e>
                    </m:d>
                    <m:r>
                      <a:rPr lang="en-US" i="1">
                        <a:latin typeface="Cambria Math" panose="02040503050406030204" pitchFamily="18" charset="0"/>
                      </a:rPr>
                      <m:t>  ⇒</m:t>
                    </m:r>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 </m:t>
                        </m:r>
                      </m:e>
                    </m:d>
                    <m:r>
                      <a:rPr lang="en-US" i="1">
                        <a:latin typeface="Cambria Math" panose="02040503050406030204" pitchFamily="18" charset="0"/>
                        <a:ea typeface="Cambria Math" panose="02040503050406030204" pitchFamily="18" charset="0"/>
                      </a:rPr>
                      <m:t>=</m:t>
                    </m:r>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r>
                          <a:rPr lang="en-US" i="1">
                            <a:latin typeface="Cambria Math" panose="02040503050406030204" pitchFamily="18" charset="0"/>
                            <a:ea typeface="Cambria Math" panose="02040503050406030204" pitchFamily="18" charset="0"/>
                          </a:rPr>
                          <m:t>𝑙𝑖𝑛𝑘</m:t>
                        </m:r>
                      </m:e>
                    </m:func>
                    <m:r>
                      <m:rPr>
                        <m:nor/>
                      </m:rPr>
                      <a:rPr lang="en-US" dirty="0"/>
                      <m:t> (</m:t>
                    </m:r>
                    <m:r>
                      <m:rPr>
                        <m:nor/>
                      </m:rPr>
                      <a:rPr lang="en-US" dirty="0"/>
                      <m:t>i</m:t>
                    </m:r>
                    <m:r>
                      <m:rPr>
                        <m:nor/>
                      </m:rPr>
                      <a:rPr lang="en-US" dirty="0"/>
                      <m:t>.</m:t>
                    </m:r>
                    <m:r>
                      <m:rPr>
                        <m:nor/>
                      </m:rPr>
                      <a:rPr lang="en-US" dirty="0"/>
                      <m:t>e</m:t>
                    </m:r>
                    <m:r>
                      <m:rPr>
                        <m:nor/>
                      </m:rPr>
                      <a:rPr lang="en-US" dirty="0"/>
                      <m:t>. </m:t>
                    </m:r>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i="1">
                                <a:latin typeface="Cambria Math" panose="02040503050406030204" pitchFamily="18" charset="0"/>
                              </a:rPr>
                              <m:t>𝑌</m:t>
                            </m:r>
                          </m:e>
                        </m:d>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𝜆</m:t>
                            </m:r>
                          </m:e>
                        </m:d>
                      </m:e>
                    </m:func>
                  </m:oMath>
                </a14:m>
                <a:endParaRPr lang="en-US" dirty="0"/>
              </a:p>
              <a:p>
                <a:pPr marL="342900" indent="-342900">
                  <a:buAutoNum type="arabicPeriod"/>
                </a:pPr>
                <a:r>
                  <a:rPr lang="en-US" dirty="0"/>
                  <a:t>When </a:t>
                </a:r>
                <a14:m>
                  <m:oMath xmlns:m="http://schemas.openxmlformats.org/officeDocument/2006/math">
                    <m:r>
                      <a:rPr lang="en-US" i="1">
                        <a:latin typeface="Cambria Math" panose="02040503050406030204" pitchFamily="18" charset="0"/>
                      </a:rPr>
                      <m:t>𝑌</m:t>
                    </m:r>
                    <m:r>
                      <a:rPr lang="en-US" i="1">
                        <a:latin typeface="Cambria Math" panose="02040503050406030204" pitchFamily="18" charset="0"/>
                      </a:rPr>
                      <m:t>~</m:t>
                    </m:r>
                    <m:r>
                      <a:rPr lang="en-US" b="0" i="1" smtClean="0">
                        <a:latin typeface="Cambria Math" panose="02040503050406030204" pitchFamily="18" charset="0"/>
                      </a:rPr>
                      <m:t>𝐶𝑀𝑃</m:t>
                    </m:r>
                    <m:d>
                      <m:dPr>
                        <m:ctrlPr>
                          <a:rPr lang="en-US" i="1">
                            <a:latin typeface="Cambria Math" panose="02040503050406030204" pitchFamily="18" charset="0"/>
                          </a:rPr>
                        </m:ctrlPr>
                      </m:dPr>
                      <m:e>
                        <m:r>
                          <a:rPr lang="en-US" i="1">
                            <a:latin typeface="Cambria Math" panose="02040503050406030204" pitchFamily="18" charset="0"/>
                          </a:rPr>
                          <m:t>𝜆</m:t>
                        </m:r>
                        <m:r>
                          <a:rPr lang="en-US" b="0" i="1" smtClean="0">
                            <a:latin typeface="Cambria Math" panose="02040503050406030204" pitchFamily="18" charset="0"/>
                          </a:rPr>
                          <m:t>,</m:t>
                        </m:r>
                        <m:r>
                          <a:rPr lang="en-US" i="1">
                            <a:latin typeface="Cambria Math" panose="02040503050406030204" pitchFamily="18" charset="0"/>
                          </a:rPr>
                          <m:t>𝜐</m:t>
                        </m:r>
                      </m:e>
                    </m:d>
                    <m:r>
                      <a:rPr lang="en-US" i="1">
                        <a:latin typeface="Cambria Math" panose="02040503050406030204" pitchFamily="18" charset="0"/>
                      </a:rPr>
                      <m:t>  ⇒</m:t>
                    </m:r>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 </m:t>
                        </m:r>
                      </m:e>
                    </m:d>
                    <m:r>
                      <a:rPr lang="en-US" i="1">
                        <a:latin typeface="Cambria Math" panose="02040503050406030204" pitchFamily="18" charset="0"/>
                        <a:ea typeface="Cambria Math" panose="02040503050406030204" pitchFamily="18" charset="0"/>
                      </a:rPr>
                      <m:t>=</m:t>
                    </m:r>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r>
                          <a:rPr lang="en-US" i="1">
                            <a:latin typeface="Cambria Math" panose="02040503050406030204" pitchFamily="18" charset="0"/>
                            <a:ea typeface="Cambria Math" panose="02040503050406030204" pitchFamily="18" charset="0"/>
                          </a:rPr>
                          <m:t>𝑙𝑖𝑛𝑘</m:t>
                        </m:r>
                      </m:e>
                    </m:func>
                    <m:r>
                      <m:rPr>
                        <m:nor/>
                      </m:rPr>
                      <a:rPr lang="en-US" dirty="0"/>
                      <m:t> (</m:t>
                    </m:r>
                    <m:r>
                      <m:rPr>
                        <m:nor/>
                      </m:rPr>
                      <a:rPr lang="en-US" dirty="0"/>
                      <m:t>i</m:t>
                    </m:r>
                    <m:r>
                      <m:rPr>
                        <m:nor/>
                      </m:rPr>
                      <a:rPr lang="en-US" dirty="0"/>
                      <m:t>.</m:t>
                    </m:r>
                    <m:r>
                      <m:rPr>
                        <m:nor/>
                      </m:rPr>
                      <a:rPr lang="en-US" dirty="0"/>
                      <m:t>e</m:t>
                    </m:r>
                    <m:r>
                      <m:rPr>
                        <m:nor/>
                      </m:rPr>
                      <a:rPr lang="en-US" dirty="0"/>
                      <m:t>. </m:t>
                    </m:r>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i="1">
                                <a:latin typeface="Cambria Math" panose="02040503050406030204" pitchFamily="18" charset="0"/>
                              </a:rPr>
                              <m:t>𝑌</m:t>
                            </m:r>
                          </m:e>
                        </m:d>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𝜆</m:t>
                            </m:r>
                          </m:e>
                        </m:d>
                      </m:e>
                    </m:func>
                  </m:oMath>
                </a14:m>
                <a:endParaRPr lang="en-US" dirty="0"/>
              </a:p>
            </p:txBody>
          </p:sp>
        </mc:Choice>
        <mc:Fallback xmlns="">
          <p:sp>
            <p:nvSpPr>
              <p:cNvPr id="9" name="TextBox 25">
                <a:extLst>
                  <a:ext uri="{FF2B5EF4-FFF2-40B4-BE49-F238E27FC236}">
                    <a16:creationId xmlns:a16="http://schemas.microsoft.com/office/drawing/2014/main" id="{466F60F5-4E02-634F-BCB6-4A5F5D73DD72}"/>
                  </a:ext>
                </a:extLst>
              </p:cNvPr>
              <p:cNvSpPr txBox="1">
                <a:spLocks noRot="1" noChangeAspect="1" noMove="1" noResize="1" noEditPoints="1" noAdjustHandles="1" noChangeArrowheads="1" noChangeShapeType="1" noTextEdit="1"/>
              </p:cNvSpPr>
              <p:nvPr/>
            </p:nvSpPr>
            <p:spPr bwMode="auto">
              <a:xfrm>
                <a:off x="1452287" y="969137"/>
                <a:ext cx="9047185" cy="5509200"/>
              </a:xfrm>
              <a:prstGeom prst="rect">
                <a:avLst/>
              </a:prstGeom>
              <a:blipFill>
                <a:blip r:embed="rId4"/>
                <a:stretch>
                  <a:fillRect l="-420" t="-920" r="-280" b="-6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 name="TextBox 2">
            <a:extLst>
              <a:ext uri="{FF2B5EF4-FFF2-40B4-BE49-F238E27FC236}">
                <a16:creationId xmlns:a16="http://schemas.microsoft.com/office/drawing/2014/main" id="{A7B32126-75B4-6241-85DA-117D1A19C74C}"/>
              </a:ext>
            </a:extLst>
          </p:cNvPr>
          <p:cNvSpPr txBox="1"/>
          <p:nvPr/>
        </p:nvSpPr>
        <p:spPr>
          <a:xfrm>
            <a:off x="8692055" y="5681246"/>
            <a:ext cx="1502980" cy="646331"/>
          </a:xfrm>
          <a:prstGeom prst="rect">
            <a:avLst/>
          </a:prstGeom>
          <a:noFill/>
        </p:spPr>
        <p:txBody>
          <a:bodyPr wrap="square" rtlCol="0">
            <a:spAutoFit/>
          </a:bodyPr>
          <a:lstStyle/>
          <a:p>
            <a:r>
              <a:rPr lang="en-US" dirty="0">
                <a:solidFill>
                  <a:srgbClr val="FF0000"/>
                </a:solidFill>
              </a:rPr>
              <a:t>Notice Anything?</a:t>
            </a:r>
          </a:p>
        </p:txBody>
      </p:sp>
      <p:cxnSp>
        <p:nvCxnSpPr>
          <p:cNvPr id="7" name="Straight Arrow Connector 6">
            <a:extLst>
              <a:ext uri="{FF2B5EF4-FFF2-40B4-BE49-F238E27FC236}">
                <a16:creationId xmlns:a16="http://schemas.microsoft.com/office/drawing/2014/main" id="{E42D965D-2E9E-3A4B-A61E-AE820DFEFE80}"/>
              </a:ext>
            </a:extLst>
          </p:cNvPr>
          <p:cNvCxnSpPr/>
          <p:nvPr/>
        </p:nvCxnSpPr>
        <p:spPr>
          <a:xfrm flipH="1" flipV="1">
            <a:off x="8208579" y="5738648"/>
            <a:ext cx="420414" cy="1502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16E1B6B-8453-1944-B6FB-9773348EDF68}"/>
              </a:ext>
            </a:extLst>
          </p:cNvPr>
          <p:cNvCxnSpPr>
            <a:stCxn id="3" idx="1"/>
          </p:cNvCxnSpPr>
          <p:nvPr/>
        </p:nvCxnSpPr>
        <p:spPr>
          <a:xfrm flipH="1" flipV="1">
            <a:off x="8029903" y="6004411"/>
            <a:ext cx="662152"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A4AFBD0-A183-C545-B71A-07B59D7114FA}"/>
              </a:ext>
            </a:extLst>
          </p:cNvPr>
          <p:cNvCxnSpPr/>
          <p:nvPr/>
        </p:nvCxnSpPr>
        <p:spPr>
          <a:xfrm flipH="1">
            <a:off x="8208579" y="6183599"/>
            <a:ext cx="483476" cy="988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570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38E46D5-A3AD-6D43-B667-23F2747A5482}"/>
              </a:ext>
            </a:extLst>
          </p:cNvPr>
          <p:cNvSpPr/>
          <p:nvPr/>
        </p:nvSpPr>
        <p:spPr>
          <a:xfrm>
            <a:off x="1307446" y="881799"/>
            <a:ext cx="9213537" cy="594361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452287" y="936863"/>
                <a:ext cx="9047185" cy="595560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Why is the Log Link Canonical for Poisson?</a:t>
                </a:r>
              </a:p>
              <a:p>
                <a:endParaRPr lang="en-US" dirty="0">
                  <a:latin typeface="Cambria Math" panose="02040503050406030204" pitchFamily="18" charset="0"/>
                </a:endParaRPr>
              </a:p>
              <a:p>
                <a:r>
                  <a:rPr lang="en-US" dirty="0">
                    <a:latin typeface="Cambria Math" panose="02040503050406030204" pitchFamily="18" charset="0"/>
                  </a:rPr>
                  <a:t>Remember that a canonical link </a:t>
                </a:r>
                <a:r>
                  <a:rPr lang="en-US" dirty="0"/>
                  <a:t>is a function </a:t>
                </a:r>
                <a14:m>
                  <m:oMath xmlns:m="http://schemas.openxmlformats.org/officeDocument/2006/math">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 </m:t>
                        </m:r>
                      </m:e>
                    </m:d>
                  </m:oMath>
                </a14:m>
                <a:r>
                  <a:rPr lang="en-US" dirty="0"/>
                  <a:t> that results in </a:t>
                </a:r>
                <a14:m>
                  <m:oMath xmlns:m="http://schemas.openxmlformats.org/officeDocument/2006/math">
                    <m:r>
                      <a:rPr lang="en-US" i="1">
                        <a:latin typeface="Cambria Math" panose="02040503050406030204" pitchFamily="18" charset="0"/>
                      </a:rPr>
                      <m:t>𝜃</m:t>
                    </m:r>
                  </m:oMath>
                </a14:m>
                <a:r>
                  <a:rPr lang="en-US" dirty="0"/>
                  <a:t> equaling </a:t>
                </a:r>
                <a14:m>
                  <m:oMath xmlns:m="http://schemas.openxmlformats.org/officeDocument/2006/math">
                    <m:r>
                      <a:rPr lang="en-US" b="1" i="1">
                        <a:latin typeface="Cambria Math" panose="02040503050406030204" pitchFamily="18" charset="0"/>
                      </a:rPr>
                      <m:t>𝑿</m:t>
                    </m:r>
                    <m:r>
                      <a:rPr lang="en-US" b="1" i="1">
                        <a:latin typeface="Cambria Math" panose="02040503050406030204" pitchFamily="18" charset="0"/>
                      </a:rPr>
                      <m:t>𝜷</m:t>
                    </m:r>
                  </m:oMath>
                </a14:m>
                <a:r>
                  <a:rPr lang="en-US" dirty="0"/>
                  <a:t> in our model, where </a:t>
                </a:r>
                <a14:m>
                  <m:oMath xmlns:m="http://schemas.openxmlformats.org/officeDocument/2006/math">
                    <m:r>
                      <a:rPr lang="en-US" i="1">
                        <a:latin typeface="Cambria Math" panose="02040503050406030204" pitchFamily="18" charset="0"/>
                      </a:rPr>
                      <m:t>𝜃</m:t>
                    </m:r>
                  </m:oMath>
                </a14:m>
                <a:r>
                  <a:rPr lang="en-US" dirty="0"/>
                  <a:t> comes from the form of the distribution when showing that it belongs to the special subclass of the exponential family.</a:t>
                </a:r>
              </a:p>
              <a:p>
                <a:endParaRPr lang="en-US" b="0" dirty="0">
                  <a:latin typeface="Cambria Math" panose="02040503050406030204" pitchFamily="18" charset="0"/>
                </a:endParaRPr>
              </a:p>
              <a:p>
                <a:r>
                  <a:rPr lang="en-US" dirty="0">
                    <a:latin typeface="Cambria Math" panose="02040503050406030204" pitchFamily="18" charset="0"/>
                  </a:rPr>
                  <a:t>We saw earlier that </a:t>
                </a:r>
                <a14:m>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𝑃𝑜𝑖𝑠𝑠𝑜𝑛</m:t>
                    </m:r>
                    <m:d>
                      <m:dPr>
                        <m:ctrlPr>
                          <a:rPr lang="en-US" b="0" i="1" smtClean="0">
                            <a:latin typeface="Cambria Math" panose="02040503050406030204" pitchFamily="18" charset="0"/>
                          </a:rPr>
                        </m:ctrlPr>
                      </m:dPr>
                      <m:e>
                        <m:r>
                          <a:rPr lang="en-US" b="0" i="1" smtClean="0">
                            <a:latin typeface="Cambria Math" panose="02040503050406030204" pitchFamily="18" charset="0"/>
                          </a:rPr>
                          <m:t>𝜆</m:t>
                        </m:r>
                      </m:e>
                    </m:d>
                  </m:oMath>
                </a14:m>
                <a:r>
                  <a:rPr lang="en-US" b="0" dirty="0">
                    <a:latin typeface="Cambria Math" panose="02040503050406030204" pitchFamily="18" charset="0"/>
                  </a:rPr>
                  <a:t> </a:t>
                </a:r>
                <a:r>
                  <a:rPr lang="en-US" altLang="en-US" dirty="0"/>
                  <a:t>is of the form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𝑦</m:t>
                                </m:r>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𝑏</m:t>
                                </m:r>
                                <m:d>
                                  <m:dPr>
                                    <m:ctrlPr>
                                      <a:rPr lang="en-US" i="1">
                                        <a:latin typeface="Cambria Math" panose="02040503050406030204" pitchFamily="18" charset="0"/>
                                      </a:rPr>
                                    </m:ctrlPr>
                                  </m:dPr>
                                  <m:e>
                                    <m:r>
                                      <a:rPr lang="en-US" i="1">
                                        <a:latin typeface="Cambria Math" panose="02040503050406030204" pitchFamily="18" charset="0"/>
                                      </a:rPr>
                                      <m:t>𝜃</m:t>
                                    </m:r>
                                  </m:e>
                                </m:d>
                              </m:num>
                              <m:den>
                                <m:r>
                                  <a:rPr lang="en-US" i="1">
                                    <a:latin typeface="Cambria Math" panose="02040503050406030204" pitchFamily="18" charset="0"/>
                                  </a:rPr>
                                  <m:t>𝑎</m:t>
                                </m:r>
                                <m:d>
                                  <m:dPr>
                                    <m:ctrlPr>
                                      <a:rPr lang="en-US" i="1">
                                        <a:latin typeface="Cambria Math" panose="02040503050406030204" pitchFamily="18" charset="0"/>
                                      </a:rPr>
                                    </m:ctrlPr>
                                  </m:dPr>
                                  <m:e>
                                    <m:r>
                                      <a:rPr lang="en-US" i="1">
                                        <a:latin typeface="Cambria Math" panose="02040503050406030204" pitchFamily="18" charset="0"/>
                                      </a:rPr>
                                      <m:t>𝜙</m:t>
                                    </m:r>
                                  </m:e>
                                </m:d>
                              </m:den>
                            </m:f>
                            <m:r>
                              <a:rPr lang="en-US" i="1">
                                <a:latin typeface="Cambria Math" panose="02040503050406030204" pitchFamily="18" charset="0"/>
                              </a:rPr>
                              <m:t>+</m:t>
                            </m:r>
                            <m:r>
                              <a:rPr lang="en-US" i="1">
                                <a:latin typeface="Cambria Math" panose="02040503050406030204" pitchFamily="18" charset="0"/>
                              </a:rPr>
                              <m:t>𝑐</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𝜙</m:t>
                                </m:r>
                              </m:e>
                            </m:d>
                          </m:e>
                        </m:d>
                      </m:e>
                    </m:func>
                  </m:oMath>
                </a14:m>
                <a:r>
                  <a:rPr lang="en-US" altLang="en-US" dirty="0"/>
                  <a:t>, with </a:t>
                </a:r>
              </a:p>
              <a:p>
                <a:pPr algn="ctr"/>
                <a14:m>
                  <m:oMath xmlns:m="http://schemas.openxmlformats.org/officeDocument/2006/math">
                    <m:r>
                      <a:rPr lang="en-US" altLang="en-US" i="1">
                        <a:latin typeface="Cambria Math" panose="02040503050406030204" pitchFamily="18" charset="0"/>
                      </a:rPr>
                      <m:t>𝜃</m:t>
                    </m:r>
                    <m:r>
                      <a:rPr lang="en-US" altLang="en-US" i="1">
                        <a:latin typeface="Cambria Math" panose="02040503050406030204" pitchFamily="18" charset="0"/>
                      </a:rPr>
                      <m:t>=</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r>
                              <a:rPr lang="en-US" altLang="en-US" i="1">
                                <a:latin typeface="Cambria Math" panose="02040503050406030204" pitchFamily="18" charset="0"/>
                              </a:rPr>
                              <m:t>𝜆</m:t>
                            </m:r>
                          </m:e>
                        </m:d>
                      </m:e>
                    </m:func>
                  </m:oMath>
                </a14:m>
                <a:r>
                  <a:rPr lang="en-US" altLang="en-US" dirty="0"/>
                  <a:t>             </a:t>
                </a:r>
                <a14:m>
                  <m:oMath xmlns:m="http://schemas.openxmlformats.org/officeDocument/2006/math">
                    <m:r>
                      <m:rPr>
                        <m:sty m:val="p"/>
                      </m:rPr>
                      <a:rPr lang="en-US" altLang="en-US">
                        <a:latin typeface="Cambria Math" panose="02040503050406030204" pitchFamily="18" charset="0"/>
                      </a:rPr>
                      <m:t>b</m:t>
                    </m:r>
                    <m:d>
                      <m:dPr>
                        <m:ctrlPr>
                          <a:rPr lang="en-US" altLang="en-US" i="1">
                            <a:latin typeface="Cambria Math" panose="02040503050406030204" pitchFamily="18" charset="0"/>
                          </a:rPr>
                        </m:ctrlPr>
                      </m:dPr>
                      <m:e>
                        <m:r>
                          <a:rPr lang="en-US" altLang="en-US" i="1">
                            <a:latin typeface="Cambria Math" panose="02040503050406030204" pitchFamily="18" charset="0"/>
                          </a:rPr>
                          <m:t>𝜃</m:t>
                        </m:r>
                      </m:e>
                    </m:d>
                    <m:r>
                      <a:rPr lang="en-US" altLang="en-US" i="1">
                        <a:latin typeface="Cambria Math" panose="02040503050406030204" pitchFamily="18" charset="0"/>
                      </a:rPr>
                      <m:t>=</m:t>
                    </m:r>
                    <m:r>
                      <a:rPr lang="en-US" altLang="en-US" i="1">
                        <a:latin typeface="Cambria Math" panose="02040503050406030204" pitchFamily="18" charset="0"/>
                      </a:rPr>
                      <m:t>𝜆</m:t>
                    </m:r>
                    <m:r>
                      <a:rPr lang="en-US" altLang="en-US" i="1">
                        <a:latin typeface="Cambria Math" panose="02040503050406030204" pitchFamily="18" charset="0"/>
                      </a:rPr>
                      <m:t>=</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exp</m:t>
                        </m:r>
                      </m:fName>
                      <m:e>
                        <m:d>
                          <m:dPr>
                            <m:begChr m:val="{"/>
                            <m:endChr m:val="}"/>
                            <m:ctrlPr>
                              <a:rPr lang="en-US" altLang="en-US" i="1">
                                <a:latin typeface="Cambria Math" panose="02040503050406030204" pitchFamily="18" charset="0"/>
                              </a:rPr>
                            </m:ctrlPr>
                          </m:dPr>
                          <m:e>
                            <m:r>
                              <a:rPr lang="en-US" altLang="en-US" i="1">
                                <a:latin typeface="Cambria Math" panose="02040503050406030204" pitchFamily="18" charset="0"/>
                              </a:rPr>
                              <m:t>𝜃</m:t>
                            </m:r>
                          </m:e>
                        </m:d>
                      </m:e>
                    </m:func>
                  </m:oMath>
                </a14:m>
                <a:endParaRPr lang="en-US" altLang="en-US" dirty="0"/>
              </a:p>
              <a:p>
                <a:pPr algn="ctr"/>
                <a14:m>
                  <m:oMath xmlns:m="http://schemas.openxmlformats.org/officeDocument/2006/math">
                    <m:r>
                      <a:rPr lang="en-US" altLang="en-US" i="1">
                        <a:latin typeface="Cambria Math" panose="02040503050406030204" pitchFamily="18" charset="0"/>
                      </a:rPr>
                      <m:t>𝑎</m:t>
                    </m:r>
                    <m:d>
                      <m:dPr>
                        <m:ctrlPr>
                          <a:rPr lang="en-US" altLang="en-US" i="1">
                            <a:latin typeface="Cambria Math" panose="02040503050406030204" pitchFamily="18" charset="0"/>
                          </a:rPr>
                        </m:ctrlPr>
                      </m:dPr>
                      <m:e>
                        <m:r>
                          <a:rPr lang="en-US" altLang="en-US" i="1">
                            <a:latin typeface="Cambria Math" panose="02040503050406030204" pitchFamily="18" charset="0"/>
                          </a:rPr>
                          <m:t>𝜙</m:t>
                        </m:r>
                      </m:e>
                    </m:d>
                    <m:r>
                      <a:rPr lang="en-US" altLang="en-US" i="1">
                        <a:latin typeface="Cambria Math" panose="02040503050406030204" pitchFamily="18" charset="0"/>
                      </a:rPr>
                      <m:t>=1</m:t>
                    </m:r>
                  </m:oMath>
                </a14:m>
                <a:r>
                  <a:rPr lang="en-US" altLang="en-US" dirty="0"/>
                  <a:t>                 </a:t>
                </a:r>
                <a14:m>
                  <m:oMath xmlns:m="http://schemas.openxmlformats.org/officeDocument/2006/math">
                    <m:r>
                      <m:rPr>
                        <m:sty m:val="p"/>
                      </m:rPr>
                      <a:rPr lang="en-US" altLang="en-US" dirty="0">
                        <a:latin typeface="Cambria Math" panose="02040503050406030204" pitchFamily="18" charset="0"/>
                      </a:rPr>
                      <m:t>c</m:t>
                    </m:r>
                    <m:d>
                      <m:dPr>
                        <m:ctrlPr>
                          <a:rPr lang="en-US" altLang="en-US" i="1" dirty="0">
                            <a:latin typeface="Cambria Math" panose="02040503050406030204" pitchFamily="18" charset="0"/>
                          </a:rPr>
                        </m:ctrlPr>
                      </m:dPr>
                      <m:e>
                        <m:r>
                          <a:rPr lang="en-US" altLang="en-US" i="1" dirty="0">
                            <a:latin typeface="Cambria Math" panose="02040503050406030204" pitchFamily="18" charset="0"/>
                          </a:rPr>
                          <m:t>𝑦</m:t>
                        </m:r>
                        <m:r>
                          <a:rPr lang="en-US" altLang="en-US" i="1" dirty="0">
                            <a:latin typeface="Cambria Math" panose="02040503050406030204" pitchFamily="18" charset="0"/>
                          </a:rPr>
                          <m:t>,</m:t>
                        </m:r>
                        <m:r>
                          <a:rPr lang="en-US" altLang="en-US" i="1" dirty="0">
                            <a:latin typeface="Cambria Math" panose="02040503050406030204" pitchFamily="18" charset="0"/>
                          </a:rPr>
                          <m:t>𝜙</m:t>
                        </m:r>
                      </m:e>
                    </m:d>
                    <m:r>
                      <a:rPr lang="en-US" altLang="en-US" i="1" dirty="0">
                        <a:latin typeface="Cambria Math" panose="02040503050406030204" pitchFamily="18" charset="0"/>
                      </a:rPr>
                      <m:t>=−</m:t>
                    </m:r>
                    <m:func>
                      <m:funcPr>
                        <m:ctrlPr>
                          <a:rPr lang="en-US" altLang="en-US" i="1" dirty="0">
                            <a:latin typeface="Cambria Math" panose="02040503050406030204" pitchFamily="18" charset="0"/>
                          </a:rPr>
                        </m:ctrlPr>
                      </m:funcPr>
                      <m:fName>
                        <m:r>
                          <m:rPr>
                            <m:sty m:val="p"/>
                          </m:rPr>
                          <a:rPr lang="en-US" altLang="en-US" dirty="0">
                            <a:latin typeface="Cambria Math" panose="02040503050406030204" pitchFamily="18" charset="0"/>
                          </a:rPr>
                          <m:t>log</m:t>
                        </m:r>
                      </m:fName>
                      <m:e>
                        <m:d>
                          <m:dPr>
                            <m:ctrlPr>
                              <a:rPr lang="en-US" altLang="en-US" i="1" dirty="0">
                                <a:latin typeface="Cambria Math" panose="02040503050406030204" pitchFamily="18" charset="0"/>
                              </a:rPr>
                            </m:ctrlPr>
                          </m:dPr>
                          <m:e>
                            <m:r>
                              <a:rPr lang="en-US" altLang="en-US" i="1" dirty="0">
                                <a:latin typeface="Cambria Math" panose="02040503050406030204" pitchFamily="18" charset="0"/>
                              </a:rPr>
                              <m:t>𝑦</m:t>
                            </m:r>
                            <m:r>
                              <a:rPr lang="en-US" altLang="en-US" i="1" dirty="0">
                                <a:latin typeface="Cambria Math" panose="02040503050406030204" pitchFamily="18" charset="0"/>
                              </a:rPr>
                              <m:t>!</m:t>
                            </m:r>
                          </m:e>
                        </m:d>
                      </m:e>
                    </m:func>
                  </m:oMath>
                </a14:m>
                <a:endParaRPr lang="en-US" dirty="0">
                  <a:latin typeface="Cambria Math" panose="02040503050406030204" pitchFamily="18" charset="0"/>
                </a:endParaRPr>
              </a:p>
              <a:p>
                <a:endParaRPr lang="en-US" b="0" dirty="0">
                  <a:latin typeface="Cambria Math" panose="02040503050406030204" pitchFamily="18" charset="0"/>
                </a:endParaRPr>
              </a:p>
              <a:p>
                <a:r>
                  <a:rPr lang="en-US" dirty="0">
                    <a:latin typeface="Cambria Math" panose="02040503050406030204" pitchFamily="18" charset="0"/>
                  </a:rPr>
                  <a:t>So, the log link tells us that </a:t>
                </a:r>
                <a14:m>
                  <m:oMath xmlns:m="http://schemas.openxmlformats.org/officeDocument/2006/math">
                    <m:r>
                      <a:rPr lang="en-US" i="1">
                        <a:latin typeface="Cambria Math" panose="02040503050406030204" pitchFamily="18" charset="0"/>
                      </a:rPr>
                      <m:t>𝑔</m:t>
                    </m:r>
                    <m:d>
                      <m:dPr>
                        <m:ctrlPr>
                          <a:rPr lang="en-US" i="1">
                            <a:latin typeface="Cambria Math" panose="02040503050406030204" pitchFamily="18" charset="0"/>
                          </a:rPr>
                        </m:ctrlPr>
                      </m:dPr>
                      <m:e>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e>
                    </m:d>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g</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𝜆</m:t>
                        </m:r>
                      </m:e>
                    </m:d>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𝜆</m:t>
                            </m:r>
                          </m:e>
                        </m:d>
                      </m:e>
                    </m:func>
                  </m:oMath>
                </a14:m>
                <a:r>
                  <a:rPr lang="en-US" b="0" dirty="0">
                    <a:latin typeface="Cambria Math" panose="02040503050406030204" pitchFamily="18" charset="0"/>
                  </a:rPr>
                  <a:t>. To check if it’s canonical, we check to see if this link, when used in the general structure of a GLM, results in us equating </a:t>
                </a:r>
                <a14:m>
                  <m:oMath xmlns:m="http://schemas.openxmlformats.org/officeDocument/2006/math">
                    <m:r>
                      <a:rPr lang="en-US" b="0" i="1" smtClean="0">
                        <a:latin typeface="Cambria Math" panose="02040503050406030204" pitchFamily="18" charset="0"/>
                      </a:rPr>
                      <m:t>𝜃</m:t>
                    </m:r>
                  </m:oMath>
                </a14:m>
                <a:r>
                  <a:rPr lang="en-US" b="0" dirty="0">
                    <a:latin typeface="Cambria Math" panose="02040503050406030204" pitchFamily="18" charset="0"/>
                  </a:rPr>
                  <a:t> and </a:t>
                </a:r>
                <a14:m>
                  <m:oMath xmlns:m="http://schemas.openxmlformats.org/officeDocument/2006/math">
                    <m:r>
                      <a:rPr lang="en-US" b="1" i="1" smtClean="0">
                        <a:latin typeface="Cambria Math" panose="02040503050406030204" pitchFamily="18" charset="0"/>
                      </a:rPr>
                      <m:t>𝑿</m:t>
                    </m:r>
                    <m:r>
                      <a:rPr lang="en-US" b="1" i="1" smtClean="0">
                        <a:latin typeface="Cambria Math" panose="02040503050406030204" pitchFamily="18" charset="0"/>
                      </a:rPr>
                      <m:t>𝜷</m:t>
                    </m:r>
                  </m:oMath>
                </a14:m>
                <a:r>
                  <a:rPr lang="en-US" dirty="0">
                    <a:latin typeface="Cambria Math" panose="02040503050406030204" pitchFamily="18" charset="0"/>
                  </a:rPr>
                  <a:t>.</a:t>
                </a:r>
              </a:p>
              <a:p>
                <a:endParaRPr lang="en-US" b="1" dirty="0">
                  <a:latin typeface="Cambria Math" panose="02040503050406030204" pitchFamily="18" charset="0"/>
                </a:endParaRPr>
              </a:p>
              <a:p>
                <a:r>
                  <a:rPr lang="en-US" dirty="0">
                    <a:latin typeface="Cambria Math" panose="02040503050406030204" pitchFamily="18" charset="0"/>
                  </a:rPr>
                  <a:t>We start with the general structure of the GLM:</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e>
                      </m:d>
                      <m:r>
                        <a:rPr lang="en-US" b="0" i="1" smtClean="0">
                          <a:latin typeface="Cambria Math" panose="02040503050406030204" pitchFamily="18" charset="0"/>
                        </a:rPr>
                        <m:t>=</m:t>
                      </m:r>
                      <m:r>
                        <a:rPr lang="en-US" b="1" i="1" smtClean="0">
                          <a:latin typeface="Cambria Math" panose="02040503050406030204" pitchFamily="18" charset="0"/>
                        </a:rPr>
                        <m:t>𝑿</m:t>
                      </m:r>
                      <m:r>
                        <a:rPr lang="en-US" b="1" i="1" smtClean="0">
                          <a:latin typeface="Cambria Math" panose="02040503050406030204" pitchFamily="18" charset="0"/>
                        </a:rPr>
                        <m:t>𝜷</m:t>
                      </m:r>
                    </m:oMath>
                  </m:oMathPara>
                </a14:m>
                <a:endParaRPr lang="en-US" dirty="0"/>
              </a:p>
              <a:p>
                <a:endParaRPr lang="en-US" dirty="0"/>
              </a:p>
              <a:p>
                <a:r>
                  <a:rPr lang="en-US" dirty="0"/>
                  <a:t>Now, we know from the log link that </a:t>
                </a:r>
                <a14:m>
                  <m:oMath xmlns:m="http://schemas.openxmlformats.org/officeDocument/2006/math">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i="1">
                                <a:latin typeface="Cambria Math" panose="02040503050406030204" pitchFamily="18" charset="0"/>
                              </a:rPr>
                              <m:t>𝑌</m:t>
                            </m:r>
                          </m:e>
                        </m:d>
                      </m:e>
                    </m:d>
                    <m:r>
                      <a:rPr lang="en-US" i="1">
                        <a:latin typeface="Cambria Math" panose="02040503050406030204" pitchFamily="18" charset="0"/>
                        <a:ea typeface="Cambria Math" panose="02040503050406030204" pitchFamily="18" charset="0"/>
                      </a:rPr>
                      <m:t>=</m:t>
                    </m:r>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𝜆</m:t>
                            </m:r>
                          </m:e>
                        </m:d>
                      </m:e>
                    </m:func>
                  </m:oMath>
                </a14:m>
                <a:r>
                  <a:rPr lang="en-US" dirty="0"/>
                  <a:t>, and hence </a:t>
                </a:r>
              </a:p>
              <a:p>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𝜆</m:t>
                              </m:r>
                            </m:e>
                          </m:d>
                        </m:e>
                      </m:func>
                      <m:r>
                        <a:rPr lang="en-US" i="1">
                          <a:latin typeface="Cambria Math" panose="02040503050406030204" pitchFamily="18" charset="0"/>
                        </a:rPr>
                        <m:t>=</m:t>
                      </m:r>
                      <m:r>
                        <a:rPr lang="en-US" b="1" i="1">
                          <a:latin typeface="Cambria Math" panose="02040503050406030204" pitchFamily="18" charset="0"/>
                        </a:rPr>
                        <m:t>𝑿</m:t>
                      </m:r>
                      <m:r>
                        <a:rPr lang="en-US" b="1" i="1">
                          <a:latin typeface="Cambria Math" panose="02040503050406030204" pitchFamily="18" charset="0"/>
                        </a:rPr>
                        <m:t>𝜷</m:t>
                      </m:r>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1" i="1" smtClean="0">
                          <a:latin typeface="Cambria Math" panose="02040503050406030204" pitchFamily="18" charset="0"/>
                          <a:ea typeface="Cambria Math" panose="02040503050406030204" pitchFamily="18" charset="0"/>
                        </a:rPr>
                        <m:t>𝜷</m:t>
                      </m:r>
                    </m:oMath>
                  </m:oMathPara>
                </a14:m>
                <a:endParaRPr lang="en-US" dirty="0"/>
              </a:p>
            </p:txBody>
          </p:sp>
        </mc:Choice>
        <mc:Fallback xmlns="">
          <p:sp>
            <p:nvSpPr>
              <p:cNvPr id="9" name="TextBox 25">
                <a:extLst>
                  <a:ext uri="{FF2B5EF4-FFF2-40B4-BE49-F238E27FC236}">
                    <a16:creationId xmlns:a16="http://schemas.microsoft.com/office/drawing/2014/main" id="{466F60F5-4E02-634F-BCB6-4A5F5D73DD72}"/>
                  </a:ext>
                </a:extLst>
              </p:cNvPr>
              <p:cNvSpPr txBox="1">
                <a:spLocks noRot="1" noChangeAspect="1" noMove="1" noResize="1" noEditPoints="1" noAdjustHandles="1" noChangeArrowheads="1" noChangeShapeType="1" noTextEdit="1"/>
              </p:cNvSpPr>
              <p:nvPr/>
            </p:nvSpPr>
            <p:spPr bwMode="auto">
              <a:xfrm>
                <a:off x="1452287" y="936863"/>
                <a:ext cx="9047185" cy="5955605"/>
              </a:xfrm>
              <a:prstGeom prst="rect">
                <a:avLst/>
              </a:prstGeom>
              <a:blipFill>
                <a:blip r:embed="rId4"/>
                <a:stretch>
                  <a:fillRect l="-420" t="-1064" r="-28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541806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38E46D5-A3AD-6D43-B667-23F2747A5482}"/>
              </a:ext>
            </a:extLst>
          </p:cNvPr>
          <p:cNvSpPr/>
          <p:nvPr/>
        </p:nvSpPr>
        <p:spPr>
          <a:xfrm>
            <a:off x="1292770" y="937820"/>
            <a:ext cx="9441142" cy="585673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665215" y="992884"/>
                <a:ext cx="9047185" cy="58567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Why is the Log Link Canonical for CMP?</a:t>
                </a:r>
              </a:p>
              <a:p>
                <a:endParaRPr lang="en-US" dirty="0">
                  <a:latin typeface="Cambria Math" panose="02040503050406030204" pitchFamily="18" charset="0"/>
                </a:endParaRPr>
              </a:p>
              <a:p>
                <a:r>
                  <a:rPr lang="en-US" dirty="0">
                    <a:latin typeface="Cambria Math" panose="02040503050406030204" pitchFamily="18" charset="0"/>
                  </a:rPr>
                  <a:t>We saw earlier that </a:t>
                </a:r>
                <a14:m>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𝐶𝑀𝑃</m:t>
                    </m:r>
                    <m:d>
                      <m:dPr>
                        <m:ctrlPr>
                          <a:rPr lang="en-US" b="0" i="1" smtClean="0">
                            <a:latin typeface="Cambria Math" panose="02040503050406030204" pitchFamily="18" charset="0"/>
                          </a:rPr>
                        </m:ctrlPr>
                      </m:dPr>
                      <m:e>
                        <m:r>
                          <a:rPr lang="en-US" b="0" i="1" smtClean="0">
                            <a:latin typeface="Cambria Math" panose="02040503050406030204" pitchFamily="18" charset="0"/>
                          </a:rPr>
                          <m:t>𝜆</m:t>
                        </m:r>
                        <m:r>
                          <a:rPr lang="en-US" b="0" i="1" smtClean="0">
                            <a:latin typeface="Cambria Math" panose="02040503050406030204" pitchFamily="18" charset="0"/>
                          </a:rPr>
                          <m:t>,</m:t>
                        </m:r>
                        <m:r>
                          <a:rPr lang="en-US" i="1">
                            <a:latin typeface="Cambria Math" panose="02040503050406030204" pitchFamily="18" charset="0"/>
                          </a:rPr>
                          <m:t>𝜐</m:t>
                        </m:r>
                      </m:e>
                    </m:d>
                  </m:oMath>
                </a14:m>
                <a:r>
                  <a:rPr lang="en-US" b="0" dirty="0">
                    <a:latin typeface="Cambria Math" panose="02040503050406030204" pitchFamily="18" charset="0"/>
                  </a:rPr>
                  <a:t> </a:t>
                </a:r>
                <a:r>
                  <a:rPr lang="en-US" altLang="en-US" dirty="0"/>
                  <a:t>is of the form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𝑦</m:t>
                                </m:r>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𝑏</m:t>
                                </m:r>
                                <m:d>
                                  <m:dPr>
                                    <m:ctrlPr>
                                      <a:rPr lang="en-US" i="1">
                                        <a:latin typeface="Cambria Math" panose="02040503050406030204" pitchFamily="18" charset="0"/>
                                      </a:rPr>
                                    </m:ctrlPr>
                                  </m:dPr>
                                  <m:e>
                                    <m:r>
                                      <a:rPr lang="en-US" i="1">
                                        <a:latin typeface="Cambria Math" panose="02040503050406030204" pitchFamily="18" charset="0"/>
                                      </a:rPr>
                                      <m:t>𝜃</m:t>
                                    </m:r>
                                  </m:e>
                                </m:d>
                              </m:num>
                              <m:den>
                                <m:r>
                                  <a:rPr lang="en-US" i="1">
                                    <a:latin typeface="Cambria Math" panose="02040503050406030204" pitchFamily="18" charset="0"/>
                                  </a:rPr>
                                  <m:t>𝑎</m:t>
                                </m:r>
                                <m:d>
                                  <m:dPr>
                                    <m:ctrlPr>
                                      <a:rPr lang="en-US" i="1">
                                        <a:latin typeface="Cambria Math" panose="02040503050406030204" pitchFamily="18" charset="0"/>
                                      </a:rPr>
                                    </m:ctrlPr>
                                  </m:dPr>
                                  <m:e>
                                    <m:r>
                                      <a:rPr lang="en-US" i="1">
                                        <a:latin typeface="Cambria Math" panose="02040503050406030204" pitchFamily="18" charset="0"/>
                                      </a:rPr>
                                      <m:t>𝜙</m:t>
                                    </m:r>
                                  </m:e>
                                </m:d>
                              </m:den>
                            </m:f>
                            <m:r>
                              <a:rPr lang="en-US" i="1">
                                <a:latin typeface="Cambria Math" panose="02040503050406030204" pitchFamily="18" charset="0"/>
                              </a:rPr>
                              <m:t>+</m:t>
                            </m:r>
                            <m:r>
                              <a:rPr lang="en-US" i="1">
                                <a:latin typeface="Cambria Math" panose="02040503050406030204" pitchFamily="18" charset="0"/>
                              </a:rPr>
                              <m:t>𝑐</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𝜙</m:t>
                                </m:r>
                              </m:e>
                            </m:d>
                          </m:e>
                        </m:d>
                      </m:e>
                    </m:func>
                  </m:oMath>
                </a14:m>
                <a:r>
                  <a:rPr lang="en-US" altLang="en-US" dirty="0"/>
                  <a:t>, with </a:t>
                </a:r>
              </a:p>
              <a:p>
                <a:pPr algn="ctr"/>
                <a14:m>
                  <m:oMath xmlns:m="http://schemas.openxmlformats.org/officeDocument/2006/math">
                    <m:r>
                      <a:rPr lang="en-US" altLang="en-US" i="1">
                        <a:latin typeface="Cambria Math" panose="02040503050406030204" pitchFamily="18" charset="0"/>
                      </a:rPr>
                      <m:t>𝜃</m:t>
                    </m:r>
                    <m:r>
                      <a:rPr lang="en-US" altLang="en-US" i="1">
                        <a:latin typeface="Cambria Math" panose="02040503050406030204" pitchFamily="18" charset="0"/>
                      </a:rPr>
                      <m:t>=</m:t>
                    </m:r>
                    <m:func>
                      <m:funcPr>
                        <m:ctrlPr>
                          <a:rPr lang="en-US" altLang="en-US" i="1">
                            <a:latin typeface="Cambria Math" panose="02040503050406030204" pitchFamily="18" charset="0"/>
                          </a:rPr>
                        </m:ctrlPr>
                      </m:funcPr>
                      <m:fName>
                        <m:r>
                          <m:rPr>
                            <m:sty m:val="p"/>
                          </m:rPr>
                          <a:rPr lang="en-US" altLang="en-US">
                            <a:latin typeface="Cambria Math" panose="02040503050406030204" pitchFamily="18" charset="0"/>
                          </a:rPr>
                          <m:t>log</m:t>
                        </m:r>
                      </m:fName>
                      <m:e>
                        <m:d>
                          <m:dPr>
                            <m:ctrlPr>
                              <a:rPr lang="en-US" altLang="en-US" i="1">
                                <a:latin typeface="Cambria Math" panose="02040503050406030204" pitchFamily="18" charset="0"/>
                              </a:rPr>
                            </m:ctrlPr>
                          </m:dPr>
                          <m:e>
                            <m:r>
                              <a:rPr lang="en-US" altLang="en-US" i="1">
                                <a:latin typeface="Cambria Math" panose="02040503050406030204" pitchFamily="18" charset="0"/>
                              </a:rPr>
                              <m:t>𝜆</m:t>
                            </m:r>
                          </m:e>
                        </m:d>
                      </m:e>
                    </m:func>
                  </m:oMath>
                </a14:m>
                <a:r>
                  <a:rPr lang="en-US" altLang="en-US" dirty="0"/>
                  <a:t>                                 </a:t>
                </a:r>
                <a14:m>
                  <m:oMath xmlns:m="http://schemas.openxmlformats.org/officeDocument/2006/math">
                    <m:r>
                      <m:rPr>
                        <m:sty m:val="p"/>
                      </m:rPr>
                      <a:rPr lang="en-US" altLang="en-US">
                        <a:latin typeface="Cambria Math" panose="02040503050406030204" pitchFamily="18" charset="0"/>
                      </a:rPr>
                      <m:t>b</m:t>
                    </m:r>
                    <m:d>
                      <m:dPr>
                        <m:ctrlPr>
                          <a:rPr lang="en-US" altLang="en-US" i="1">
                            <a:latin typeface="Cambria Math" panose="02040503050406030204" pitchFamily="18" charset="0"/>
                          </a:rPr>
                        </m:ctrlPr>
                      </m:dPr>
                      <m:e>
                        <m:r>
                          <a:rPr lang="en-US" altLang="en-US" i="1">
                            <a:latin typeface="Cambria Math" panose="02040503050406030204" pitchFamily="18" charset="0"/>
                          </a:rPr>
                          <m:t>𝜃</m:t>
                        </m:r>
                      </m:e>
                    </m:d>
                    <m:r>
                      <a:rPr lang="en-US" alt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e>
                        </m:d>
                      </m:e>
                    </m:func>
                  </m:oMath>
                </a14:m>
                <a:endParaRPr lang="en-US" altLang="en-US" dirty="0"/>
              </a:p>
              <a:p>
                <a:pPr algn="ctr"/>
                <a14:m>
                  <m:oMath xmlns:m="http://schemas.openxmlformats.org/officeDocument/2006/math">
                    <m:r>
                      <a:rPr lang="en-US" altLang="en-US" i="1">
                        <a:latin typeface="Cambria Math" panose="02040503050406030204" pitchFamily="18" charset="0"/>
                      </a:rPr>
                      <m:t>𝑎</m:t>
                    </m:r>
                    <m:d>
                      <m:dPr>
                        <m:ctrlPr>
                          <a:rPr lang="en-US" altLang="en-US" i="1">
                            <a:latin typeface="Cambria Math" panose="02040503050406030204" pitchFamily="18" charset="0"/>
                          </a:rPr>
                        </m:ctrlPr>
                      </m:dPr>
                      <m:e>
                        <m:r>
                          <a:rPr lang="en-US" altLang="en-US" i="1">
                            <a:latin typeface="Cambria Math" panose="02040503050406030204" pitchFamily="18" charset="0"/>
                          </a:rPr>
                          <m:t>𝜙</m:t>
                        </m:r>
                      </m:e>
                    </m:d>
                    <m:r>
                      <a:rPr lang="en-US" altLang="en-US" i="1">
                        <a:latin typeface="Cambria Math" panose="02040503050406030204" pitchFamily="18" charset="0"/>
                      </a:rPr>
                      <m:t>=1</m:t>
                    </m:r>
                  </m:oMath>
                </a14:m>
                <a:r>
                  <a:rPr lang="en-US" altLang="en-US" dirty="0"/>
                  <a:t>                                  </a:t>
                </a:r>
                <a14:m>
                  <m:oMath xmlns:m="http://schemas.openxmlformats.org/officeDocument/2006/math">
                    <m:r>
                      <m:rPr>
                        <m:sty m:val="p"/>
                      </m:rPr>
                      <a:rPr lang="en-US" altLang="en-US" dirty="0">
                        <a:latin typeface="Cambria Math" panose="02040503050406030204" pitchFamily="18" charset="0"/>
                      </a:rPr>
                      <m:t>c</m:t>
                    </m:r>
                    <m:d>
                      <m:dPr>
                        <m:ctrlPr>
                          <a:rPr lang="en-US" altLang="en-US" i="1" dirty="0">
                            <a:latin typeface="Cambria Math" panose="02040503050406030204" pitchFamily="18" charset="0"/>
                          </a:rPr>
                        </m:ctrlPr>
                      </m:dPr>
                      <m:e>
                        <m:r>
                          <a:rPr lang="en-US" altLang="en-US" i="1" dirty="0">
                            <a:latin typeface="Cambria Math" panose="02040503050406030204" pitchFamily="18" charset="0"/>
                          </a:rPr>
                          <m:t>𝑦</m:t>
                        </m:r>
                        <m:r>
                          <a:rPr lang="en-US" altLang="en-US" i="1" dirty="0">
                            <a:latin typeface="Cambria Math" panose="02040503050406030204" pitchFamily="18" charset="0"/>
                          </a:rPr>
                          <m:t>,</m:t>
                        </m:r>
                        <m:r>
                          <a:rPr lang="en-US" altLang="en-US" i="1" dirty="0">
                            <a:latin typeface="Cambria Math" panose="02040503050406030204" pitchFamily="18" charset="0"/>
                          </a:rPr>
                          <m:t>𝜙</m:t>
                        </m:r>
                      </m:e>
                    </m:d>
                    <m:r>
                      <a:rPr lang="en-US" altLang="en-US" i="1" dirty="0">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𝜐</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e>
                        </m:d>
                      </m:e>
                    </m:func>
                  </m:oMath>
                </a14:m>
                <a:endParaRPr lang="en-US" dirty="0">
                  <a:latin typeface="Cambria Math" panose="02040503050406030204" pitchFamily="18" charset="0"/>
                </a:endParaRPr>
              </a:p>
              <a:p>
                <a:endParaRPr lang="en-US" b="0" dirty="0">
                  <a:latin typeface="Cambria Math" panose="02040503050406030204" pitchFamily="18" charset="0"/>
                </a:endParaRPr>
              </a:p>
              <a:p>
                <a:r>
                  <a:rPr lang="en-US" dirty="0">
                    <a:latin typeface="Cambria Math" panose="02040503050406030204" pitchFamily="18" charset="0"/>
                  </a:rPr>
                  <a:t>So, the log link tells us that </a:t>
                </a:r>
                <a14:m>
                  <m:oMath xmlns:m="http://schemas.openxmlformats.org/officeDocument/2006/math">
                    <m:r>
                      <a:rPr lang="en-US" i="1">
                        <a:latin typeface="Cambria Math" panose="02040503050406030204" pitchFamily="18" charset="0"/>
                      </a:rPr>
                      <m:t>𝑔</m:t>
                    </m:r>
                    <m:d>
                      <m:dPr>
                        <m:ctrlPr>
                          <a:rPr lang="en-US" i="1">
                            <a:latin typeface="Cambria Math" panose="02040503050406030204" pitchFamily="18" charset="0"/>
                          </a:rPr>
                        </m:ctrlPr>
                      </m:dPr>
                      <m:e>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e>
                    </m:d>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g</m:t>
                    </m:r>
                    <m:d>
                      <m:dPr>
                        <m:ctrlPr>
                          <a:rPr lang="en-US" b="0" i="1" smtClean="0">
                            <a:latin typeface="Cambria Math" panose="02040503050406030204" pitchFamily="18" charset="0"/>
                            <a:ea typeface="Cambria Math" panose="02040503050406030204" pitchFamily="18" charset="0"/>
                          </a:rPr>
                        </m:ctrlPr>
                      </m:dPr>
                      <m:e>
                        <m:r>
                          <a:rPr lang="en-US" i="1">
                            <a:latin typeface="Cambria Math" panose="02040503050406030204" pitchFamily="18" charset="0"/>
                          </a:rPr>
                          <m:t>𝜆</m:t>
                        </m:r>
                        <m:f>
                          <m:fPr>
                            <m:ctrlPr>
                              <a:rPr lang="en-US" i="1">
                                <a:latin typeface="Cambria Math" panose="02040503050406030204" pitchFamily="18" charset="0"/>
                              </a:rPr>
                            </m:ctrlPr>
                          </m:fPr>
                          <m:num>
                            <m:r>
                              <a:rPr lang="en-US" i="1">
                                <a:latin typeface="Cambria Math" panose="02040503050406030204" pitchFamily="18" charset="0"/>
                              </a:rPr>
                              <m:t>𝑑𝑙𝑜𝑔𝑍</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d>
                          </m:num>
                          <m:den>
                            <m:r>
                              <a:rPr lang="en-US" i="1">
                                <a:latin typeface="Cambria Math" panose="02040503050406030204" pitchFamily="18" charset="0"/>
                              </a:rPr>
                              <m:t>𝑑</m:t>
                            </m:r>
                            <m:r>
                              <a:rPr lang="en-US" i="1">
                                <a:latin typeface="Cambria Math" panose="02040503050406030204" pitchFamily="18" charset="0"/>
                              </a:rPr>
                              <m:t>𝜆</m:t>
                            </m:r>
                          </m:den>
                        </m:f>
                      </m:e>
                    </m:d>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𝜆</m:t>
                            </m:r>
                          </m:e>
                        </m:d>
                      </m:e>
                    </m:func>
                  </m:oMath>
                </a14:m>
                <a:r>
                  <a:rPr lang="en-US" b="0" dirty="0">
                    <a:latin typeface="Cambria Math" panose="02040503050406030204" pitchFamily="18" charset="0"/>
                  </a:rPr>
                  <a:t>. To check if it’s canonical, we check to see if this link, when used in the general structure of a GLM, results in us equating </a:t>
                </a:r>
                <a14:m>
                  <m:oMath xmlns:m="http://schemas.openxmlformats.org/officeDocument/2006/math">
                    <m:r>
                      <a:rPr lang="en-US" b="0" i="1" smtClean="0">
                        <a:latin typeface="Cambria Math" panose="02040503050406030204" pitchFamily="18" charset="0"/>
                      </a:rPr>
                      <m:t>𝜃</m:t>
                    </m:r>
                  </m:oMath>
                </a14:m>
                <a:r>
                  <a:rPr lang="en-US" b="0" dirty="0">
                    <a:latin typeface="Cambria Math" panose="02040503050406030204" pitchFamily="18" charset="0"/>
                  </a:rPr>
                  <a:t> and </a:t>
                </a:r>
                <a14:m>
                  <m:oMath xmlns:m="http://schemas.openxmlformats.org/officeDocument/2006/math">
                    <m:r>
                      <a:rPr lang="en-US" b="1" i="1" smtClean="0">
                        <a:latin typeface="Cambria Math" panose="02040503050406030204" pitchFamily="18" charset="0"/>
                      </a:rPr>
                      <m:t>𝑿</m:t>
                    </m:r>
                    <m:r>
                      <a:rPr lang="en-US" b="1" i="1" smtClean="0">
                        <a:latin typeface="Cambria Math" panose="02040503050406030204" pitchFamily="18" charset="0"/>
                      </a:rPr>
                      <m:t>𝜷</m:t>
                    </m:r>
                  </m:oMath>
                </a14:m>
                <a:r>
                  <a:rPr lang="en-US" dirty="0">
                    <a:latin typeface="Cambria Math" panose="02040503050406030204" pitchFamily="18" charset="0"/>
                  </a:rPr>
                  <a:t>.</a:t>
                </a:r>
              </a:p>
              <a:p>
                <a:endParaRPr lang="en-US" b="1" dirty="0">
                  <a:latin typeface="Cambria Math" panose="02040503050406030204" pitchFamily="18" charset="0"/>
                </a:endParaRPr>
              </a:p>
              <a:p>
                <a:r>
                  <a:rPr lang="en-US" dirty="0">
                    <a:latin typeface="Cambria Math" panose="02040503050406030204" pitchFamily="18" charset="0"/>
                  </a:rPr>
                  <a:t>We start with the general structure of the GLM:</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e>
                      </m:d>
                      <m:r>
                        <a:rPr lang="en-US" b="0" i="1" smtClean="0">
                          <a:latin typeface="Cambria Math" panose="02040503050406030204" pitchFamily="18" charset="0"/>
                        </a:rPr>
                        <m:t>=</m:t>
                      </m:r>
                      <m:r>
                        <a:rPr lang="en-US" b="1" i="1" smtClean="0">
                          <a:latin typeface="Cambria Math" panose="02040503050406030204" pitchFamily="18" charset="0"/>
                        </a:rPr>
                        <m:t>𝑿</m:t>
                      </m:r>
                      <m:r>
                        <a:rPr lang="en-US" b="1" i="1" smtClean="0">
                          <a:latin typeface="Cambria Math" panose="02040503050406030204" pitchFamily="18" charset="0"/>
                        </a:rPr>
                        <m:t>𝜷</m:t>
                      </m:r>
                    </m:oMath>
                  </m:oMathPara>
                </a14:m>
                <a:endParaRPr lang="en-US" dirty="0"/>
              </a:p>
              <a:p>
                <a:endParaRPr lang="en-US" dirty="0"/>
              </a:p>
              <a:p>
                <a:r>
                  <a:rPr lang="en-US" dirty="0"/>
                  <a:t>Now, we know from the log link that </a:t>
                </a:r>
                <a14:m>
                  <m:oMath xmlns:m="http://schemas.openxmlformats.org/officeDocument/2006/math">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i="1">
                                <a:latin typeface="Cambria Math" panose="02040503050406030204" pitchFamily="18" charset="0"/>
                              </a:rPr>
                              <m:t>𝑌</m:t>
                            </m:r>
                          </m:e>
                        </m:d>
                      </m:e>
                    </m:d>
                    <m:r>
                      <a:rPr lang="en-US" i="1">
                        <a:latin typeface="Cambria Math" panose="02040503050406030204" pitchFamily="18" charset="0"/>
                        <a:ea typeface="Cambria Math" panose="02040503050406030204" pitchFamily="18" charset="0"/>
                      </a:rPr>
                      <m:t>=</m:t>
                    </m:r>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𝜆</m:t>
                            </m:r>
                          </m:e>
                        </m:d>
                      </m:e>
                    </m:func>
                  </m:oMath>
                </a14:m>
                <a:r>
                  <a:rPr lang="en-US" dirty="0"/>
                  <a:t>, and hence </a:t>
                </a:r>
              </a:p>
              <a:p>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𝜆</m:t>
                              </m:r>
                            </m:e>
                          </m:d>
                        </m:e>
                      </m:func>
                      <m:r>
                        <a:rPr lang="en-US" i="1">
                          <a:latin typeface="Cambria Math" panose="02040503050406030204" pitchFamily="18" charset="0"/>
                        </a:rPr>
                        <m:t>=</m:t>
                      </m:r>
                      <m:r>
                        <a:rPr lang="en-US" b="1" i="1">
                          <a:latin typeface="Cambria Math" panose="02040503050406030204" pitchFamily="18" charset="0"/>
                        </a:rPr>
                        <m:t>𝑿</m:t>
                      </m:r>
                      <m:r>
                        <a:rPr lang="en-US" b="1" i="1">
                          <a:latin typeface="Cambria Math" panose="02040503050406030204" pitchFamily="18" charset="0"/>
                        </a:rPr>
                        <m:t>𝜷</m:t>
                      </m:r>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𝑿</m:t>
                      </m:r>
                      <m:r>
                        <a:rPr lang="en-US" b="1" i="1" smtClean="0">
                          <a:latin typeface="Cambria Math" panose="02040503050406030204" pitchFamily="18" charset="0"/>
                          <a:ea typeface="Cambria Math" panose="02040503050406030204" pitchFamily="18" charset="0"/>
                        </a:rPr>
                        <m:t>𝜷</m:t>
                      </m:r>
                    </m:oMath>
                  </m:oMathPara>
                </a14:m>
                <a:endParaRPr lang="en-US" dirty="0"/>
              </a:p>
              <a:p>
                <a:endParaRPr lang="en-US" dirty="0"/>
              </a:p>
              <a:p>
                <a:r>
                  <a:rPr lang="en-US" dirty="0"/>
                  <a:t>We say that “The CMP regression model is a GLM with CMP random component and     </a:t>
                </a:r>
              </a:p>
              <a:p>
                <a:r>
                  <a:rPr lang="en-US" dirty="0"/>
                  <a:t>    canonical log link.” </a:t>
                </a:r>
              </a:p>
            </p:txBody>
          </p:sp>
        </mc:Choice>
        <mc:Fallback xmlns="">
          <p:sp>
            <p:nvSpPr>
              <p:cNvPr id="9" name="TextBox 25">
                <a:extLst>
                  <a:ext uri="{FF2B5EF4-FFF2-40B4-BE49-F238E27FC236}">
                    <a16:creationId xmlns:a16="http://schemas.microsoft.com/office/drawing/2014/main" id="{466F60F5-4E02-634F-BCB6-4A5F5D73DD72}"/>
                  </a:ext>
                </a:extLst>
              </p:cNvPr>
              <p:cNvSpPr txBox="1">
                <a:spLocks noRot="1" noChangeAspect="1" noMove="1" noResize="1" noEditPoints="1" noAdjustHandles="1" noChangeArrowheads="1" noChangeShapeType="1" noTextEdit="1"/>
              </p:cNvSpPr>
              <p:nvPr/>
            </p:nvSpPr>
            <p:spPr bwMode="auto">
              <a:xfrm>
                <a:off x="1665215" y="992884"/>
                <a:ext cx="9047185" cy="5856732"/>
              </a:xfrm>
              <a:prstGeom prst="rect">
                <a:avLst/>
              </a:prstGeom>
              <a:blipFill>
                <a:blip r:embed="rId4"/>
                <a:stretch>
                  <a:fillRect l="-421" t="-1082" r="-1262" b="-4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82407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1"/>
            <a:ext cx="12903200" cy="801188"/>
          </a:xfrm>
          <a:prstGeom prst="rect">
            <a:avLst/>
          </a:prstGeom>
          <a:solidFill>
            <a:srgbClr val="002060"/>
          </a:solidFill>
        </p:spPr>
        <p:txBody>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altLang="en-US" b="1" kern="0" dirty="0">
                <a:solidFill>
                  <a:schemeClr val="bg1"/>
                </a:solidFill>
                <a:latin typeface="+mn-lt"/>
                <a:ea typeface="ＭＳ Ｐゴシック" panose="020B0600070205080204" pitchFamily="34" charset="-128"/>
              </a:rPr>
              <a:t>Contextualizing the Project</a:t>
            </a:r>
          </a:p>
        </p:txBody>
      </p:sp>
      <p:sp>
        <p:nvSpPr>
          <p:cNvPr id="22" name="Down Arrow 21"/>
          <p:cNvSpPr/>
          <p:nvPr/>
        </p:nvSpPr>
        <p:spPr>
          <a:xfrm>
            <a:off x="3766170" y="2832472"/>
            <a:ext cx="4334933" cy="533400"/>
          </a:xfrm>
          <a:prstGeom prst="downArrow">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3766170" y="4135312"/>
            <a:ext cx="4334933" cy="419279"/>
          </a:xfrm>
          <a:prstGeom prst="down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835770" y="2263561"/>
            <a:ext cx="8432800" cy="769441"/>
          </a:xfrm>
          <a:prstGeom prst="rect">
            <a:avLst/>
          </a:prstGeom>
          <a:solidFill>
            <a:schemeClr val="bg2">
              <a:lumMod val="90000"/>
            </a:schemeClr>
          </a:solidFill>
          <a:ln>
            <a:solidFill>
              <a:schemeClr val="bg1"/>
            </a:solidFill>
          </a:ln>
        </p:spPr>
        <p:txBody>
          <a:bodyPr wrap="square" rtlCol="0">
            <a:spAutoFit/>
          </a:bodyPr>
          <a:lstStyle/>
          <a:p>
            <a:pPr algn="ctr"/>
            <a:r>
              <a:rPr lang="en-US" sz="4400" b="1" dirty="0">
                <a:solidFill>
                  <a:schemeClr val="bg1"/>
                </a:solidFill>
              </a:rPr>
              <a:t>Intro to Mathematical Statistics</a:t>
            </a:r>
          </a:p>
        </p:txBody>
      </p:sp>
      <p:sp>
        <p:nvSpPr>
          <p:cNvPr id="42" name="TextBox 41"/>
          <p:cNvSpPr txBox="1"/>
          <p:nvPr/>
        </p:nvSpPr>
        <p:spPr>
          <a:xfrm>
            <a:off x="1835770" y="960720"/>
            <a:ext cx="8432800" cy="769441"/>
          </a:xfrm>
          <a:prstGeom prst="rect">
            <a:avLst/>
          </a:prstGeom>
          <a:solidFill>
            <a:schemeClr val="bg2">
              <a:lumMod val="90000"/>
            </a:schemeClr>
          </a:solidFill>
          <a:ln>
            <a:solidFill>
              <a:schemeClr val="bg1"/>
            </a:solidFill>
          </a:ln>
        </p:spPr>
        <p:txBody>
          <a:bodyPr wrap="square" rtlCol="0">
            <a:spAutoFit/>
          </a:bodyPr>
          <a:lstStyle/>
          <a:p>
            <a:pPr algn="ctr"/>
            <a:r>
              <a:rPr lang="en-US" sz="4400" b="1" dirty="0">
                <a:solidFill>
                  <a:schemeClr val="bg1"/>
                </a:solidFill>
              </a:rPr>
              <a:t>1000-Level Introductory Statistics</a:t>
            </a:r>
          </a:p>
        </p:txBody>
      </p:sp>
      <p:sp>
        <p:nvSpPr>
          <p:cNvPr id="43" name="Down Arrow 42"/>
          <p:cNvSpPr/>
          <p:nvPr/>
        </p:nvSpPr>
        <p:spPr>
          <a:xfrm>
            <a:off x="3773140" y="1730161"/>
            <a:ext cx="4334933" cy="533400"/>
          </a:xfrm>
          <a:prstGeom prst="downArrow">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1849711" y="3365872"/>
            <a:ext cx="8432800" cy="769441"/>
          </a:xfrm>
          <a:prstGeom prst="rect">
            <a:avLst/>
          </a:prstGeom>
          <a:solidFill>
            <a:schemeClr val="bg2">
              <a:lumMod val="90000"/>
            </a:schemeClr>
          </a:solidFill>
          <a:ln>
            <a:solidFill>
              <a:schemeClr val="bg1"/>
            </a:solidFill>
          </a:ln>
        </p:spPr>
        <p:txBody>
          <a:bodyPr wrap="square" rtlCol="0">
            <a:spAutoFit/>
          </a:bodyPr>
          <a:lstStyle/>
          <a:p>
            <a:pPr algn="ctr"/>
            <a:r>
              <a:rPr lang="en-US" sz="4400" b="1" dirty="0">
                <a:solidFill>
                  <a:schemeClr val="bg1"/>
                </a:solidFill>
              </a:rPr>
              <a:t>2 3000-Level Applied Stats Courses</a:t>
            </a:r>
          </a:p>
        </p:txBody>
      </p:sp>
      <p:sp>
        <p:nvSpPr>
          <p:cNvPr id="47" name="TextBox 46"/>
          <p:cNvSpPr txBox="1"/>
          <p:nvPr/>
        </p:nvSpPr>
        <p:spPr>
          <a:xfrm>
            <a:off x="1849711" y="4554592"/>
            <a:ext cx="8432799" cy="769441"/>
          </a:xfrm>
          <a:prstGeom prst="rect">
            <a:avLst/>
          </a:prstGeom>
          <a:solidFill>
            <a:schemeClr val="accent1">
              <a:lumMod val="40000"/>
              <a:lumOff val="60000"/>
            </a:schemeClr>
          </a:solidFill>
          <a:ln>
            <a:solidFill>
              <a:schemeClr val="bg1"/>
            </a:solidFill>
          </a:ln>
        </p:spPr>
        <p:txBody>
          <a:bodyPr wrap="square" rtlCol="0">
            <a:spAutoFit/>
          </a:bodyPr>
          <a:lstStyle/>
          <a:p>
            <a:pPr algn="ctr"/>
            <a:r>
              <a:rPr lang="en-US" sz="4400" b="1" dirty="0"/>
              <a:t>Independent Study (1 Sem.)</a:t>
            </a:r>
          </a:p>
        </p:txBody>
      </p:sp>
      <p:pic>
        <p:nvPicPr>
          <p:cNvPr id="12" name="Picture 2" descr="mage result for uco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53" y="5681045"/>
            <a:ext cx="1355331" cy="1009315"/>
          </a:xfrm>
          <a:prstGeom prst="rect">
            <a:avLst/>
          </a:prstGeom>
          <a:noFill/>
          <a:extLst>
            <a:ext uri="{909E8E84-426E-40DD-AFC4-6F175D3DCCD1}">
              <a14:hiddenFill xmlns:a14="http://schemas.microsoft.com/office/drawing/2010/main">
                <a:solidFill>
                  <a:srgbClr val="FFFFFF"/>
                </a:solidFill>
              </a14:hiddenFill>
            </a:ext>
          </a:extLst>
        </p:spPr>
      </p:pic>
      <p:sp>
        <p:nvSpPr>
          <p:cNvPr id="14" name="Down Arrow 13"/>
          <p:cNvSpPr/>
          <p:nvPr/>
        </p:nvSpPr>
        <p:spPr>
          <a:xfrm>
            <a:off x="3782090" y="5365884"/>
            <a:ext cx="4334933" cy="419279"/>
          </a:xfrm>
          <a:prstGeom prst="down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865631" y="5785164"/>
            <a:ext cx="8432799" cy="769441"/>
          </a:xfrm>
          <a:prstGeom prst="rect">
            <a:avLst/>
          </a:prstGeom>
          <a:solidFill>
            <a:schemeClr val="accent1">
              <a:lumMod val="40000"/>
              <a:lumOff val="60000"/>
            </a:schemeClr>
          </a:solidFill>
          <a:ln>
            <a:solidFill>
              <a:schemeClr val="bg1"/>
            </a:solidFill>
          </a:ln>
        </p:spPr>
        <p:txBody>
          <a:bodyPr wrap="square" rtlCol="0">
            <a:spAutoFit/>
          </a:bodyPr>
          <a:lstStyle/>
          <a:p>
            <a:pPr algn="ctr"/>
            <a:r>
              <a:rPr lang="en-US" sz="4400" b="1" dirty="0"/>
              <a:t>Senior Year Honors Thesis</a:t>
            </a:r>
          </a:p>
        </p:txBody>
      </p:sp>
      <p:pic>
        <p:nvPicPr>
          <p:cNvPr id="13" name="Picture 12">
            <a:extLst>
              <a:ext uri="{FF2B5EF4-FFF2-40B4-BE49-F238E27FC236}">
                <a16:creationId xmlns:a16="http://schemas.microsoft.com/office/drawing/2014/main" id="{DE3B1A42-A209-B043-AB76-542C88945A1F}"/>
              </a:ext>
            </a:extLst>
          </p:cNvPr>
          <p:cNvPicPr>
            <a:picLocks noChangeAspect="1"/>
          </p:cNvPicPr>
          <p:nvPr/>
        </p:nvPicPr>
        <p:blipFill>
          <a:blip r:embed="rId4"/>
          <a:stretch>
            <a:fillRect/>
          </a:stretch>
        </p:blipFill>
        <p:spPr>
          <a:xfrm>
            <a:off x="10420255" y="5654936"/>
            <a:ext cx="1634585" cy="1147376"/>
          </a:xfrm>
          <a:prstGeom prst="rect">
            <a:avLst/>
          </a:prstGeom>
        </p:spPr>
      </p:pic>
    </p:spTree>
    <p:extLst>
      <p:ext uri="{BB962C8B-B14F-4D97-AF65-F5344CB8AC3E}">
        <p14:creationId xmlns:p14="http://schemas.microsoft.com/office/powerpoint/2010/main" val="3943725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38E46D5-A3AD-6D43-B667-23F2747A5482}"/>
              </a:ext>
            </a:extLst>
          </p:cNvPr>
          <p:cNvSpPr/>
          <p:nvPr/>
        </p:nvSpPr>
        <p:spPr>
          <a:xfrm>
            <a:off x="1292770" y="1249737"/>
            <a:ext cx="9441142" cy="438957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665215" y="1241741"/>
                <a:ext cx="9047185" cy="42165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Count Regression Models</a:t>
                </a:r>
                <a:endParaRPr lang="en-US" dirty="0">
                  <a:latin typeface="Cambria Math" panose="02040503050406030204" pitchFamily="18" charset="0"/>
                </a:endParaRPr>
              </a:p>
              <a:p>
                <a:r>
                  <a:rPr lang="en-US" sz="1600" dirty="0">
                    <a:latin typeface="Cambria Math" panose="02040503050406030204" pitchFamily="18" charset="0"/>
                  </a:rPr>
                  <a:t>With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𝑖</m:t>
                        </m:r>
                      </m:sub>
                    </m:sSub>
                  </m:oMath>
                </a14:m>
                <a:r>
                  <a:rPr lang="en-US" sz="1600" dirty="0">
                    <a:latin typeface="Cambria Math" panose="02040503050406030204" pitchFamily="18" charset="0"/>
                  </a:rPr>
                  <a:t> the observed count response variable taking values 0,1,2,…, we start with the general structure of any GLM:</a:t>
                </a:r>
              </a:p>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𝑔</m:t>
                      </m:r>
                      <m:d>
                        <m:dPr>
                          <m:ctrlPr>
                            <a:rPr lang="en-US" sz="1600" i="1">
                              <a:latin typeface="Cambria Math" panose="02040503050406030204" pitchFamily="18" charset="0"/>
                            </a:rPr>
                          </m:ctrlPr>
                        </m:dPr>
                        <m:e>
                          <m:r>
                            <a:rPr lang="en-US" sz="1600" i="1">
                              <a:latin typeface="Cambria Math" panose="02040503050406030204" pitchFamily="18" charset="0"/>
                            </a:rPr>
                            <m:t>𝐸</m:t>
                          </m:r>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𝑌</m:t>
                              </m:r>
                            </m:e>
                          </m:d>
                        </m:e>
                      </m:d>
                      <m:r>
                        <a:rPr lang="en-US" sz="1600" i="1">
                          <a:latin typeface="Cambria Math" panose="02040503050406030204" pitchFamily="18" charset="0"/>
                        </a:rPr>
                        <m:t>=</m:t>
                      </m:r>
                      <m:r>
                        <a:rPr lang="en-US" sz="1600" b="1" i="1">
                          <a:latin typeface="Cambria Math" panose="02040503050406030204" pitchFamily="18" charset="0"/>
                        </a:rPr>
                        <m:t>𝑿</m:t>
                      </m:r>
                      <m:r>
                        <a:rPr lang="en-US" sz="1600" b="1" i="1">
                          <a:latin typeface="Cambria Math" panose="02040503050406030204" pitchFamily="18" charset="0"/>
                        </a:rPr>
                        <m:t>𝜷</m:t>
                      </m:r>
                    </m:oMath>
                  </m:oMathPara>
                </a14:m>
                <a:endParaRPr lang="en-US" sz="1600" dirty="0"/>
              </a:p>
              <a:p>
                <a:r>
                  <a:rPr lang="en-US" sz="1600" dirty="0">
                    <a:latin typeface="Cambria Math" panose="02040503050406030204" pitchFamily="18" charset="0"/>
                  </a:rPr>
                  <a:t>where we know here that we use the canonical log link to get</a:t>
                </a:r>
              </a:p>
              <a:p>
                <a:pPr/>
                <a14:m>
                  <m:oMathPara xmlns:m="http://schemas.openxmlformats.org/officeDocument/2006/math">
                    <m:oMathParaPr>
                      <m:jc m:val="centerGroup"/>
                    </m:oMathParaPr>
                    <m:oMath xmlns:m="http://schemas.openxmlformats.org/officeDocument/2006/math">
                      <m:func>
                        <m:funcPr>
                          <m:ctrlPr>
                            <a:rPr lang="en-US" sz="1600" i="1">
                              <a:latin typeface="Cambria Math" panose="02040503050406030204" pitchFamily="18" charset="0"/>
                              <a:ea typeface="Cambria Math" panose="02040503050406030204" pitchFamily="18" charset="0"/>
                            </a:rPr>
                          </m:ctrlPr>
                        </m:funcPr>
                        <m:fName>
                          <m:r>
                            <m:rPr>
                              <m:sty m:val="p"/>
                            </m:rPr>
                            <a:rPr lang="en-US" sz="1600">
                              <a:latin typeface="Cambria Math" panose="02040503050406030204" pitchFamily="18" charset="0"/>
                              <a:ea typeface="Cambria Math" panose="02040503050406030204" pitchFamily="18" charset="0"/>
                            </a:rPr>
                            <m:t>log</m:t>
                          </m:r>
                        </m:fName>
                        <m:e>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𝜆</m:t>
                              </m:r>
                            </m:e>
                          </m:d>
                        </m:e>
                      </m:func>
                      <m:r>
                        <a:rPr lang="en-US" sz="1600" i="1">
                          <a:latin typeface="Cambria Math" panose="02040503050406030204" pitchFamily="18" charset="0"/>
                        </a:rPr>
                        <m:t>=</m:t>
                      </m:r>
                      <m:r>
                        <a:rPr lang="en-US" sz="1600" b="1" i="1">
                          <a:latin typeface="Cambria Math" panose="02040503050406030204" pitchFamily="18" charset="0"/>
                        </a:rPr>
                        <m:t>𝑿</m:t>
                      </m:r>
                      <m:r>
                        <a:rPr lang="en-US" sz="1600" b="1" i="1">
                          <a:latin typeface="Cambria Math" panose="02040503050406030204" pitchFamily="18" charset="0"/>
                        </a:rPr>
                        <m:t>𝜷</m:t>
                      </m:r>
                      <m:func>
                        <m:funcPr>
                          <m:ctrlPr>
                            <a:rPr lang="en-US" sz="1600" i="1">
                              <a:latin typeface="Cambria Math" panose="02040503050406030204" pitchFamily="18" charset="0"/>
                              <a:ea typeface="Cambria Math" panose="02040503050406030204" pitchFamily="18" charset="0"/>
                            </a:rPr>
                          </m:ctrlPr>
                        </m:funcPr>
                        <m:fName>
                          <m:r>
                            <a:rPr lang="en-US" sz="1600" i="1">
                              <a:latin typeface="Cambria Math" panose="02040503050406030204" pitchFamily="18" charset="0"/>
                              <a:ea typeface="Cambria Math" panose="02040503050406030204" pitchFamily="18" charset="0"/>
                            </a:rPr>
                            <m:t>⇔</m:t>
                          </m:r>
                          <m:r>
                            <m:rPr>
                              <m:sty m:val="p"/>
                            </m:rPr>
                            <a:rPr lang="en-US" sz="1600">
                              <a:latin typeface="Cambria Math" panose="02040503050406030204" pitchFamily="18" charset="0"/>
                              <a:ea typeface="Cambria Math" panose="02040503050406030204" pitchFamily="18" charset="0"/>
                            </a:rPr>
                            <m:t>log</m:t>
                          </m:r>
                        </m:fName>
                        <m:e>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𝐸</m:t>
                              </m:r>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𝑌</m:t>
                                  </m:r>
                                </m:e>
                              </m:d>
                            </m:e>
                          </m:d>
                        </m:e>
                      </m:func>
                      <m:r>
                        <a:rPr lang="en-US" sz="1600" i="1">
                          <a:latin typeface="Cambria Math" panose="02040503050406030204" pitchFamily="18" charset="0"/>
                        </a:rPr>
                        <m:t>=</m:t>
                      </m:r>
                      <m:r>
                        <a:rPr lang="en-US" sz="1600" b="1" i="1">
                          <a:latin typeface="Cambria Math" panose="02040503050406030204" pitchFamily="18" charset="0"/>
                        </a:rPr>
                        <m:t>𝑿</m:t>
                      </m:r>
                      <m:r>
                        <a:rPr lang="en-US" sz="1600" b="1" i="1">
                          <a:latin typeface="Cambria Math" panose="02040503050406030204" pitchFamily="18" charset="0"/>
                        </a:rPr>
                        <m:t>𝜷</m:t>
                      </m:r>
                    </m:oMath>
                  </m:oMathPara>
                </a14:m>
                <a:endParaRPr lang="en-US" sz="160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𝐸</m:t>
                      </m:r>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𝑌</m:t>
                          </m:r>
                        </m:e>
                      </m:d>
                      <m:r>
                        <a:rPr lang="en-US" sz="1600" i="1">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exp</m:t>
                          </m:r>
                        </m:fName>
                        <m:e>
                          <m:d>
                            <m:dPr>
                              <m:begChr m:val="{"/>
                              <m:endChr m:val="}"/>
                              <m:ctrlPr>
                                <a:rPr lang="en-US" sz="1600" b="0" i="1" smtClean="0">
                                  <a:latin typeface="Cambria Math" panose="02040503050406030204" pitchFamily="18" charset="0"/>
                                </a:rPr>
                              </m:ctrlPr>
                            </m:dPr>
                            <m:e>
                              <m:r>
                                <a:rPr lang="en-US" sz="1600" b="1" i="1">
                                  <a:latin typeface="Cambria Math" panose="02040503050406030204" pitchFamily="18" charset="0"/>
                                </a:rPr>
                                <m:t>𝑿</m:t>
                              </m:r>
                              <m:r>
                                <a:rPr lang="en-US" sz="1600" b="1" i="1">
                                  <a:latin typeface="Cambria Math" panose="02040503050406030204" pitchFamily="18" charset="0"/>
                                </a:rPr>
                                <m:t>𝜷</m:t>
                              </m:r>
                            </m:e>
                          </m:d>
                        </m:e>
                      </m:func>
                    </m:oMath>
                  </m:oMathPara>
                </a14:m>
                <a:endParaRPr lang="en-US" sz="1600" dirty="0">
                  <a:latin typeface="Cambria Math" panose="02040503050406030204" pitchFamily="18" charset="0"/>
                </a:endParaRPr>
              </a:p>
              <a:p>
                <a:endParaRPr lang="en-US" sz="1600" dirty="0">
                  <a:latin typeface="Cambria Math" panose="02040503050406030204" pitchFamily="18" charset="0"/>
                </a:endParaRPr>
              </a:p>
              <a:p>
                <a:r>
                  <a:rPr lang="en-US" sz="1600" dirty="0">
                    <a:latin typeface="Cambria Math" panose="02040503050406030204" pitchFamily="18" charset="0"/>
                  </a:rPr>
                  <a:t>Hence, the effects are multiplicative. In the MLR setting, we could interpret the </a:t>
                </a:r>
                <a14:m>
                  <m:oMath xmlns:m="http://schemas.openxmlformats.org/officeDocument/2006/math">
                    <m:r>
                      <a:rPr lang="en-US" sz="1600" b="0" i="1" smtClean="0">
                        <a:latin typeface="Cambria Math" panose="02040503050406030204" pitchFamily="18" charset="0"/>
                      </a:rPr>
                      <m:t>𝛽</m:t>
                    </m:r>
                  </m:oMath>
                </a14:m>
                <a:r>
                  <a:rPr lang="en-US" sz="1600" dirty="0">
                    <a:latin typeface="Cambria Math" panose="02040503050406030204" pitchFamily="18" charset="0"/>
                  </a:rPr>
                  <a:t> coefficients as saying that “holding all else constant, a 1 unit increase in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𝑋</m:t>
                        </m:r>
                      </m:e>
                      <m:sub>
                        <m:r>
                          <a:rPr lang="en-US" sz="1600" b="0" i="1" smtClean="0">
                            <a:latin typeface="Cambria Math" panose="02040503050406030204" pitchFamily="18" charset="0"/>
                          </a:rPr>
                          <m:t>1</m:t>
                        </m:r>
                      </m:sub>
                    </m:sSub>
                  </m:oMath>
                </a14:m>
                <a:r>
                  <a:rPr lang="en-US" sz="1600" dirty="0">
                    <a:latin typeface="Cambria Math" panose="02040503050406030204" pitchFamily="18" charset="0"/>
                  </a:rPr>
                  <a:t> results in a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𝑏</m:t>
                        </m:r>
                      </m:e>
                      <m:sub>
                        <m:r>
                          <a:rPr lang="en-US" sz="1600" b="0" i="1" smtClean="0">
                            <a:latin typeface="Cambria Math" panose="02040503050406030204" pitchFamily="18" charset="0"/>
                          </a:rPr>
                          <m:t>1</m:t>
                        </m:r>
                      </m:sub>
                    </m:sSub>
                  </m:oMath>
                </a14:m>
                <a:r>
                  <a:rPr lang="en-US" sz="1600" dirty="0">
                    <a:latin typeface="Cambria Math" panose="02040503050406030204" pitchFamily="18" charset="0"/>
                  </a:rPr>
                  <a:t> increase in </a:t>
                </a:r>
                <a14:m>
                  <m:oMath xmlns:m="http://schemas.openxmlformats.org/officeDocument/2006/math">
                    <m:r>
                      <a:rPr lang="en-US" sz="1600" b="0" i="1" smtClean="0">
                        <a:latin typeface="Cambria Math" panose="02040503050406030204" pitchFamily="18" charset="0"/>
                      </a:rPr>
                      <m:t>𝑌</m:t>
                    </m:r>
                  </m:oMath>
                </a14:m>
                <a:r>
                  <a:rPr lang="en-US" sz="1600" dirty="0">
                    <a:latin typeface="Cambria Math" panose="02040503050406030204" pitchFamily="18" charset="0"/>
                  </a:rPr>
                  <a:t>, on average.” In the count response setting (GLM), we now say that “holding all else constant, a 1 unit increase in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𝑋</m:t>
                        </m:r>
                      </m:e>
                      <m:sub>
                        <m:r>
                          <a:rPr lang="en-US" sz="1600" b="0" i="1" smtClean="0">
                            <a:latin typeface="Cambria Math" panose="02040503050406030204" pitchFamily="18" charset="0"/>
                          </a:rPr>
                          <m:t>1</m:t>
                        </m:r>
                      </m:sub>
                    </m:sSub>
                  </m:oMath>
                </a14:m>
                <a:r>
                  <a:rPr lang="en-US" sz="1600" dirty="0">
                    <a:latin typeface="Cambria Math" panose="02040503050406030204" pitchFamily="18" charset="0"/>
                  </a:rPr>
                  <a:t> results in a </a:t>
                </a:r>
                <a14:m>
                  <m:oMath xmlns:m="http://schemas.openxmlformats.org/officeDocument/2006/math">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exp</m:t>
                        </m:r>
                      </m:fName>
                      <m:e>
                        <m:d>
                          <m:dPr>
                            <m:begChr m:val="{"/>
                            <m:endChr m:val="}"/>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𝑏</m:t>
                                </m:r>
                              </m:e>
                              <m:sub>
                                <m:r>
                                  <a:rPr lang="en-US" sz="1600" b="0" i="1" smtClean="0">
                                    <a:latin typeface="Cambria Math" panose="02040503050406030204" pitchFamily="18" charset="0"/>
                                  </a:rPr>
                                  <m:t>1</m:t>
                                </m:r>
                              </m:sub>
                            </m:sSub>
                          </m:e>
                        </m:d>
                      </m:e>
                    </m:func>
                  </m:oMath>
                </a14:m>
                <a:r>
                  <a:rPr lang="en-US" sz="1600" dirty="0">
                    <a:latin typeface="Cambria Math" panose="02040503050406030204" pitchFamily="18" charset="0"/>
                  </a:rPr>
                  <a:t> times higher response, on average.”</a:t>
                </a:r>
              </a:p>
              <a:p>
                <a:endParaRPr lang="en-US" sz="1600" dirty="0">
                  <a:latin typeface="Cambria Math" panose="02040503050406030204" pitchFamily="18" charset="0"/>
                </a:endParaRPr>
              </a:p>
              <a:p>
                <a:r>
                  <a:rPr lang="en-US" sz="1600" dirty="0">
                    <a:latin typeface="Cambria Math" panose="02040503050406030204" pitchFamily="18" charset="0"/>
                  </a:rPr>
                  <a:t>There is a slight issue in coming up with a clean way to interpret the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𝛽</m:t>
                        </m:r>
                      </m:e>
                      <m:sub>
                        <m:r>
                          <a:rPr lang="en-US" sz="1600" b="0" i="1" smtClean="0">
                            <a:latin typeface="Cambria Math" panose="02040503050406030204" pitchFamily="18" charset="0"/>
                          </a:rPr>
                          <m:t>𝑖</m:t>
                        </m:r>
                      </m:sub>
                    </m:sSub>
                  </m:oMath>
                </a14:m>
                <a:r>
                  <a:rPr lang="en-US" sz="1600" dirty="0">
                    <a:latin typeface="Cambria Math" panose="02040503050406030204" pitchFamily="18" charset="0"/>
                  </a:rPr>
                  <a:t> coefficients when dealing with the CMP (under-dispersed) model. The ratio of means leads to a complicated non-linear relationship between a unit increase in </a:t>
                </a:r>
                <a14:m>
                  <m:oMath xmlns:m="http://schemas.openxmlformats.org/officeDocument/2006/math">
                    <m:r>
                      <a:rPr lang="en-US" sz="1600" b="0" i="1" smtClean="0">
                        <a:latin typeface="Cambria Math" panose="02040503050406030204" pitchFamily="18" charset="0"/>
                      </a:rPr>
                      <m:t>𝑋</m:t>
                    </m:r>
                  </m:oMath>
                </a14:m>
                <a:r>
                  <a:rPr lang="en-US" sz="1600" dirty="0">
                    <a:latin typeface="Cambria Math" panose="02040503050406030204" pitchFamily="18" charset="0"/>
                  </a:rPr>
                  <a:t> and the effect on </a:t>
                </a:r>
                <a14:m>
                  <m:oMath xmlns:m="http://schemas.openxmlformats.org/officeDocument/2006/math">
                    <m:r>
                      <a:rPr lang="en-US" sz="1600" i="1">
                        <a:latin typeface="Cambria Math" panose="02040503050406030204" pitchFamily="18" charset="0"/>
                        <a:ea typeface="Cambria Math" panose="02040503050406030204" pitchFamily="18" charset="0"/>
                      </a:rPr>
                      <m:t>𝐸</m:t>
                    </m:r>
                    <m:d>
                      <m:dPr>
                        <m:begChr m:val="["/>
                        <m:endChr m:val="]"/>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𝑌</m:t>
                        </m:r>
                      </m:e>
                    </m:d>
                  </m:oMath>
                </a14:m>
                <a:r>
                  <a:rPr lang="en-US" sz="1600" dirty="0">
                    <a:latin typeface="Cambria Math" panose="02040503050406030204" pitchFamily="18" charset="0"/>
                  </a:rPr>
                  <a:t>. </a:t>
                </a:r>
              </a:p>
            </p:txBody>
          </p:sp>
        </mc:Choice>
        <mc:Fallback xmlns="">
          <p:sp>
            <p:nvSpPr>
              <p:cNvPr id="9" name="TextBox 25">
                <a:extLst>
                  <a:ext uri="{FF2B5EF4-FFF2-40B4-BE49-F238E27FC236}">
                    <a16:creationId xmlns:a16="http://schemas.microsoft.com/office/drawing/2014/main" id="{466F60F5-4E02-634F-BCB6-4A5F5D73DD72}"/>
                  </a:ext>
                </a:extLst>
              </p:cNvPr>
              <p:cNvSpPr txBox="1">
                <a:spLocks noRot="1" noChangeAspect="1" noMove="1" noResize="1" noEditPoints="1" noAdjustHandles="1" noChangeArrowheads="1" noChangeShapeType="1" noTextEdit="1"/>
              </p:cNvSpPr>
              <p:nvPr/>
            </p:nvSpPr>
            <p:spPr bwMode="auto">
              <a:xfrm>
                <a:off x="1665215" y="1241741"/>
                <a:ext cx="9047185" cy="4216539"/>
              </a:xfrm>
              <a:prstGeom prst="rect">
                <a:avLst/>
              </a:prstGeom>
              <a:blipFill>
                <a:blip r:embed="rId4"/>
                <a:stretch>
                  <a:fillRect l="-281" t="-1802" r="-842" b="-6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733975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38E46D5-A3AD-6D43-B667-23F2747A5482}"/>
              </a:ext>
            </a:extLst>
          </p:cNvPr>
          <p:cNvSpPr/>
          <p:nvPr/>
        </p:nvSpPr>
        <p:spPr>
          <a:xfrm>
            <a:off x="1292770" y="895780"/>
            <a:ext cx="9441142" cy="407561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665215" y="887784"/>
                <a:ext cx="9047185" cy="45884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Overdispersed CMP Model Coefficient Interpretation</a:t>
                </a:r>
                <a:endParaRPr lang="en-US" dirty="0">
                  <a:latin typeface="Cambria Math" panose="02040503050406030204" pitchFamily="18" charset="0"/>
                </a:endParaRPr>
              </a:p>
              <a:p>
                <a:endParaRPr lang="en-US" dirty="0">
                  <a:latin typeface="Cambria Math" panose="02040503050406030204" pitchFamily="18" charset="0"/>
                </a:endParaRPr>
              </a:p>
              <a:p>
                <a:r>
                  <a:rPr lang="en-US" dirty="0">
                    <a:latin typeface="Cambria Math" panose="02040503050406030204" pitchFamily="18" charset="0"/>
                  </a:rPr>
                  <a:t>Recall that </a:t>
                </a:r>
                <a14:m>
                  <m:oMath xmlns:m="http://schemas.openxmlformats.org/officeDocument/2006/math">
                    <m:r>
                      <a:rPr lang="en-US" b="0" i="1" smtClean="0">
                        <a:latin typeface="Cambria Math" panose="02040503050406030204" pitchFamily="18" charset="0"/>
                      </a:rPr>
                      <m:t>𝑉</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𝜐</m:t>
                        </m:r>
                      </m:den>
                    </m:f>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oMath>
                </a14:m>
                <a:r>
                  <a:rPr lang="en-US" dirty="0">
                    <a:latin typeface="Cambria Math" panose="02040503050406030204" pitchFamily="18" charset="0"/>
                  </a:rPr>
                  <a:t> and hence for </a:t>
                </a:r>
                <a14:m>
                  <m:oMath xmlns:m="http://schemas.openxmlformats.org/officeDocument/2006/math">
                    <m:r>
                      <a:rPr lang="en-US" i="1">
                        <a:latin typeface="Cambria Math" panose="02040503050406030204" pitchFamily="18" charset="0"/>
                      </a:rPr>
                      <m:t>𝜐</m:t>
                    </m:r>
                    <m:r>
                      <a:rPr lang="en-US" i="1">
                        <a:latin typeface="Cambria Math" panose="02040503050406030204" pitchFamily="18" charset="0"/>
                      </a:rPr>
                      <m:t>≤1</m:t>
                    </m:r>
                  </m:oMath>
                </a14:m>
                <a:r>
                  <a:rPr lang="en-US" dirty="0">
                    <a:latin typeface="Cambria Math" panose="02040503050406030204" pitchFamily="18" charset="0"/>
                  </a:rPr>
                  <a:t> we have overdispersion in the CMP model. So, for </a:t>
                </a:r>
                <a14:m>
                  <m:oMath xmlns:m="http://schemas.openxmlformats.org/officeDocument/2006/math">
                    <m:r>
                      <a:rPr lang="en-US" i="1">
                        <a:latin typeface="Cambria Math" panose="02040503050406030204" pitchFamily="18" charset="0"/>
                      </a:rPr>
                      <m:t>𝜐</m:t>
                    </m:r>
                    <m:r>
                      <a:rPr lang="en-US" i="1">
                        <a:latin typeface="Cambria Math" panose="02040503050406030204" pitchFamily="18" charset="0"/>
                      </a:rPr>
                      <m:t>≤1</m:t>
                    </m:r>
                  </m:oMath>
                </a14:m>
                <a:r>
                  <a:rPr lang="en-US" dirty="0">
                    <a:latin typeface="Cambria Math" panose="02040503050406030204" pitchFamily="18" charset="0"/>
                  </a:rPr>
                  <a:t>, or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&gt;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i="1">
                            <a:latin typeface="Cambria Math" panose="02040503050406030204" pitchFamily="18" charset="0"/>
                          </a:rPr>
                          <m:t>𝜐</m:t>
                        </m:r>
                      </m:sup>
                    </m:sSup>
                  </m:oMath>
                </a14:m>
                <a:r>
                  <a:rPr lang="en-US" dirty="0">
                    <a:latin typeface="Cambria Math" panose="02040503050406030204" pitchFamily="18" charset="0"/>
                  </a:rPr>
                  <a:t>, we may use the approximation for the expectation</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𝑌</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𝜆</m:t>
                          </m:r>
                        </m:e>
                        <m:sup>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𝜐</m:t>
                              </m:r>
                            </m:den>
                          </m:f>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𝜐</m:t>
                          </m:r>
                          <m:r>
                            <a:rPr lang="en-US" b="0" i="1" smtClean="0">
                              <a:latin typeface="Cambria Math" panose="02040503050406030204" pitchFamily="18" charset="0"/>
                            </a:rPr>
                            <m:t>−</m:t>
                          </m:r>
                          <m:r>
                            <a:rPr lang="en-US" i="1">
                              <a:latin typeface="Cambria Math" panose="02040503050406030204" pitchFamily="18" charset="0"/>
                            </a:rPr>
                            <m:t>1</m:t>
                          </m:r>
                        </m:num>
                        <m:den>
                          <m:r>
                            <a:rPr lang="en-US" b="0" i="1" smtClean="0">
                              <a:latin typeface="Cambria Math" panose="02040503050406030204" pitchFamily="18" charset="0"/>
                            </a:rPr>
                            <m:t>2</m:t>
                          </m:r>
                          <m:r>
                            <a:rPr lang="en-US" i="1">
                              <a:latin typeface="Cambria Math" panose="02040503050406030204" pitchFamily="18" charset="0"/>
                            </a:rPr>
                            <m:t>𝜐</m:t>
                          </m:r>
                        </m:den>
                      </m:f>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𝜆</m:t>
                          </m:r>
                        </m:e>
                        <m:sup>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𝜐</m:t>
                              </m:r>
                            </m:den>
                          </m:f>
                        </m:sup>
                      </m:sSup>
                    </m:oMath>
                  </m:oMathPara>
                </a14:m>
                <a:endParaRPr lang="en-US" dirty="0">
                  <a:latin typeface="Cambria Math" panose="02040503050406030204" pitchFamily="18" charset="0"/>
                </a:endParaRPr>
              </a:p>
              <a:p>
                <a:endParaRPr lang="en-US" dirty="0">
                  <a:latin typeface="Cambria Math" panose="02040503050406030204" pitchFamily="18" charset="0"/>
                </a:endParaRPr>
              </a:p>
              <a:p>
                <a:r>
                  <a:rPr lang="en-US" dirty="0">
                    <a:latin typeface="Cambria Math" panose="02040503050406030204" pitchFamily="18" charset="0"/>
                  </a:rPr>
                  <a:t>Now, if we revisit our model,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1" i="1" smtClean="0">
                                <a:latin typeface="Cambria Math" panose="02040503050406030204" pitchFamily="18" charset="0"/>
                              </a:rPr>
                              <m:t>𝝀</m:t>
                            </m:r>
                          </m:e>
                        </m:d>
                      </m:e>
                    </m:func>
                    <m:r>
                      <a:rPr lang="en-US" b="0" i="1" smtClean="0">
                        <a:latin typeface="Cambria Math" panose="02040503050406030204" pitchFamily="18" charset="0"/>
                      </a:rPr>
                      <m:t>=</m:t>
                    </m:r>
                    <m:r>
                      <a:rPr lang="en-US" b="1" i="1" smtClean="0">
                        <a:latin typeface="Cambria Math" panose="02040503050406030204" pitchFamily="18" charset="0"/>
                      </a:rPr>
                      <m:t>𝑿</m:t>
                    </m:r>
                    <m:r>
                      <a:rPr lang="en-US" b="1" i="1" smtClean="0">
                        <a:latin typeface="Cambria Math" panose="02040503050406030204" pitchFamily="18" charset="0"/>
                      </a:rPr>
                      <m:t>𝜷</m:t>
                    </m:r>
                  </m:oMath>
                </a14:m>
                <a:r>
                  <a:rPr lang="en-US" dirty="0">
                    <a:latin typeface="Cambria Math" panose="02040503050406030204" pitchFamily="18" charset="0"/>
                  </a:rPr>
                  <a:t>, this implies that</a:t>
                </a:r>
              </a:p>
              <a:p>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sSup>
                                <m:sSupPr>
                                  <m:ctrlPr>
                                    <a:rPr lang="en-US" b="0" i="1" smtClean="0">
                                      <a:latin typeface="Cambria Math" panose="02040503050406030204" pitchFamily="18" charset="0"/>
                                    </a:rPr>
                                  </m:ctrlPr>
                                </m:sSupPr>
                                <m:e>
                                  <m:r>
                                    <a:rPr lang="en-US" b="1" i="1">
                                      <a:latin typeface="Cambria Math" panose="02040503050406030204" pitchFamily="18" charset="0"/>
                                    </a:rPr>
                                    <m:t>𝝀</m:t>
                                  </m:r>
                                </m:e>
                                <m:sup>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𝜐</m:t>
                                      </m:r>
                                    </m:den>
                                  </m:f>
                                </m:sup>
                              </m:sSup>
                            </m:e>
                          </m:d>
                        </m:e>
                      </m:func>
                      <m:r>
                        <a:rPr lang="en-US" i="1">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𝜐</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1" i="1" smtClean="0">
                                  <a:latin typeface="Cambria Math" panose="02040503050406030204" pitchFamily="18" charset="0"/>
                                </a:rPr>
                                <m:t>𝝀</m:t>
                              </m:r>
                            </m:e>
                          </m:d>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𝜐</m:t>
                          </m:r>
                        </m:den>
                      </m:f>
                      <m:r>
                        <a:rPr lang="en-US" b="1" i="1" smtClean="0">
                          <a:latin typeface="Cambria Math" panose="02040503050406030204" pitchFamily="18" charset="0"/>
                        </a:rPr>
                        <m:t>𝑿</m:t>
                      </m:r>
                      <m:r>
                        <a:rPr lang="en-US" b="1" i="1" smtClean="0">
                          <a:latin typeface="Cambria Math" panose="02040503050406030204" pitchFamily="18" charset="0"/>
                        </a:rPr>
                        <m:t>𝜷</m:t>
                      </m:r>
                      <m:r>
                        <a:rPr lang="en-US" b="0" i="1" smtClean="0">
                          <a:latin typeface="Cambria Math" panose="02040503050406030204" pitchFamily="18" charset="0"/>
                        </a:rPr>
                        <m:t>=</m:t>
                      </m:r>
                      <m:r>
                        <a:rPr lang="en-US" b="1" i="1" smtClean="0">
                          <a:latin typeface="Cambria Math" panose="02040503050406030204" pitchFamily="18" charset="0"/>
                        </a:rPr>
                        <m:t>𝑿</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1" i="1" smtClean="0">
                                  <a:latin typeface="Cambria Math" panose="02040503050406030204" pitchFamily="18" charset="0"/>
                                </a:rPr>
                                <m:t>𝜷</m:t>
                              </m:r>
                            </m:num>
                            <m:den>
                              <m:r>
                                <a:rPr lang="en-US" i="1">
                                  <a:latin typeface="Cambria Math" panose="02040503050406030204" pitchFamily="18" charset="0"/>
                                </a:rPr>
                                <m:t>𝜐</m:t>
                              </m:r>
                            </m:den>
                          </m:f>
                        </m:e>
                      </m:d>
                    </m:oMath>
                  </m:oMathPara>
                </a14:m>
                <a:endParaRPr lang="en-US" dirty="0">
                  <a:latin typeface="Cambria Math" panose="02040503050406030204" pitchFamily="18" charset="0"/>
                </a:endParaRPr>
              </a:p>
              <a:p>
                <a:endParaRPr lang="en-US" dirty="0">
                  <a:latin typeface="Cambria Math" panose="02040503050406030204" pitchFamily="18" charset="0"/>
                </a:endParaRPr>
              </a:p>
              <a:p>
                <a:r>
                  <a:rPr lang="en-US" dirty="0">
                    <a:latin typeface="Cambria Math" panose="02040503050406030204" pitchFamily="18" charset="0"/>
                  </a:rPr>
                  <a:t>and hence we may use this model to interpret parameters with multiplicative effects. We interpret the association between the explanatory and response variables via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𝜷</m:t>
                        </m:r>
                      </m:e>
                      <m:sup>
                        <m:r>
                          <a:rPr lang="en-US" b="1" i="1" smtClean="0">
                            <a:latin typeface="Cambria Math" panose="02040503050406030204" pitchFamily="18" charset="0"/>
                          </a:rPr>
                          <m:t>∗</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1" i="1" smtClean="0">
                            <a:latin typeface="Cambria Math" panose="02040503050406030204" pitchFamily="18" charset="0"/>
                          </a:rPr>
                          <m:t>𝜷</m:t>
                        </m:r>
                      </m:num>
                      <m:den>
                        <m:r>
                          <a:rPr lang="en-US" i="1">
                            <a:latin typeface="Cambria Math" panose="02040503050406030204" pitchFamily="18" charset="0"/>
                          </a:rPr>
                          <m:t>𝜐</m:t>
                        </m:r>
                      </m:den>
                    </m:f>
                  </m:oMath>
                </a14:m>
                <a:r>
                  <a:rPr lang="en-US" dirty="0">
                    <a:latin typeface="Cambria Math" panose="02040503050406030204" pitchFamily="18" charset="0"/>
                  </a:rPr>
                  <a:t>.</a:t>
                </a:r>
              </a:p>
              <a:p>
                <a:endParaRPr lang="en-US" dirty="0">
                  <a:latin typeface="Cambria Math" panose="02040503050406030204" pitchFamily="18" charset="0"/>
                </a:endParaRPr>
              </a:p>
              <a:p>
                <a:endParaRPr lang="en-US" dirty="0">
                  <a:latin typeface="Cambria Math" panose="02040503050406030204" pitchFamily="18" charset="0"/>
                </a:endParaRPr>
              </a:p>
            </p:txBody>
          </p:sp>
        </mc:Choice>
        <mc:Fallback xmlns="">
          <p:sp>
            <p:nvSpPr>
              <p:cNvPr id="9" name="TextBox 25">
                <a:extLst>
                  <a:ext uri="{FF2B5EF4-FFF2-40B4-BE49-F238E27FC236}">
                    <a16:creationId xmlns:a16="http://schemas.microsoft.com/office/drawing/2014/main" id="{466F60F5-4E02-634F-BCB6-4A5F5D73DD72}"/>
                  </a:ext>
                </a:extLst>
              </p:cNvPr>
              <p:cNvSpPr txBox="1">
                <a:spLocks noRot="1" noChangeAspect="1" noMove="1" noResize="1" noEditPoints="1" noAdjustHandles="1" noChangeArrowheads="1" noChangeShapeType="1" noTextEdit="1"/>
              </p:cNvSpPr>
              <p:nvPr/>
            </p:nvSpPr>
            <p:spPr bwMode="auto">
              <a:xfrm>
                <a:off x="1665215" y="887784"/>
                <a:ext cx="9047185" cy="4588436"/>
              </a:xfrm>
              <a:prstGeom prst="rect">
                <a:avLst/>
              </a:prstGeom>
              <a:blipFill>
                <a:blip r:embed="rId4"/>
                <a:stretch>
                  <a:fillRect l="-421" t="-16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Rounded Rectangle 6">
            <a:extLst>
              <a:ext uri="{FF2B5EF4-FFF2-40B4-BE49-F238E27FC236}">
                <a16:creationId xmlns:a16="http://schemas.microsoft.com/office/drawing/2014/main" id="{5BB70902-D952-DB48-A636-2248C5FF0DB5}"/>
              </a:ext>
            </a:extLst>
          </p:cNvPr>
          <p:cNvSpPr/>
          <p:nvPr/>
        </p:nvSpPr>
        <p:spPr>
          <a:xfrm>
            <a:off x="1298030" y="5031587"/>
            <a:ext cx="9441142" cy="181063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25">
            <a:extLst>
              <a:ext uri="{FF2B5EF4-FFF2-40B4-BE49-F238E27FC236}">
                <a16:creationId xmlns:a16="http://schemas.microsoft.com/office/drawing/2014/main" id="{DFB1910F-2C97-F444-A914-19CA25EB19F9}"/>
              </a:ext>
            </a:extLst>
          </p:cNvPr>
          <p:cNvSpPr txBox="1">
            <a:spLocks noChangeArrowheads="1"/>
          </p:cNvSpPr>
          <p:nvPr/>
        </p:nvSpPr>
        <p:spPr bwMode="auto">
          <a:xfrm>
            <a:off x="1670475" y="5023591"/>
            <a:ext cx="904718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endParaRPr lang="en-US" dirty="0">
              <a:latin typeface="Cambria Math" panose="02040503050406030204" pitchFamily="18" charset="0"/>
            </a:endParaRPr>
          </a:p>
          <a:p>
            <a:r>
              <a:rPr lang="en-US" dirty="0">
                <a:latin typeface="Cambria Math" panose="02040503050406030204" pitchFamily="18" charset="0"/>
              </a:rPr>
              <a:t>Even though the Poisson distribution can model </a:t>
            </a:r>
            <a:r>
              <a:rPr lang="en-US" dirty="0" err="1">
                <a:latin typeface="Cambria Math" panose="02040503050406030204" pitchFamily="18" charset="0"/>
              </a:rPr>
              <a:t>equidispersed</a:t>
            </a:r>
            <a:r>
              <a:rPr lang="en-US" dirty="0">
                <a:latin typeface="Cambria Math" panose="02040503050406030204" pitchFamily="18" charset="0"/>
              </a:rPr>
              <a:t> data with one less parameter, CMP regression provides a more flexible model that can handle </a:t>
            </a:r>
            <a:r>
              <a:rPr lang="en-US" dirty="0" err="1">
                <a:latin typeface="Cambria Math" panose="02040503050406030204" pitchFamily="18" charset="0"/>
              </a:rPr>
              <a:t>equi</a:t>
            </a:r>
            <a:r>
              <a:rPr lang="en-US" dirty="0">
                <a:latin typeface="Cambria Math" panose="02040503050406030204" pitchFamily="18" charset="0"/>
              </a:rPr>
              <a:t>, over, or </a:t>
            </a:r>
            <a:r>
              <a:rPr lang="en-US" dirty="0" err="1">
                <a:latin typeface="Cambria Math" panose="02040503050406030204" pitchFamily="18" charset="0"/>
              </a:rPr>
              <a:t>underdispersion</a:t>
            </a:r>
            <a:r>
              <a:rPr lang="en-US" dirty="0">
                <a:latin typeface="Cambria Math" panose="02040503050406030204" pitchFamily="18" charset="0"/>
              </a:rPr>
              <a:t> without bias in inference. Given that most real count data exhibit some form of dispersion, the CMP model is thus a viable alternative to both the Negative Binomial and Poisson regressions to model count data. </a:t>
            </a:r>
          </a:p>
          <a:p>
            <a:endParaRPr lang="en-US" dirty="0">
              <a:latin typeface="Cambria Math" panose="02040503050406030204" pitchFamily="18" charset="0"/>
            </a:endParaRPr>
          </a:p>
          <a:p>
            <a:endParaRPr lang="en-US" dirty="0">
              <a:latin typeface="Cambria Math" panose="02040503050406030204" pitchFamily="18" charset="0"/>
            </a:endParaRPr>
          </a:p>
        </p:txBody>
      </p:sp>
    </p:spTree>
    <p:extLst>
      <p:ext uri="{BB962C8B-B14F-4D97-AF65-F5344CB8AC3E}">
        <p14:creationId xmlns:p14="http://schemas.microsoft.com/office/powerpoint/2010/main" val="2828768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692497"/>
          </a:xfrm>
          <a:prstGeom prst="rect">
            <a:avLst/>
          </a:prstGeom>
        </p:spPr>
        <p:txBody>
          <a:bodyPr wrap="square">
            <a:spAutoFit/>
          </a:bodyPr>
          <a:lstStyle/>
          <a:p>
            <a:pPr>
              <a:defRPr/>
            </a:pPr>
            <a:r>
              <a:rPr lang="en-US" altLang="en-US" sz="3900" b="1" kern="0" dirty="0">
                <a:solidFill>
                  <a:schemeClr val="bg1"/>
                </a:solidFill>
                <a:ea typeface="ＭＳ Ｐゴシック" panose="020B0600070205080204" pitchFamily="34" charset="-128"/>
              </a:rPr>
              <a:t>Literature Review: Longitudinal Studies &amp; Random Effects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38E46D5-A3AD-6D43-B667-23F2747A5482}"/>
              </a:ext>
            </a:extLst>
          </p:cNvPr>
          <p:cNvSpPr/>
          <p:nvPr/>
        </p:nvSpPr>
        <p:spPr>
          <a:xfrm>
            <a:off x="1292770" y="895780"/>
            <a:ext cx="9441142" cy="578879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665215" y="887784"/>
                <a:ext cx="9047185" cy="604126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Longitudinal Studies</a:t>
                </a:r>
                <a:endParaRPr lang="en-US" dirty="0">
                  <a:latin typeface="Cambria Math" panose="02040503050406030204" pitchFamily="18" charset="0"/>
                </a:endParaRPr>
              </a:p>
              <a:p>
                <a:endParaRPr lang="en-US" dirty="0">
                  <a:latin typeface="Cambria Math" panose="02040503050406030204" pitchFamily="18" charset="0"/>
                </a:endParaRPr>
              </a:p>
              <a:p>
                <a:r>
                  <a:rPr lang="en-US" sz="1600" dirty="0">
                    <a:latin typeface="Cambria Math" panose="02040503050406030204" pitchFamily="18" charset="0"/>
                  </a:rPr>
                  <a:t>Defining Feature of Longitudinal Studies: same subjects measured repeatedly over time. Such a construct allows for a direct analysis of within-individual change over time, focusing on the factors that influence that change. </a:t>
                </a:r>
              </a:p>
              <a:p>
                <a:endParaRPr lang="en-US" sz="1600" dirty="0">
                  <a:latin typeface="Cambria Math" panose="02040503050406030204" pitchFamily="18" charset="0"/>
                </a:endParaRPr>
              </a:p>
              <a:p>
                <a:r>
                  <a:rPr lang="en-US" sz="1600" dirty="0">
                    <a:latin typeface="Cambria Math" panose="02040503050406030204" pitchFamily="18" charset="0"/>
                  </a:rPr>
                  <a:t>Complications: </a:t>
                </a:r>
              </a:p>
              <a:p>
                <a:r>
                  <a:rPr lang="en-US" sz="1600" dirty="0">
                    <a:latin typeface="Cambria Math" panose="02040503050406030204" pitchFamily="18" charset="0"/>
                  </a:rPr>
                  <a:t>	1. repeated measures on individuals are correlated</a:t>
                </a:r>
              </a:p>
              <a:p>
                <a:r>
                  <a:rPr lang="en-US" sz="1600" dirty="0">
                    <a:latin typeface="Cambria Math" panose="02040503050406030204" pitchFamily="18" charset="0"/>
                  </a:rPr>
                  <a:t>	2. variability often heterogeneous across measurement occasions</a:t>
                </a:r>
              </a:p>
              <a:p>
                <a:endParaRPr lang="en-US" sz="1600" dirty="0">
                  <a:latin typeface="Cambria Math" panose="02040503050406030204" pitchFamily="18" charset="0"/>
                </a:endParaRPr>
              </a:p>
              <a:p>
                <a:r>
                  <a:rPr lang="en-US" sz="1600" dirty="0">
                    <a:latin typeface="Cambria Math" panose="02040503050406030204" pitchFamily="18" charset="0"/>
                  </a:rPr>
                  <a:t>Resolution: mixed effects modeling using a random intercept loglinear model:</a:t>
                </a:r>
              </a:p>
              <a:p>
                <a:pPr algn="ctr"/>
                <a14:m>
                  <m:oMath xmlns:m="http://schemas.openxmlformats.org/officeDocument/2006/math">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𝜆</m:t>
                                </m:r>
                              </m:e>
                              <m:sub>
                                <m:r>
                                  <a:rPr lang="en-US" sz="1600" b="0" i="1" smtClean="0">
                                    <a:latin typeface="Cambria Math" panose="02040503050406030204" pitchFamily="18" charset="0"/>
                                  </a:rPr>
                                  <m:t>𝑖</m:t>
                                </m:r>
                              </m:sub>
                            </m:sSub>
                          </m:e>
                        </m:d>
                      </m:e>
                    </m:func>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𝛽</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𝑢</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𝐵</m:t>
                        </m:r>
                      </m:e>
                      <m:sub>
                        <m:r>
                          <a:rPr lang="en-US" sz="1600" b="0" i="1" smtClean="0">
                            <a:latin typeface="Cambria Math" panose="02040503050406030204" pitchFamily="18" charset="0"/>
                          </a:rPr>
                          <m:t>1</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𝑋</m:t>
                        </m:r>
                      </m:e>
                      <m:sub>
                        <m:r>
                          <a:rPr lang="en-US" sz="1600" b="0" i="1" smtClean="0">
                            <a:latin typeface="Cambria Math" panose="02040503050406030204" pitchFamily="18" charset="0"/>
                          </a:rPr>
                          <m:t>𝑖𝑗</m:t>
                        </m:r>
                      </m:sub>
                    </m:sSub>
                  </m:oMath>
                </a14:m>
                <a:r>
                  <a:rPr lang="en-US" sz="1600" dirty="0">
                    <a:latin typeface="Cambria Math" panose="02040503050406030204" pitchFamily="18" charset="0"/>
                  </a:rPr>
                  <a:t>    where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𝑢</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m:t>
                    </m:r>
                    <m:r>
                      <a:rPr lang="en-US" sz="1600" b="0" i="1" smtClean="0">
                        <a:latin typeface="Cambria Math" panose="02040503050406030204" pitchFamily="18" charset="0"/>
                      </a:rPr>
                      <m:t>𝑁</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0,</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𝜎</m:t>
                            </m:r>
                          </m:e>
                          <m:sub>
                            <m:r>
                              <a:rPr lang="en-US" sz="1600" b="0" i="1" smtClean="0">
                                <a:latin typeface="Cambria Math" panose="02040503050406030204" pitchFamily="18" charset="0"/>
                              </a:rPr>
                              <m:t>𝑢</m:t>
                            </m:r>
                          </m:sub>
                          <m:sup>
                            <m:r>
                              <a:rPr lang="en-US" sz="1600" b="0" i="1" smtClean="0">
                                <a:latin typeface="Cambria Math" panose="02040503050406030204" pitchFamily="18" charset="0"/>
                              </a:rPr>
                              <m:t>2</m:t>
                            </m:r>
                          </m:sup>
                        </m:sSubSup>
                      </m:e>
                    </m:d>
                  </m:oMath>
                </a14:m>
                <a:r>
                  <a:rPr lang="en-US" sz="1600" dirty="0">
                    <a:latin typeface="Cambria Math" panose="02040503050406030204" pitchFamily="18" charset="0"/>
                  </a:rPr>
                  <a:t> and</a:t>
                </a:r>
              </a:p>
              <a:p>
                <a:pPr algn="ctr"/>
                <a14:m>
                  <m:oMath xmlns:m="http://schemas.openxmlformats.org/officeDocument/2006/math">
                    <m:r>
                      <a:rPr lang="en-US" sz="1600" b="0" i="1" smtClean="0">
                        <a:latin typeface="Cambria Math" panose="02040503050406030204" pitchFamily="18" charset="0"/>
                      </a:rPr>
                      <m:t>𝑖</m:t>
                    </m:r>
                    <m:r>
                      <a:rPr lang="en-US" sz="1600" b="0" i="1" smtClean="0">
                        <a:latin typeface="Cambria Math" panose="02040503050406030204" pitchFamily="18" charset="0"/>
                      </a:rPr>
                      <m:t>=1,…,</m:t>
                    </m:r>
                    <m:r>
                      <a:rPr lang="en-US" sz="1600" b="0" i="1" smtClean="0">
                        <a:latin typeface="Cambria Math" panose="02040503050406030204" pitchFamily="18" charset="0"/>
                      </a:rPr>
                      <m:t>𝑎</m:t>
                    </m:r>
                    <m:r>
                      <a:rPr lang="en-US" sz="1600" b="0" i="1" smtClean="0">
                        <a:latin typeface="Cambria Math" panose="02040503050406030204" pitchFamily="18" charset="0"/>
                      </a:rPr>
                      <m:t> :</m:t>
                    </m:r>
                  </m:oMath>
                </a14:m>
                <a:r>
                  <a:rPr lang="en-US" sz="1600" dirty="0">
                    <a:latin typeface="Cambria Math" panose="02040503050406030204" pitchFamily="18" charset="0"/>
                  </a:rPr>
                  <a:t> different subjects</a:t>
                </a:r>
              </a:p>
              <a:p>
                <a:pPr algn="ctr"/>
                <a14:m>
                  <m:oMath xmlns:m="http://schemas.openxmlformats.org/officeDocument/2006/math">
                    <m:r>
                      <a:rPr lang="en-US" sz="1600" b="0" i="1" smtClean="0">
                        <a:latin typeface="Cambria Math" panose="02040503050406030204" pitchFamily="18" charset="0"/>
                      </a:rPr>
                      <m:t>𝑗</m:t>
                    </m:r>
                    <m:r>
                      <a:rPr lang="en-US" sz="1600" b="0" i="1" smtClean="0">
                        <a:latin typeface="Cambria Math" panose="02040503050406030204" pitchFamily="18" charset="0"/>
                      </a:rPr>
                      <m:t>=1,…,</m:t>
                    </m:r>
                    <m:r>
                      <a:rPr lang="en-US" sz="1600" b="0" i="1" smtClean="0">
                        <a:latin typeface="Cambria Math" panose="02040503050406030204" pitchFamily="18" charset="0"/>
                      </a:rPr>
                      <m:t>𝑛</m:t>
                    </m:r>
                    <m:r>
                      <a:rPr lang="en-US" sz="1600" b="0" i="1" smtClean="0">
                        <a:latin typeface="Cambria Math" panose="02040503050406030204" pitchFamily="18" charset="0"/>
                      </a:rPr>
                      <m:t> :</m:t>
                    </m:r>
                  </m:oMath>
                </a14:m>
                <a:r>
                  <a:rPr lang="en-US" sz="1600" dirty="0">
                    <a:latin typeface="Cambria Math" panose="02040503050406030204" pitchFamily="18" charset="0"/>
                  </a:rPr>
                  <a:t> number of observations per subject</a:t>
                </a:r>
              </a:p>
              <a:p>
                <a:endParaRPr lang="en-US" sz="1600" dirty="0">
                  <a:latin typeface="Cambria Math" panose="02040503050406030204" pitchFamily="18" charset="0"/>
                </a:endParaRPr>
              </a:p>
              <a:p>
                <a:r>
                  <a:rPr lang="en-US" sz="1600" dirty="0">
                    <a:latin typeface="Cambria Math" panose="02040503050406030204" pitchFamily="18" charset="0"/>
                  </a:rPr>
                  <a:t>Essentially, the regression coefficients can vary from person to person (necessitate conditioning on the random effects). This will allow us to still capture subject variability while assuming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𝑌</m:t>
                        </m:r>
                      </m:e>
                      <m:sub>
                        <m:r>
                          <a:rPr lang="en-US" sz="1600" b="0" i="1" smtClean="0">
                            <a:latin typeface="Cambria Math" panose="02040503050406030204" pitchFamily="18" charset="0"/>
                          </a:rPr>
                          <m:t>𝑖𝑗</m:t>
                        </m:r>
                      </m:sub>
                    </m:sSub>
                  </m:oMath>
                </a14:m>
                <a:r>
                  <a:rPr lang="en-US" sz="1600" dirty="0">
                    <a:latin typeface="Cambria Math" panose="02040503050406030204" pitchFamily="18" charset="0"/>
                  </a:rPr>
                  <a:t>’s (for fixed </a:t>
                </a:r>
                <a14:m>
                  <m:oMath xmlns:m="http://schemas.openxmlformats.org/officeDocument/2006/math">
                    <m:r>
                      <a:rPr lang="en-US" sz="1600" b="0" i="1" smtClean="0">
                        <a:latin typeface="Cambria Math" panose="02040503050406030204" pitchFamily="18" charset="0"/>
                      </a:rPr>
                      <m:t>𝑖</m:t>
                    </m:r>
                  </m:oMath>
                </a14:m>
                <a:r>
                  <a:rPr lang="en-US" sz="1600" dirty="0">
                    <a:latin typeface="Cambria Math" panose="02040503050406030204" pitchFamily="18" charset="0"/>
                  </a:rPr>
                  <a:t> and </a:t>
                </a:r>
                <a14:m>
                  <m:oMath xmlns:m="http://schemas.openxmlformats.org/officeDocument/2006/math">
                    <m:r>
                      <a:rPr lang="en-US" sz="1600" b="0" i="1" smtClean="0">
                        <a:latin typeface="Cambria Math" panose="02040503050406030204" pitchFamily="18" charset="0"/>
                      </a:rPr>
                      <m:t>𝑗</m:t>
                    </m:r>
                    <m:r>
                      <a:rPr lang="en-US" sz="1600" b="0" i="1" smtClean="0">
                        <a:latin typeface="Cambria Math" panose="02040503050406030204" pitchFamily="18" charset="0"/>
                      </a:rPr>
                      <m:t>=1,2,…,</m:t>
                    </m:r>
                    <m:r>
                      <a:rPr lang="en-US" sz="1600" b="0" i="1" smtClean="0">
                        <a:latin typeface="Cambria Math" panose="02040503050406030204" pitchFamily="18" charset="0"/>
                      </a:rPr>
                      <m:t>𝑛</m:t>
                    </m:r>
                  </m:oMath>
                </a14:m>
                <a:r>
                  <a:rPr lang="en-US" sz="1600" dirty="0">
                    <a:latin typeface="Cambria Math" panose="02040503050406030204" pitchFamily="18" charset="0"/>
                  </a:rPr>
                  <a:t>) independent to satisfy underlying regression assumptions.</a:t>
                </a:r>
              </a:p>
              <a:p>
                <a:endParaRPr lang="en-US" sz="1600" dirty="0">
                  <a:latin typeface="Cambria Math" panose="02040503050406030204" pitchFamily="18" charset="0"/>
                </a:endParaRPr>
              </a:p>
              <a:p>
                <a:r>
                  <a:rPr lang="en-US" sz="1600" dirty="0">
                    <a:latin typeface="Cambria Math" panose="02040503050406030204" pitchFamily="18" charset="0"/>
                    <a:ea typeface="Cambria Math" panose="02040503050406030204" pitchFamily="18" charset="0"/>
                  </a:rPr>
                  <a:t>Considering a random intercept model assumes that the association between the explanatory and response variables are the same across all subjects, meanwhile allowing for variability in the baseline/intercept value associated with different subjects.</a:t>
                </a:r>
              </a:p>
              <a:p>
                <a:endParaRPr lang="en-US" dirty="0">
                  <a:latin typeface="Cambria Math" panose="02040503050406030204" pitchFamily="18" charset="0"/>
                </a:endParaRPr>
              </a:p>
            </p:txBody>
          </p:sp>
        </mc:Choice>
        <mc:Fallback xmlns="">
          <p:sp>
            <p:nvSpPr>
              <p:cNvPr id="9" name="TextBox 25">
                <a:extLst>
                  <a:ext uri="{FF2B5EF4-FFF2-40B4-BE49-F238E27FC236}">
                    <a16:creationId xmlns:a16="http://schemas.microsoft.com/office/drawing/2014/main" id="{466F60F5-4E02-634F-BCB6-4A5F5D73DD72}"/>
                  </a:ext>
                </a:extLst>
              </p:cNvPr>
              <p:cNvSpPr txBox="1">
                <a:spLocks noRot="1" noChangeAspect="1" noMove="1" noResize="1" noEditPoints="1" noAdjustHandles="1" noChangeArrowheads="1" noChangeShapeType="1" noTextEdit="1"/>
              </p:cNvSpPr>
              <p:nvPr/>
            </p:nvSpPr>
            <p:spPr bwMode="auto">
              <a:xfrm>
                <a:off x="1665215" y="887784"/>
                <a:ext cx="9047185" cy="6041269"/>
              </a:xfrm>
              <a:prstGeom prst="rect">
                <a:avLst/>
              </a:prstGeom>
              <a:blipFill>
                <a:blip r:embed="rId4"/>
                <a:stretch>
                  <a:fillRect l="-281" t="-1258" r="-7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TextBox 1">
            <a:extLst>
              <a:ext uri="{FF2B5EF4-FFF2-40B4-BE49-F238E27FC236}">
                <a16:creationId xmlns:a16="http://schemas.microsoft.com/office/drawing/2014/main" id="{4EAD759D-2CC6-F74B-96BB-D596D2ED1374}"/>
              </a:ext>
            </a:extLst>
          </p:cNvPr>
          <p:cNvSpPr txBox="1"/>
          <p:nvPr/>
        </p:nvSpPr>
        <p:spPr>
          <a:xfrm>
            <a:off x="9181460" y="2406171"/>
            <a:ext cx="2690649" cy="2308324"/>
          </a:xfrm>
          <a:prstGeom prst="rect">
            <a:avLst/>
          </a:prstGeom>
          <a:noFill/>
        </p:spPr>
        <p:txBody>
          <a:bodyPr wrap="square" rtlCol="0">
            <a:spAutoFit/>
          </a:bodyPr>
          <a:lstStyle/>
          <a:p>
            <a:r>
              <a:rPr lang="en-US" dirty="0">
                <a:solidFill>
                  <a:srgbClr val="FF0000"/>
                </a:solidFill>
              </a:rPr>
              <a:t>We consider this equation for all simulated model formulations involving mixed effects, and incorporate a constant dispersion parameter for NB and CMP where appropriate.**** </a:t>
            </a:r>
          </a:p>
        </p:txBody>
      </p:sp>
      <p:cxnSp>
        <p:nvCxnSpPr>
          <p:cNvPr id="4" name="Straight Arrow Connector 3">
            <a:extLst>
              <a:ext uri="{FF2B5EF4-FFF2-40B4-BE49-F238E27FC236}">
                <a16:creationId xmlns:a16="http://schemas.microsoft.com/office/drawing/2014/main" id="{0305F480-1C29-8C4C-A885-E75449980013}"/>
              </a:ext>
            </a:extLst>
          </p:cNvPr>
          <p:cNvCxnSpPr/>
          <p:nvPr/>
        </p:nvCxnSpPr>
        <p:spPr>
          <a:xfrm flipH="1">
            <a:off x="8502869" y="3790179"/>
            <a:ext cx="493986" cy="1182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138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692497"/>
          </a:xfrm>
          <a:prstGeom prst="rect">
            <a:avLst/>
          </a:prstGeom>
        </p:spPr>
        <p:txBody>
          <a:bodyPr wrap="square">
            <a:spAutoFit/>
          </a:bodyPr>
          <a:lstStyle/>
          <a:p>
            <a:pPr>
              <a:defRPr/>
            </a:pPr>
            <a:r>
              <a:rPr lang="en-US" altLang="en-US" sz="3900" b="1" kern="0" dirty="0">
                <a:solidFill>
                  <a:schemeClr val="bg1"/>
                </a:solidFill>
                <a:ea typeface="ＭＳ Ｐゴシック" panose="020B0600070205080204" pitchFamily="34" charset="-128"/>
              </a:rPr>
              <a:t>Literature Review: Longitudinal Studies &amp; Random Effects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38E46D5-A3AD-6D43-B667-23F2747A5482}"/>
              </a:ext>
            </a:extLst>
          </p:cNvPr>
          <p:cNvSpPr/>
          <p:nvPr/>
        </p:nvSpPr>
        <p:spPr>
          <a:xfrm>
            <a:off x="1271258" y="1171563"/>
            <a:ext cx="9441142" cy="345298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665215" y="1171562"/>
            <a:ext cx="9047185"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Effect Interpretation</a:t>
            </a:r>
            <a:endParaRPr lang="en-US" dirty="0">
              <a:latin typeface="Cambria Math" panose="02040503050406030204" pitchFamily="18" charset="0"/>
            </a:endParaRPr>
          </a:p>
          <a:p>
            <a:endParaRPr lang="en-US" dirty="0">
              <a:latin typeface="Cambria Math" panose="02040503050406030204" pitchFamily="18" charset="0"/>
            </a:endParaRPr>
          </a:p>
          <a:p>
            <a:r>
              <a:rPr lang="en-US" dirty="0"/>
              <a:t>This model, through the introduction of random effects, provides a potential explanation for the sources of dependence between those measures taken from the same subject.</a:t>
            </a:r>
            <a:br>
              <a:rPr lang="en-US" dirty="0"/>
            </a:br>
            <a:endParaRPr lang="en-US" dirty="0"/>
          </a:p>
          <a:p>
            <a:r>
              <a:rPr lang="en-US" dirty="0"/>
              <a:t>Interpretations for any component explanatory variable is in terms of the change in the expected value while holding all other covariates and the random effects constant. In a longitudinal study, holding the random effect constant implies that we interpret within a specific subject. So, the interpretation then is in terms of changes in a specific individual’s response for a unit change in the covariate.****</a:t>
            </a:r>
            <a:endParaRPr lang="en-US" dirty="0">
              <a:latin typeface="Cambria Math" panose="02040503050406030204" pitchFamily="18" charset="0"/>
            </a:endParaRPr>
          </a:p>
          <a:p>
            <a:endParaRPr lang="en-US" dirty="0">
              <a:latin typeface="Cambria Math" panose="02040503050406030204" pitchFamily="18" charset="0"/>
            </a:endParaRPr>
          </a:p>
        </p:txBody>
      </p:sp>
    </p:spTree>
    <p:extLst>
      <p:ext uri="{BB962C8B-B14F-4D97-AF65-F5344CB8AC3E}">
        <p14:creationId xmlns:p14="http://schemas.microsoft.com/office/powerpoint/2010/main" val="272209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692497"/>
          </a:xfrm>
          <a:prstGeom prst="rect">
            <a:avLst/>
          </a:prstGeom>
        </p:spPr>
        <p:txBody>
          <a:bodyPr wrap="square">
            <a:spAutoFit/>
          </a:bodyPr>
          <a:lstStyle/>
          <a:p>
            <a:pPr>
              <a:defRPr/>
            </a:pPr>
            <a:r>
              <a:rPr lang="en-US" altLang="en-US" sz="3900" b="1" kern="0" dirty="0">
                <a:solidFill>
                  <a:schemeClr val="bg1"/>
                </a:solidFill>
                <a:ea typeface="ＭＳ Ｐゴシック" panose="020B0600070205080204" pitchFamily="34" charset="-128"/>
              </a:rPr>
              <a:t>Statistical Computing &amp; Data Analysis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538E46D5-A3AD-6D43-B667-23F2747A5482}"/>
                  </a:ext>
                </a:extLst>
              </p:cNvPr>
              <p:cNvSpPr/>
              <p:nvPr/>
            </p:nvSpPr>
            <p:spPr>
              <a:xfrm>
                <a:off x="1344828" y="1171563"/>
                <a:ext cx="10070424" cy="489002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tx1"/>
                  </a:solidFill>
                </a:endParaRPr>
              </a:p>
              <a:p>
                <a:endParaRPr lang="en-US" sz="2800" dirty="0">
                  <a:solidFill>
                    <a:schemeClr val="tx1"/>
                  </a:solidFill>
                </a:endParaRPr>
              </a:p>
              <a:p>
                <a:pPr marL="457200" indent="-457200">
                  <a:buFont typeface="Arial" charset="0"/>
                  <a:buChar char="•"/>
                </a:pPr>
                <a:r>
                  <a:rPr lang="en-US" sz="2800" dirty="0">
                    <a:solidFill>
                      <a:schemeClr val="tx1"/>
                    </a:solidFill>
                  </a:rPr>
                  <a:t>Creating the function for </a:t>
                </a:r>
                <a14:m>
                  <m:oMath xmlns:m="http://schemas.openxmlformats.org/officeDocument/2006/math">
                    <m:r>
                      <a:rPr lang="en-US" sz="2800" i="1">
                        <a:solidFill>
                          <a:schemeClr val="tx1"/>
                        </a:solidFill>
                        <a:latin typeface="Cambria Math" charset="0"/>
                      </a:rPr>
                      <m:t>𝑍</m:t>
                    </m:r>
                    <m:d>
                      <m:dPr>
                        <m:ctrlPr>
                          <a:rPr lang="en-US" sz="2800" i="1">
                            <a:solidFill>
                              <a:schemeClr val="tx1"/>
                            </a:solidFill>
                            <a:latin typeface="Cambria Math" panose="02040503050406030204" pitchFamily="18" charset="0"/>
                          </a:rPr>
                        </m:ctrlPr>
                      </m:dP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charset="0"/>
                              </a:rPr>
                              <m:t>𝜆</m:t>
                            </m:r>
                          </m:e>
                          <m:sub>
                            <m:r>
                              <a:rPr lang="en-US" sz="2800" i="1">
                                <a:solidFill>
                                  <a:schemeClr val="tx1"/>
                                </a:solidFill>
                                <a:latin typeface="Cambria Math" charset="0"/>
                              </a:rPr>
                              <m:t>𝑖</m:t>
                            </m:r>
                          </m:sub>
                        </m:sSub>
                        <m:r>
                          <a:rPr lang="en-US" sz="2800" i="1">
                            <a:solidFill>
                              <a:schemeClr val="tx1"/>
                            </a:solidFill>
                            <a:latin typeface="Cambria Math" charset="0"/>
                          </a:rPr>
                          <m:t>,</m:t>
                        </m:r>
                        <m:r>
                          <a:rPr lang="en-US" sz="2800" i="1">
                            <a:solidFill>
                              <a:schemeClr val="tx1"/>
                            </a:solidFill>
                            <a:latin typeface="Cambria Math" charset="0"/>
                          </a:rPr>
                          <m:t>𝜐</m:t>
                        </m:r>
                      </m:e>
                    </m:d>
                    <m:r>
                      <a:rPr lang="en-US" sz="2800" i="1">
                        <a:solidFill>
                          <a:schemeClr val="tx1"/>
                        </a:solidFill>
                        <a:latin typeface="Cambria Math" charset="0"/>
                      </a:rPr>
                      <m:t>=</m:t>
                    </m:r>
                    <m:nary>
                      <m:naryPr>
                        <m:chr m:val="∑"/>
                        <m:limLoc m:val="subSup"/>
                        <m:ctrlPr>
                          <a:rPr lang="en-US" sz="2800" i="1">
                            <a:solidFill>
                              <a:schemeClr val="tx1"/>
                            </a:solidFill>
                            <a:latin typeface="Cambria Math" panose="02040503050406030204" pitchFamily="18" charset="0"/>
                          </a:rPr>
                        </m:ctrlPr>
                      </m:naryPr>
                      <m:sub>
                        <m:r>
                          <a:rPr lang="en-US" sz="2800" i="1">
                            <a:solidFill>
                              <a:schemeClr val="tx1"/>
                            </a:solidFill>
                            <a:latin typeface="Cambria Math" charset="0"/>
                          </a:rPr>
                          <m:t>𝑠</m:t>
                        </m:r>
                        <m:r>
                          <a:rPr lang="en-US" sz="2800" i="1">
                            <a:solidFill>
                              <a:schemeClr val="tx1"/>
                            </a:solidFill>
                            <a:latin typeface="Cambria Math" charset="0"/>
                          </a:rPr>
                          <m:t>=0</m:t>
                        </m:r>
                      </m:sub>
                      <m:sup>
                        <m:r>
                          <a:rPr lang="en-US" sz="2800" i="1">
                            <a:solidFill>
                              <a:schemeClr val="tx1"/>
                            </a:solidFill>
                            <a:latin typeface="Cambria Math" charset="0"/>
                          </a:rPr>
                          <m:t>∞</m:t>
                        </m:r>
                      </m:sup>
                      <m:e>
                        <m:f>
                          <m:fPr>
                            <m:ctrlPr>
                              <a:rPr lang="en-US" sz="2800" i="1">
                                <a:solidFill>
                                  <a:schemeClr val="tx1"/>
                                </a:solidFill>
                                <a:latin typeface="Cambria Math" panose="02040503050406030204" pitchFamily="18" charset="0"/>
                              </a:rPr>
                            </m:ctrlPr>
                          </m:fPr>
                          <m:num>
                            <m:sSubSup>
                              <m:sSubSupPr>
                                <m:ctrlPr>
                                  <a:rPr lang="en-US" sz="2800" i="1">
                                    <a:solidFill>
                                      <a:schemeClr val="tx1"/>
                                    </a:solidFill>
                                    <a:latin typeface="Cambria Math" panose="02040503050406030204" pitchFamily="18" charset="0"/>
                                  </a:rPr>
                                </m:ctrlPr>
                              </m:sSubSupPr>
                              <m:e>
                                <m:r>
                                  <a:rPr lang="en-US" sz="2800" i="1">
                                    <a:solidFill>
                                      <a:schemeClr val="tx1"/>
                                    </a:solidFill>
                                    <a:latin typeface="Cambria Math" charset="0"/>
                                  </a:rPr>
                                  <m:t>𝜆</m:t>
                                </m:r>
                              </m:e>
                              <m:sub>
                                <m:r>
                                  <a:rPr lang="en-US" sz="2800" i="1">
                                    <a:solidFill>
                                      <a:schemeClr val="tx1"/>
                                    </a:solidFill>
                                    <a:latin typeface="Cambria Math" charset="0"/>
                                  </a:rPr>
                                  <m:t>𝑖</m:t>
                                </m:r>
                              </m:sub>
                              <m:sup>
                                <m:r>
                                  <a:rPr lang="en-US" sz="2800" i="1">
                                    <a:solidFill>
                                      <a:schemeClr val="tx1"/>
                                    </a:solidFill>
                                    <a:latin typeface="Cambria Math" charset="0"/>
                                  </a:rPr>
                                  <m:t>𝑠</m:t>
                                </m:r>
                              </m:sup>
                            </m:sSubSup>
                          </m:num>
                          <m:den>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charset="0"/>
                                  </a:rPr>
                                  <m:t>(</m:t>
                                </m:r>
                                <m:r>
                                  <a:rPr lang="en-US" sz="2800" i="1">
                                    <a:solidFill>
                                      <a:schemeClr val="tx1"/>
                                    </a:solidFill>
                                    <a:latin typeface="Cambria Math" charset="0"/>
                                  </a:rPr>
                                  <m:t>𝑠</m:t>
                                </m:r>
                                <m:r>
                                  <a:rPr lang="en-US" sz="2800" i="1">
                                    <a:solidFill>
                                      <a:schemeClr val="tx1"/>
                                    </a:solidFill>
                                    <a:latin typeface="Cambria Math" charset="0"/>
                                  </a:rPr>
                                  <m:t>!)</m:t>
                                </m:r>
                              </m:e>
                              <m:sup>
                                <m:r>
                                  <a:rPr lang="en-US" sz="2800" i="1">
                                    <a:solidFill>
                                      <a:schemeClr val="tx1"/>
                                    </a:solidFill>
                                    <a:latin typeface="Cambria Math" charset="0"/>
                                  </a:rPr>
                                  <m:t>𝜐</m:t>
                                </m:r>
                              </m:sup>
                            </m:sSup>
                          </m:den>
                        </m:f>
                      </m:e>
                    </m:nary>
                  </m:oMath>
                </a14:m>
                <a:r>
                  <a:rPr lang="en-US" sz="2800" dirty="0">
                    <a:solidFill>
                      <a:schemeClr val="tx1"/>
                    </a:solidFill>
                  </a:rPr>
                  <a:t> via truncating the sum to 100.</a:t>
                </a:r>
              </a:p>
              <a:p>
                <a:pPr marL="457200" indent="-457200">
                  <a:buFont typeface="Arial" charset="0"/>
                  <a:buChar char="•"/>
                </a:pPr>
                <a:r>
                  <a:rPr lang="en-US" sz="2800" dirty="0">
                    <a:solidFill>
                      <a:schemeClr val="tx1"/>
                    </a:solidFill>
                  </a:rPr>
                  <a:t>Modeling Negative Binomial Convergence to a Poisson</a:t>
                </a:r>
              </a:p>
              <a:p>
                <a:pPr marL="457200" indent="-457200">
                  <a:buFont typeface="Arial" charset="0"/>
                  <a:buChar char="•"/>
                </a:pPr>
                <a:r>
                  <a:rPr lang="en-US" sz="2800" dirty="0">
                    <a:solidFill>
                      <a:schemeClr val="tx1"/>
                    </a:solidFill>
                  </a:rPr>
                  <a:t>Avoiding negative estimates for </a:t>
                </a:r>
                <a14:m>
                  <m:oMath xmlns:m="http://schemas.openxmlformats.org/officeDocument/2006/math">
                    <m:r>
                      <a:rPr lang="en-US" sz="2800" i="1">
                        <a:solidFill>
                          <a:schemeClr val="tx1"/>
                        </a:solidFill>
                        <a:latin typeface="Cambria Math" charset="0"/>
                      </a:rPr>
                      <m:t>𝜐</m:t>
                    </m:r>
                  </m:oMath>
                </a14:m>
                <a:r>
                  <a:rPr lang="en-US" sz="2800" dirty="0">
                    <a:solidFill>
                      <a:schemeClr val="tx1"/>
                    </a:solidFill>
                  </a:rPr>
                  <a:t> in CMP modeling</a:t>
                </a:r>
              </a:p>
              <a:p>
                <a:pPr marL="457200" indent="-457200">
                  <a:buFont typeface="Arial" charset="0"/>
                  <a:buChar char="•"/>
                </a:pPr>
                <a:r>
                  <a:rPr lang="en-US" sz="2800" dirty="0">
                    <a:solidFill>
                      <a:schemeClr val="tx1"/>
                    </a:solidFill>
                  </a:rPr>
                  <a:t>Confirming fixed effects results in R (</a:t>
                </a:r>
                <a:r>
                  <a:rPr lang="en-US" sz="2800" dirty="0" err="1">
                    <a:solidFill>
                      <a:schemeClr val="tx1"/>
                    </a:solidFill>
                  </a:rPr>
                  <a:t>glm</a:t>
                </a:r>
                <a:r>
                  <a:rPr lang="en-US" sz="2800" dirty="0">
                    <a:solidFill>
                      <a:schemeClr val="tx1"/>
                    </a:solidFill>
                  </a:rPr>
                  <a:t>, </a:t>
                </a:r>
                <a:r>
                  <a:rPr lang="en-US" sz="2800" dirty="0" err="1">
                    <a:solidFill>
                      <a:schemeClr val="tx1"/>
                    </a:solidFill>
                  </a:rPr>
                  <a:t>glm.nb</a:t>
                </a:r>
                <a:r>
                  <a:rPr lang="en-US" sz="2800" dirty="0">
                    <a:solidFill>
                      <a:schemeClr val="tx1"/>
                    </a:solidFill>
                  </a:rPr>
                  <a:t>, </a:t>
                </a:r>
                <a:r>
                  <a:rPr lang="en-US" sz="2800" dirty="0" err="1">
                    <a:solidFill>
                      <a:schemeClr val="tx1"/>
                    </a:solidFill>
                  </a:rPr>
                  <a:t>COMPoissonReg</a:t>
                </a:r>
                <a:r>
                  <a:rPr lang="en-US" sz="2800" dirty="0">
                    <a:solidFill>
                      <a:schemeClr val="tx1"/>
                    </a:solidFill>
                  </a:rPr>
                  <a:t>)</a:t>
                </a:r>
              </a:p>
              <a:p>
                <a:pPr marL="457200" indent="-457200">
                  <a:buFont typeface="Arial" charset="0"/>
                  <a:buChar char="•"/>
                </a:pPr>
                <a:r>
                  <a:rPr lang="en-US" sz="2800" dirty="0">
                    <a:solidFill>
                      <a:schemeClr val="tx1"/>
                    </a:solidFill>
                  </a:rPr>
                  <a:t>Proc NLMIXED: mixed effect models with specified conditional distribution (given the random effects)</a:t>
                </a:r>
              </a:p>
              <a:p>
                <a:pPr algn="ctr">
                  <a:defRPr/>
                </a:pPr>
                <a:endParaRPr lang="en-US" dirty="0"/>
              </a:p>
              <a:p>
                <a:pPr algn="ctr">
                  <a:defRPr/>
                </a:pPr>
                <a:endParaRPr lang="en-US" dirty="0"/>
              </a:p>
            </p:txBody>
          </p:sp>
        </mc:Choice>
        <mc:Fallback xmlns="">
          <p:sp>
            <p:nvSpPr>
              <p:cNvPr id="8" name="Rounded Rectangle 7">
                <a:extLst>
                  <a:ext uri="{FF2B5EF4-FFF2-40B4-BE49-F238E27FC236}">
                    <a16:creationId xmlns:a16="http://schemas.microsoft.com/office/drawing/2014/main" id="{538E46D5-A3AD-6D43-B667-23F2747A5482}"/>
                  </a:ext>
                </a:extLst>
              </p:cNvPr>
              <p:cNvSpPr>
                <a:spLocks noRot="1" noChangeAspect="1" noMove="1" noResize="1" noEditPoints="1" noAdjustHandles="1" noChangeArrowheads="1" noChangeShapeType="1" noTextEdit="1"/>
              </p:cNvSpPr>
              <p:nvPr/>
            </p:nvSpPr>
            <p:spPr>
              <a:xfrm>
                <a:off x="1344828" y="1171563"/>
                <a:ext cx="10070424" cy="4890024"/>
              </a:xfrm>
              <a:prstGeom prst="roundRect">
                <a:avLst/>
              </a:prstGeom>
              <a:blipFill>
                <a:blip r:embed="rId4"/>
                <a:stretch>
                  <a:fillRect/>
                </a:stretch>
              </a:blipFill>
            </p:spPr>
            <p:txBody>
              <a:bodyPr/>
              <a:lstStyle/>
              <a:p>
                <a:r>
                  <a:rPr lang="en-US">
                    <a:noFill/>
                  </a:rPr>
                  <a:t> </a:t>
                </a:r>
              </a:p>
            </p:txBody>
          </p:sp>
        </mc:Fallback>
      </mc:AlternateContent>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738785" y="1171562"/>
            <a:ext cx="90471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3600" dirty="0"/>
              <a:t>Major Hurdles (in SAS)</a:t>
            </a:r>
            <a:endParaRPr lang="en-US" sz="3600" dirty="0">
              <a:latin typeface="Cambria Math" panose="02040503050406030204" pitchFamily="18" charset="0"/>
            </a:endParaRPr>
          </a:p>
        </p:txBody>
      </p:sp>
    </p:spTree>
    <p:extLst>
      <p:ext uri="{BB962C8B-B14F-4D97-AF65-F5344CB8AC3E}">
        <p14:creationId xmlns:p14="http://schemas.microsoft.com/office/powerpoint/2010/main" val="3346786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692497"/>
          </a:xfrm>
          <a:prstGeom prst="rect">
            <a:avLst/>
          </a:prstGeom>
        </p:spPr>
        <p:txBody>
          <a:bodyPr wrap="square">
            <a:spAutoFit/>
          </a:bodyPr>
          <a:lstStyle/>
          <a:p>
            <a:pPr>
              <a:defRPr/>
            </a:pPr>
            <a:r>
              <a:rPr lang="en-US" altLang="en-US" sz="3900" b="1" kern="0" dirty="0">
                <a:solidFill>
                  <a:schemeClr val="bg1"/>
                </a:solidFill>
                <a:ea typeface="ＭＳ Ｐゴシック" panose="020B0600070205080204" pitchFamily="34" charset="-128"/>
              </a:rPr>
              <a:t>Statistical Computing &amp; Data Analysis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38E46D5-A3AD-6D43-B667-23F2747A5482}"/>
              </a:ext>
            </a:extLst>
          </p:cNvPr>
          <p:cNvSpPr/>
          <p:nvPr/>
        </p:nvSpPr>
        <p:spPr>
          <a:xfrm>
            <a:off x="1344828" y="1171563"/>
            <a:ext cx="9441142" cy="416735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tx1"/>
              </a:solidFill>
            </a:endParaRPr>
          </a:p>
          <a:p>
            <a:pPr>
              <a:defRPr/>
            </a:pPr>
            <a:endParaRPr lang="en-US" dirty="0">
              <a:solidFill>
                <a:schemeClr val="tx1"/>
              </a:solidFill>
            </a:endParaRPr>
          </a:p>
          <a:p>
            <a:pPr>
              <a:defRPr/>
            </a:pPr>
            <a:endParaRPr lang="en-US" dirty="0">
              <a:solidFill>
                <a:schemeClr val="tx1"/>
              </a:solidFill>
            </a:endParaRPr>
          </a:p>
          <a:p>
            <a:pPr>
              <a:lnSpc>
                <a:spcPct val="107000"/>
              </a:lnSpc>
            </a:pPr>
            <a:endParaRPr lang="en-US" b="1" dirty="0">
              <a:solidFill>
                <a:srgbClr val="000080"/>
              </a:solidFill>
              <a:latin typeface="Courier New" panose="02070309020205020404" pitchFamily="49" charset="0"/>
              <a:ea typeface="Calibri" panose="020F0502020204030204" pitchFamily="34" charset="0"/>
              <a:cs typeface="Times New Roman" panose="02020603050405020304" pitchFamily="18" charset="0"/>
            </a:endParaRPr>
          </a:p>
          <a:p>
            <a:pPr>
              <a:lnSpc>
                <a:spcPct val="107000"/>
              </a:lnSpc>
            </a:pPr>
            <a:r>
              <a:rPr lang="en-US" b="1" dirty="0">
                <a:solidFill>
                  <a:srgbClr val="000080"/>
                </a:solidFill>
                <a:latin typeface="Courier New" panose="02070309020205020404" pitchFamily="49" charset="0"/>
                <a:ea typeface="Calibri" panose="020F0502020204030204" pitchFamily="34" charset="0"/>
                <a:cs typeface="Times New Roman" panose="02020603050405020304" pitchFamily="18" charset="0"/>
              </a:rPr>
              <a:t>data</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Test;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sum = </a:t>
            </a:r>
            <a:r>
              <a:rPr lang="en-US" b="1" dirty="0">
                <a:solidFill>
                  <a:srgbClr val="008080"/>
                </a:solidFill>
                <a:latin typeface="Courier New" panose="02070309020205020404" pitchFamily="49" charset="0"/>
                <a:ea typeface="Calibri" panose="020F0502020204030204" pitchFamily="34" charset="0"/>
                <a:cs typeface="Times New Roman" panose="02020603050405020304" pitchFamily="18" charset="0"/>
              </a:rPr>
              <a:t>0</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do</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s = </a:t>
            </a:r>
            <a:r>
              <a:rPr lang="en-US" b="1" dirty="0">
                <a:solidFill>
                  <a:srgbClr val="008080"/>
                </a:solidFill>
                <a:latin typeface="Courier New" panose="02070309020205020404" pitchFamily="49" charset="0"/>
                <a:ea typeface="Calibri" panose="020F0502020204030204" pitchFamily="34" charset="0"/>
                <a:cs typeface="Times New Roman" panose="02020603050405020304" pitchFamily="18" charset="0"/>
              </a:rPr>
              <a:t>2</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r>
              <a:rPr lang="en-US"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to</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r>
              <a:rPr lang="en-US" b="1" dirty="0">
                <a:solidFill>
                  <a:srgbClr val="008080"/>
                </a:solidFill>
                <a:latin typeface="Courier New" panose="02070309020205020404" pitchFamily="49" charset="0"/>
                <a:ea typeface="Calibri" panose="020F0502020204030204" pitchFamily="34" charset="0"/>
                <a:cs typeface="Times New Roman" panose="02020603050405020304" pitchFamily="18" charset="0"/>
              </a:rPr>
              <a:t>1000000</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sum = sum + ( </a:t>
            </a:r>
            <a:r>
              <a:rPr lang="en-US" b="1" dirty="0">
                <a:solidFill>
                  <a:srgbClr val="008080"/>
                </a:solidFill>
                <a:latin typeface="Courier New" panose="02070309020205020404" pitchFamily="49" charset="0"/>
                <a:ea typeface="Calibri" panose="020F0502020204030204" pitchFamily="34" charset="0"/>
                <a:cs typeface="Times New Roman" panose="02020603050405020304" pitchFamily="18" charset="0"/>
              </a:rPr>
              <a:t>1</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/((s*s)-</a:t>
            </a:r>
            <a:r>
              <a:rPr lang="en-US" b="1" dirty="0">
                <a:solidFill>
                  <a:srgbClr val="008080"/>
                </a:solidFill>
                <a:latin typeface="Courier New" panose="02070309020205020404" pitchFamily="49" charset="0"/>
                <a:ea typeface="Calibri" panose="020F0502020204030204" pitchFamily="34" charset="0"/>
                <a:cs typeface="Times New Roman" panose="02020603050405020304" pitchFamily="18" charset="0"/>
              </a:rPr>
              <a:t>1</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end</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output</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keep</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sum;</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a:solidFill>
                  <a:srgbClr val="000080"/>
                </a:solidFill>
                <a:latin typeface="Courier New" panose="02070309020205020404" pitchFamily="49" charset="0"/>
                <a:ea typeface="Calibri" panose="020F0502020204030204" pitchFamily="34" charset="0"/>
                <a:cs typeface="Times New Roman" panose="02020603050405020304" pitchFamily="18" charset="0"/>
              </a:rPr>
              <a:t>run</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a:solidFill>
                  <a:srgbClr val="000080"/>
                </a:solidFill>
                <a:latin typeface="Courier New" panose="02070309020205020404" pitchFamily="49" charset="0"/>
                <a:ea typeface="Calibri" panose="020F0502020204030204" pitchFamily="34" charset="0"/>
                <a:cs typeface="Times New Roman" panose="02020603050405020304" pitchFamily="18" charset="0"/>
              </a:rPr>
              <a:t>proc</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r>
              <a:rPr lang="en-US" b="1" dirty="0">
                <a:solidFill>
                  <a:srgbClr val="000080"/>
                </a:solidFill>
                <a:latin typeface="Courier New" panose="02070309020205020404" pitchFamily="49" charset="0"/>
                <a:ea typeface="Calibri" panose="020F0502020204030204" pitchFamily="34" charset="0"/>
                <a:cs typeface="Times New Roman" panose="02020603050405020304" pitchFamily="18" charset="0"/>
              </a:rPr>
              <a:t>print</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r>
              <a:rPr lang="en-US"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data</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=Test;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rgbClr val="000080"/>
                </a:solidFill>
                <a:latin typeface="Courier New" panose="02070309020205020404" pitchFamily="49" charset="0"/>
                <a:ea typeface="Calibri" panose="020F0502020204030204" pitchFamily="34" charset="0"/>
                <a:cs typeface="Times New Roman" panose="02020603050405020304" pitchFamily="18" charset="0"/>
              </a:rPr>
              <a:t>run</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defRPr/>
            </a:pPr>
            <a:endParaRPr lang="en-US" dirty="0"/>
          </a:p>
          <a:p>
            <a:pPr algn="ctr">
              <a:defRPr/>
            </a:pPr>
            <a:endParaRPr lang="en-US" dirty="0"/>
          </a:p>
        </p:txBody>
      </p:sp>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738785" y="1171562"/>
            <a:ext cx="904718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Creating the </a:t>
            </a:r>
            <a:r>
              <a:rPr lang="en-US" sz="2800" dirty="0" err="1"/>
              <a:t>ZSum</a:t>
            </a:r>
            <a:r>
              <a:rPr lang="en-US" sz="2800" dirty="0"/>
              <a:t> Function</a:t>
            </a:r>
            <a:endParaRPr lang="en-US" dirty="0">
              <a:latin typeface="Cambria Math" panose="02040503050406030204" pitchFamily="18" charset="0"/>
            </a:endParaRPr>
          </a:p>
          <a:p>
            <a:endParaRPr lang="en-US"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2E72185-3A28-CE48-9957-17F1C8643F97}"/>
                  </a:ext>
                </a:extLst>
              </p:cNvPr>
              <p:cNvSpPr txBox="1"/>
              <p:nvPr/>
            </p:nvSpPr>
            <p:spPr>
              <a:xfrm>
                <a:off x="7079226" y="3067664"/>
                <a:ext cx="2890684" cy="1134798"/>
              </a:xfrm>
              <a:prstGeom prst="rect">
                <a:avLst/>
              </a:prstGeom>
              <a:noFill/>
            </p:spPr>
            <p:txBody>
              <a:bodyPr wrap="square" rtlCol="0">
                <a:spAutoFit/>
              </a:bodyPr>
              <a:lstStyle/>
              <a:p>
                <a:r>
                  <a:rPr lang="en-US" sz="2800" dirty="0"/>
                  <a:t>Used to find </a:t>
                </a:r>
                <a14:m>
                  <m:oMath xmlns:m="http://schemas.openxmlformats.org/officeDocument/2006/math">
                    <m:nary>
                      <m:naryPr>
                        <m:chr m:val="∑"/>
                        <m:ctrlPr>
                          <a:rPr lang="en-US" sz="2800" i="1" smtClean="0">
                            <a:latin typeface="Cambria Math" panose="02040503050406030204" pitchFamily="18" charset="0"/>
                          </a:rPr>
                        </m:ctrlPr>
                      </m:naryPr>
                      <m:sub>
                        <m:r>
                          <m:rPr>
                            <m:brk m:alnAt="23"/>
                          </m:rPr>
                          <a:rPr lang="en-US" sz="2800" b="0" i="1" smtClean="0">
                            <a:latin typeface="Cambria Math" panose="02040503050406030204" pitchFamily="18" charset="0"/>
                          </a:rPr>
                          <m:t>𝑛</m:t>
                        </m:r>
                        <m:r>
                          <a:rPr lang="en-US" sz="2800" b="0" i="1" smtClean="0">
                            <a:latin typeface="Cambria Math" panose="02040503050406030204" pitchFamily="18" charset="0"/>
                          </a:rPr>
                          <m:t>=2</m:t>
                        </m:r>
                      </m:sub>
                      <m:sup>
                        <m:r>
                          <a:rPr lang="en-US" sz="2800" b="0" i="1" smtClean="0">
                            <a:latin typeface="Cambria Math" panose="02040503050406030204" pitchFamily="18" charset="0"/>
                          </a:rPr>
                          <m:t>∞</m:t>
                        </m:r>
                      </m:sup>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𝑛</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−1</m:t>
                            </m:r>
                          </m:den>
                        </m:f>
                      </m:e>
                    </m:nary>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num>
                      <m:den>
                        <m:r>
                          <a:rPr lang="en-US" sz="2800" b="0" i="1" smtClean="0">
                            <a:latin typeface="Cambria Math" panose="02040503050406030204" pitchFamily="18" charset="0"/>
                          </a:rPr>
                          <m:t>4</m:t>
                        </m:r>
                      </m:den>
                    </m:f>
                  </m:oMath>
                </a14:m>
                <a:endParaRPr lang="en-US" sz="2800" dirty="0"/>
              </a:p>
            </p:txBody>
          </p:sp>
        </mc:Choice>
        <mc:Fallback xmlns="">
          <p:sp>
            <p:nvSpPr>
              <p:cNvPr id="15" name="TextBox 14">
                <a:extLst>
                  <a:ext uri="{FF2B5EF4-FFF2-40B4-BE49-F238E27FC236}">
                    <a16:creationId xmlns:a16="http://schemas.microsoft.com/office/drawing/2014/main" id="{22E72185-3A28-CE48-9957-17F1C8643F97}"/>
                  </a:ext>
                </a:extLst>
              </p:cNvPr>
              <p:cNvSpPr txBox="1">
                <a:spLocks noRot="1" noChangeAspect="1" noMove="1" noResize="1" noEditPoints="1" noAdjustHandles="1" noChangeArrowheads="1" noChangeShapeType="1" noTextEdit="1"/>
              </p:cNvSpPr>
              <p:nvPr/>
            </p:nvSpPr>
            <p:spPr>
              <a:xfrm>
                <a:off x="7079226" y="3067664"/>
                <a:ext cx="2890684" cy="1134798"/>
              </a:xfrm>
              <a:prstGeom prst="rect">
                <a:avLst/>
              </a:prstGeom>
              <a:blipFill>
                <a:blip r:embed="rId4"/>
                <a:stretch>
                  <a:fillRect l="-18341" t="-14444" b="-81111"/>
                </a:stretch>
              </a:blipFill>
            </p:spPr>
            <p:txBody>
              <a:bodyPr/>
              <a:lstStyle/>
              <a:p>
                <a:r>
                  <a:rPr lang="en-US">
                    <a:noFill/>
                  </a:rPr>
                  <a:t> </a:t>
                </a:r>
              </a:p>
            </p:txBody>
          </p:sp>
        </mc:Fallback>
      </mc:AlternateContent>
    </p:spTree>
    <p:extLst>
      <p:ext uri="{BB962C8B-B14F-4D97-AF65-F5344CB8AC3E}">
        <p14:creationId xmlns:p14="http://schemas.microsoft.com/office/powerpoint/2010/main" val="2242546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692497"/>
          </a:xfrm>
          <a:prstGeom prst="rect">
            <a:avLst/>
          </a:prstGeom>
        </p:spPr>
        <p:txBody>
          <a:bodyPr wrap="square">
            <a:spAutoFit/>
          </a:bodyPr>
          <a:lstStyle/>
          <a:p>
            <a:pPr>
              <a:defRPr/>
            </a:pPr>
            <a:r>
              <a:rPr lang="en-US" altLang="en-US" sz="3900" b="1" kern="0" dirty="0">
                <a:solidFill>
                  <a:schemeClr val="bg1"/>
                </a:solidFill>
                <a:ea typeface="ＭＳ Ｐゴシック" panose="020B0600070205080204" pitchFamily="34" charset="-128"/>
              </a:rPr>
              <a:t>Statistical Computing &amp; Data Analysis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38E46D5-A3AD-6D43-B667-23F2747A5482}"/>
              </a:ext>
            </a:extLst>
          </p:cNvPr>
          <p:cNvSpPr/>
          <p:nvPr/>
        </p:nvSpPr>
        <p:spPr>
          <a:xfrm>
            <a:off x="1344828" y="1171563"/>
            <a:ext cx="9441142" cy="416735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tx1"/>
              </a:solidFill>
            </a:endParaRPr>
          </a:p>
          <a:p>
            <a:pPr>
              <a:defRPr/>
            </a:pPr>
            <a:endParaRPr lang="en-US" dirty="0">
              <a:solidFill>
                <a:schemeClr val="tx1"/>
              </a:solidFill>
            </a:endParaRPr>
          </a:p>
          <a:p>
            <a:pPr>
              <a:defRPr/>
            </a:pPr>
            <a:endParaRPr lang="en-US" dirty="0">
              <a:solidFill>
                <a:schemeClr val="tx1"/>
              </a:solidFill>
            </a:endParaRPr>
          </a:p>
          <a:p>
            <a:pPr>
              <a:lnSpc>
                <a:spcPct val="107000"/>
              </a:lnSpc>
            </a:pPr>
            <a:endParaRPr lang="en-US" b="1" dirty="0">
              <a:solidFill>
                <a:srgbClr val="000080"/>
              </a:solidFill>
              <a:latin typeface="Courier New" panose="02070309020205020404" pitchFamily="49" charset="0"/>
              <a:ea typeface="Calibri" panose="020F0502020204030204" pitchFamily="34" charset="0"/>
              <a:cs typeface="Times New Roman" panose="02020603050405020304" pitchFamily="18" charset="0"/>
            </a:endParaRPr>
          </a:p>
          <a:p>
            <a:pPr>
              <a:lnSpc>
                <a:spcPct val="107000"/>
              </a:lnSpc>
            </a:pPr>
            <a:r>
              <a:rPr lang="en-US" b="1" dirty="0">
                <a:solidFill>
                  <a:srgbClr val="000080"/>
                </a:solidFill>
                <a:latin typeface="Courier New" panose="02070309020205020404" pitchFamily="49" charset="0"/>
                <a:ea typeface="Calibri" panose="020F0502020204030204" pitchFamily="34" charset="0"/>
                <a:cs typeface="Times New Roman" panose="02020603050405020304" pitchFamily="18" charset="0"/>
              </a:rPr>
              <a:t>data</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r>
              <a:rPr lang="en-US" dirty="0" err="1">
                <a:solidFill>
                  <a:srgbClr val="000000"/>
                </a:solidFill>
                <a:latin typeface="Courier New" panose="02070309020205020404" pitchFamily="49" charset="0"/>
                <a:ea typeface="Calibri" panose="020F0502020204030204" pitchFamily="34" charset="0"/>
                <a:cs typeface="Times New Roman" panose="02020603050405020304" pitchFamily="18" charset="0"/>
              </a:rPr>
              <a:t>ZSum</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sum = </a:t>
            </a:r>
            <a:r>
              <a:rPr lang="en-US" b="1" dirty="0">
                <a:solidFill>
                  <a:srgbClr val="008080"/>
                </a:solidFill>
                <a:latin typeface="Courier New" panose="02070309020205020404" pitchFamily="49" charset="0"/>
                <a:ea typeface="Calibri" panose="020F0502020204030204" pitchFamily="34" charset="0"/>
                <a:cs typeface="Times New Roman" panose="02020603050405020304" pitchFamily="18" charset="0"/>
              </a:rPr>
              <a:t>0</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do</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s = </a:t>
            </a:r>
            <a:r>
              <a:rPr lang="en-US" b="1" dirty="0">
                <a:solidFill>
                  <a:srgbClr val="008080"/>
                </a:solidFill>
                <a:latin typeface="Courier New" panose="02070309020205020404" pitchFamily="49" charset="0"/>
                <a:ea typeface="Calibri" panose="020F0502020204030204" pitchFamily="34" charset="0"/>
                <a:cs typeface="Times New Roman" panose="02020603050405020304" pitchFamily="18" charset="0"/>
              </a:rPr>
              <a:t>0</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r>
              <a:rPr lang="en-US"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to</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r>
              <a:rPr lang="en-US" b="1" dirty="0">
                <a:solidFill>
                  <a:srgbClr val="008080"/>
                </a:solidFill>
                <a:latin typeface="Courier New" panose="02070309020205020404" pitchFamily="49" charset="0"/>
                <a:ea typeface="Calibri" panose="020F0502020204030204" pitchFamily="34" charset="0"/>
                <a:cs typeface="Times New Roman" panose="02020603050405020304" pitchFamily="18" charset="0"/>
              </a:rPr>
              <a:t>1000000</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sum = sum + ((l**s)/((fact(s))**v));</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end</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output</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keep</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sum;</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a:solidFill>
                  <a:srgbClr val="000080"/>
                </a:solidFill>
                <a:latin typeface="Courier New" panose="02070309020205020404" pitchFamily="49" charset="0"/>
                <a:ea typeface="Calibri" panose="020F0502020204030204" pitchFamily="34" charset="0"/>
                <a:cs typeface="Times New Roman" panose="02020603050405020304" pitchFamily="18" charset="0"/>
              </a:rPr>
              <a:t>run</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a:solidFill>
                  <a:srgbClr val="000080"/>
                </a:solidFill>
                <a:latin typeface="Courier New" panose="02070309020205020404" pitchFamily="49" charset="0"/>
                <a:ea typeface="Calibri" panose="020F0502020204030204" pitchFamily="34" charset="0"/>
                <a:cs typeface="Times New Roman" panose="02020603050405020304" pitchFamily="18" charset="0"/>
              </a:rPr>
              <a:t>proc</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r>
              <a:rPr lang="en-US" b="1" dirty="0">
                <a:solidFill>
                  <a:srgbClr val="000080"/>
                </a:solidFill>
                <a:latin typeface="Courier New" panose="02070309020205020404" pitchFamily="49" charset="0"/>
                <a:ea typeface="Calibri" panose="020F0502020204030204" pitchFamily="34" charset="0"/>
                <a:cs typeface="Times New Roman" panose="02020603050405020304" pitchFamily="18" charset="0"/>
              </a:rPr>
              <a:t>print</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 </a:t>
            </a:r>
            <a:r>
              <a:rPr lang="en-US" dirty="0">
                <a:solidFill>
                  <a:srgbClr val="0000FF"/>
                </a:solidFill>
                <a:latin typeface="Courier New" panose="02070309020205020404" pitchFamily="49" charset="0"/>
                <a:ea typeface="Calibri" panose="020F0502020204030204" pitchFamily="34" charset="0"/>
                <a:cs typeface="Times New Roman" panose="02020603050405020304" pitchFamily="18" charset="0"/>
              </a:rPr>
              <a:t>data</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r>
              <a:rPr lang="en-US" dirty="0" err="1">
                <a:solidFill>
                  <a:srgbClr val="000000"/>
                </a:solidFill>
                <a:latin typeface="Courier New" panose="02070309020205020404" pitchFamily="49" charset="0"/>
                <a:ea typeface="Calibri" panose="020F0502020204030204" pitchFamily="34" charset="0"/>
                <a:cs typeface="Times New Roman" panose="02020603050405020304" pitchFamily="18" charset="0"/>
              </a:rPr>
              <a:t>ZSum</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rgbClr val="000080"/>
                </a:solidFill>
                <a:latin typeface="Courier New" panose="02070309020205020404" pitchFamily="49" charset="0"/>
                <a:ea typeface="Calibri" panose="020F0502020204030204" pitchFamily="34" charset="0"/>
                <a:cs typeface="Times New Roman" panose="02020603050405020304" pitchFamily="18" charset="0"/>
              </a:rPr>
              <a:t>run</a:t>
            </a:r>
            <a:r>
              <a:rPr lang="en-US" dirty="0">
                <a:solidFill>
                  <a:srgbClr val="000000"/>
                </a:solidFill>
                <a:latin typeface="Courier New" panose="02070309020205020404" pitchFamily="49"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defRPr/>
            </a:pPr>
            <a:endParaRPr lang="en-US" dirty="0"/>
          </a:p>
          <a:p>
            <a:pPr algn="ctr">
              <a:defRPr/>
            </a:pPr>
            <a:endParaRPr lang="en-US" dirty="0"/>
          </a:p>
        </p:txBody>
      </p:sp>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738785" y="1171562"/>
            <a:ext cx="904718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Natural Extension </a:t>
            </a:r>
            <a:endParaRPr lang="en-US" dirty="0">
              <a:latin typeface="Cambria Math" panose="02040503050406030204" pitchFamily="18" charset="0"/>
            </a:endParaRPr>
          </a:p>
          <a:p>
            <a:endParaRPr lang="en-US"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2E72185-3A28-CE48-9957-17F1C8643F97}"/>
                  </a:ext>
                </a:extLst>
              </p:cNvPr>
              <p:cNvSpPr txBox="1"/>
              <p:nvPr/>
            </p:nvSpPr>
            <p:spPr>
              <a:xfrm>
                <a:off x="6262377" y="3480619"/>
                <a:ext cx="4173793" cy="1219949"/>
              </a:xfrm>
              <a:prstGeom prst="rect">
                <a:avLst/>
              </a:prstGeom>
              <a:noFill/>
            </p:spPr>
            <p:txBody>
              <a:bodyPr wrap="square" rtlCol="0">
                <a:spAutoFit/>
              </a:bodyPr>
              <a:lstStyle/>
              <a:p>
                <a:r>
                  <a:rPr lang="en-US" sz="2800" dirty="0"/>
                  <a:t>Used to find </a:t>
                </a:r>
                <a14:m>
                  <m:oMath xmlns:m="http://schemas.openxmlformats.org/officeDocument/2006/math">
                    <m:nary>
                      <m:naryPr>
                        <m:chr m:val="∑"/>
                        <m:ctrlPr>
                          <a:rPr lang="en-US" sz="2800" i="1" smtClean="0">
                            <a:latin typeface="Cambria Math" panose="02040503050406030204" pitchFamily="18" charset="0"/>
                          </a:rPr>
                        </m:ctrlPr>
                      </m:naryPr>
                      <m:sub>
                        <m:r>
                          <m:rPr>
                            <m:brk m:alnAt="23"/>
                          </m:rPr>
                          <a:rPr lang="en-US" sz="2800" b="0" i="1" smtClean="0">
                            <a:latin typeface="Cambria Math" panose="02040503050406030204" pitchFamily="18" charset="0"/>
                          </a:rPr>
                          <m:t>𝑠</m:t>
                        </m:r>
                        <m:r>
                          <a:rPr lang="en-US" sz="2800" b="0" i="1" smtClean="0">
                            <a:latin typeface="Cambria Math" panose="02040503050406030204" pitchFamily="18" charset="0"/>
                          </a:rPr>
                          <m:t>=0</m:t>
                        </m:r>
                      </m:sub>
                      <m:sup>
                        <m:r>
                          <a:rPr lang="en-US" sz="2800" b="0" i="1" smtClean="0">
                            <a:latin typeface="Cambria Math" panose="02040503050406030204" pitchFamily="18" charset="0"/>
                          </a:rPr>
                          <m:t>∞</m:t>
                        </m:r>
                      </m:sup>
                      <m:e>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𝜆</m:t>
                                </m:r>
                              </m:e>
                              <m:sup>
                                <m:r>
                                  <a:rPr lang="en-US" sz="2800" b="0" i="1" smtClean="0">
                                    <a:latin typeface="Cambria Math" panose="02040503050406030204" pitchFamily="18" charset="0"/>
                                  </a:rPr>
                                  <m:t>𝑠</m:t>
                                </m:r>
                              </m:sup>
                            </m:sSup>
                          </m:num>
                          <m:den>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𝑠</m:t>
                                    </m:r>
                                    <m:r>
                                      <a:rPr lang="en-US" sz="2800" b="0" i="1" smtClean="0">
                                        <a:latin typeface="Cambria Math" panose="02040503050406030204" pitchFamily="18" charset="0"/>
                                      </a:rPr>
                                      <m:t>!</m:t>
                                    </m:r>
                                  </m:e>
                                </m:d>
                              </m:e>
                              <m:sup>
                                <m:r>
                                  <a:rPr lang="en-US" sz="2800" i="1">
                                    <a:latin typeface="Cambria Math" panose="02040503050406030204" pitchFamily="18" charset="0"/>
                                  </a:rPr>
                                  <m:t>𝜐</m:t>
                                </m:r>
                              </m:sup>
                            </m:sSup>
                          </m:den>
                        </m:f>
                      </m:e>
                    </m:nary>
                  </m:oMath>
                </a14:m>
                <a:r>
                  <a:rPr lang="en-US" sz="2800" dirty="0"/>
                  <a:t> given lambda (l) and nu (v) </a:t>
                </a:r>
              </a:p>
            </p:txBody>
          </p:sp>
        </mc:Choice>
        <mc:Fallback xmlns="">
          <p:sp>
            <p:nvSpPr>
              <p:cNvPr id="15" name="TextBox 14">
                <a:extLst>
                  <a:ext uri="{FF2B5EF4-FFF2-40B4-BE49-F238E27FC236}">
                    <a16:creationId xmlns:a16="http://schemas.microsoft.com/office/drawing/2014/main" id="{22E72185-3A28-CE48-9957-17F1C8643F97}"/>
                  </a:ext>
                </a:extLst>
              </p:cNvPr>
              <p:cNvSpPr txBox="1">
                <a:spLocks noRot="1" noChangeAspect="1" noMove="1" noResize="1" noEditPoints="1" noAdjustHandles="1" noChangeArrowheads="1" noChangeShapeType="1" noTextEdit="1"/>
              </p:cNvSpPr>
              <p:nvPr/>
            </p:nvSpPr>
            <p:spPr>
              <a:xfrm>
                <a:off x="6262377" y="3480619"/>
                <a:ext cx="4173793" cy="1219949"/>
              </a:xfrm>
              <a:prstGeom prst="rect">
                <a:avLst/>
              </a:prstGeom>
              <a:blipFill>
                <a:blip r:embed="rId4"/>
                <a:stretch>
                  <a:fillRect l="-3030" t="-43299" r="-1212" b="-37113"/>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94CCAEA5-6ADC-0348-A02B-A032972C0EC3}"/>
              </a:ext>
            </a:extLst>
          </p:cNvPr>
          <p:cNvSpPr txBox="1"/>
          <p:nvPr/>
        </p:nvSpPr>
        <p:spPr>
          <a:xfrm>
            <a:off x="1738785" y="5747741"/>
            <a:ext cx="9790203" cy="461665"/>
          </a:xfrm>
          <a:prstGeom prst="rect">
            <a:avLst/>
          </a:prstGeom>
          <a:noFill/>
        </p:spPr>
        <p:txBody>
          <a:bodyPr wrap="square" rtlCol="0">
            <a:spAutoFit/>
          </a:bodyPr>
          <a:lstStyle/>
          <a:p>
            <a:r>
              <a:rPr lang="en-US" sz="2400" dirty="0">
                <a:solidFill>
                  <a:srgbClr val="FF0000"/>
                </a:solidFill>
              </a:rPr>
              <a:t>Key Issue: Since that was too large to run, it produced a missing value. </a:t>
            </a:r>
          </a:p>
        </p:txBody>
      </p:sp>
    </p:spTree>
    <p:extLst>
      <p:ext uri="{BB962C8B-B14F-4D97-AF65-F5344CB8AC3E}">
        <p14:creationId xmlns:p14="http://schemas.microsoft.com/office/powerpoint/2010/main" val="401807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692497"/>
          </a:xfrm>
          <a:prstGeom prst="rect">
            <a:avLst/>
          </a:prstGeom>
        </p:spPr>
        <p:txBody>
          <a:bodyPr wrap="square">
            <a:spAutoFit/>
          </a:bodyPr>
          <a:lstStyle/>
          <a:p>
            <a:pPr>
              <a:defRPr/>
            </a:pPr>
            <a:r>
              <a:rPr lang="en-US" altLang="en-US" sz="3900" b="1" kern="0" dirty="0">
                <a:solidFill>
                  <a:schemeClr val="bg1"/>
                </a:solidFill>
                <a:ea typeface="ＭＳ Ｐゴシック" panose="020B0600070205080204" pitchFamily="34" charset="-128"/>
              </a:rPr>
              <a:t>Statistical Computing &amp; Data Analysis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538E46D5-A3AD-6D43-B667-23F2747A5482}"/>
                  </a:ext>
                </a:extLst>
              </p:cNvPr>
              <p:cNvSpPr/>
              <p:nvPr/>
            </p:nvSpPr>
            <p:spPr>
              <a:xfrm>
                <a:off x="1330078" y="1004708"/>
                <a:ext cx="10276901" cy="511125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tx1"/>
                  </a:solidFill>
                </a:endParaRPr>
              </a:p>
              <a:p>
                <a:pPr>
                  <a:defRPr/>
                </a:pPr>
                <a:endParaRPr lang="en-US" dirty="0">
                  <a:solidFill>
                    <a:schemeClr val="tx1"/>
                  </a:solidFill>
                </a:endParaRPr>
              </a:p>
              <a:p>
                <a:pPr>
                  <a:defRPr/>
                </a:pPr>
                <a:endParaRPr lang="en-US" dirty="0">
                  <a:solidFill>
                    <a:schemeClr val="tx1"/>
                  </a:solidFill>
                </a:endParaRPr>
              </a:p>
              <a:p>
                <a:pPr>
                  <a:lnSpc>
                    <a:spcPct val="107000"/>
                  </a:lnSpc>
                </a:pPr>
                <a:r>
                  <a:rPr lang="en-US" sz="2800" dirty="0">
                    <a:solidFill>
                      <a:schemeClr val="tx1"/>
                    </a:solidFill>
                  </a:rPr>
                  <a:t>Main Idea: break up the sum </a:t>
                </a:r>
              </a:p>
              <a:p>
                <a:pPr>
                  <a:lnSpc>
                    <a:spcPct val="107000"/>
                  </a:lnSpc>
                </a:pPr>
                <a14:m>
                  <m:oMathPara xmlns:m="http://schemas.openxmlformats.org/officeDocument/2006/math">
                    <m:oMathParaPr>
                      <m:jc m:val="centerGroup"/>
                    </m:oMathParaPr>
                    <m:oMath xmlns:m="http://schemas.openxmlformats.org/officeDocument/2006/math">
                      <m:nary>
                        <m:naryPr>
                          <m:chr m:val="∑"/>
                          <m:ctrlPr>
                            <a:rPr lang="en-US" sz="2800" i="1">
                              <a:solidFill>
                                <a:prstClr val="black"/>
                              </a:solidFill>
                              <a:latin typeface="Cambria Math" panose="02040503050406030204" pitchFamily="18" charset="0"/>
                            </a:rPr>
                          </m:ctrlPr>
                        </m:naryPr>
                        <m:sub>
                          <m:r>
                            <m:rPr>
                              <m:brk m:alnAt="23"/>
                            </m:rPr>
                            <a:rPr lang="en-US" sz="2800" i="1">
                              <a:solidFill>
                                <a:prstClr val="black"/>
                              </a:solidFill>
                              <a:latin typeface="Cambria Math" panose="02040503050406030204" pitchFamily="18" charset="0"/>
                            </a:rPr>
                            <m:t>𝑠</m:t>
                          </m:r>
                          <m:r>
                            <a:rPr lang="en-US" sz="2800" i="1">
                              <a:solidFill>
                                <a:prstClr val="black"/>
                              </a:solidFill>
                              <a:latin typeface="Cambria Math" panose="02040503050406030204" pitchFamily="18" charset="0"/>
                            </a:rPr>
                            <m:t>=0</m:t>
                          </m:r>
                        </m:sub>
                        <m:sup>
                          <m:r>
                            <a:rPr lang="en-US" sz="2800" i="1">
                              <a:solidFill>
                                <a:prstClr val="black"/>
                              </a:solidFill>
                              <a:latin typeface="Cambria Math" panose="02040503050406030204" pitchFamily="18" charset="0"/>
                            </a:rPr>
                            <m:t>∞</m:t>
                          </m:r>
                        </m:sup>
                        <m:e>
                          <m:f>
                            <m:fPr>
                              <m:ctrlPr>
                                <a:rPr lang="en-US" sz="2800" i="1">
                                  <a:solidFill>
                                    <a:prstClr val="black"/>
                                  </a:solidFill>
                                  <a:latin typeface="Cambria Math" panose="02040503050406030204" pitchFamily="18" charset="0"/>
                                </a:rPr>
                              </m:ctrlPr>
                            </m:fPr>
                            <m:num>
                              <m:sSup>
                                <m:sSupPr>
                                  <m:ctrlPr>
                                    <a:rPr lang="en-US" sz="2800" i="1">
                                      <a:solidFill>
                                        <a:prstClr val="black"/>
                                      </a:solidFill>
                                      <a:latin typeface="Cambria Math" panose="02040503050406030204" pitchFamily="18" charset="0"/>
                                    </a:rPr>
                                  </m:ctrlPr>
                                </m:sSupPr>
                                <m:e>
                                  <m:r>
                                    <a:rPr lang="en-US" sz="2800" i="1">
                                      <a:solidFill>
                                        <a:prstClr val="black"/>
                                      </a:solidFill>
                                      <a:latin typeface="Cambria Math" panose="02040503050406030204" pitchFamily="18" charset="0"/>
                                    </a:rPr>
                                    <m:t>𝜆</m:t>
                                  </m:r>
                                </m:e>
                                <m:sup>
                                  <m:r>
                                    <a:rPr lang="en-US" sz="2800" i="1">
                                      <a:solidFill>
                                        <a:prstClr val="black"/>
                                      </a:solidFill>
                                      <a:latin typeface="Cambria Math" panose="02040503050406030204" pitchFamily="18" charset="0"/>
                                    </a:rPr>
                                    <m:t>𝑠</m:t>
                                  </m:r>
                                </m:sup>
                              </m:sSup>
                            </m:num>
                            <m:den>
                              <m:sSup>
                                <m:sSupPr>
                                  <m:ctrlPr>
                                    <a:rPr lang="en-US" sz="2800" i="1">
                                      <a:solidFill>
                                        <a:prstClr val="black"/>
                                      </a:solidFill>
                                      <a:latin typeface="Cambria Math" panose="02040503050406030204" pitchFamily="18" charset="0"/>
                                    </a:rPr>
                                  </m:ctrlPr>
                                </m:sSupPr>
                                <m:e>
                                  <m:d>
                                    <m:dPr>
                                      <m:ctrlPr>
                                        <a:rPr lang="en-US" sz="2800" i="1">
                                          <a:solidFill>
                                            <a:prstClr val="black"/>
                                          </a:solidFill>
                                          <a:latin typeface="Cambria Math" panose="02040503050406030204" pitchFamily="18" charset="0"/>
                                        </a:rPr>
                                      </m:ctrlPr>
                                    </m:dPr>
                                    <m:e>
                                      <m:r>
                                        <a:rPr lang="en-US" sz="2800" i="1">
                                          <a:solidFill>
                                            <a:prstClr val="black"/>
                                          </a:solidFill>
                                          <a:latin typeface="Cambria Math" panose="02040503050406030204" pitchFamily="18" charset="0"/>
                                        </a:rPr>
                                        <m:t>𝑠</m:t>
                                      </m:r>
                                      <m:r>
                                        <a:rPr lang="en-US" sz="2800" i="1">
                                          <a:solidFill>
                                            <a:prstClr val="black"/>
                                          </a:solidFill>
                                          <a:latin typeface="Cambria Math" panose="02040503050406030204" pitchFamily="18" charset="0"/>
                                        </a:rPr>
                                        <m:t>!</m:t>
                                      </m:r>
                                    </m:e>
                                  </m:d>
                                </m:e>
                                <m:sup>
                                  <m:r>
                                    <a:rPr lang="en-US" sz="2800" i="1">
                                      <a:solidFill>
                                        <a:prstClr val="black"/>
                                      </a:solidFill>
                                      <a:latin typeface="Cambria Math" panose="02040503050406030204" pitchFamily="18" charset="0"/>
                                    </a:rPr>
                                    <m:t>𝜐</m:t>
                                  </m:r>
                                </m:sup>
                              </m:sSup>
                            </m:den>
                          </m:f>
                        </m:e>
                      </m:nary>
                      <m:r>
                        <a:rPr lang="en-US" sz="2800" b="0" i="1" smtClean="0">
                          <a:solidFill>
                            <a:prstClr val="black"/>
                          </a:solidFill>
                          <a:latin typeface="Cambria Math" panose="02040503050406030204" pitchFamily="18" charset="0"/>
                        </a:rPr>
                        <m:t>≈</m:t>
                      </m:r>
                      <m:nary>
                        <m:naryPr>
                          <m:chr m:val="∑"/>
                          <m:ctrlPr>
                            <a:rPr lang="en-US" sz="2800" b="0" i="1" smtClean="0">
                              <a:solidFill>
                                <a:prstClr val="black"/>
                              </a:solidFill>
                              <a:latin typeface="Cambria Math" panose="02040503050406030204" pitchFamily="18" charset="0"/>
                            </a:rPr>
                          </m:ctrlPr>
                        </m:naryPr>
                        <m:sub>
                          <m:r>
                            <m:rPr>
                              <m:brk m:alnAt="23"/>
                            </m:rPr>
                            <a:rPr lang="en-US" sz="2800" b="0" i="1" smtClean="0">
                              <a:solidFill>
                                <a:prstClr val="black"/>
                              </a:solidFill>
                              <a:latin typeface="Cambria Math" panose="02040503050406030204" pitchFamily="18" charset="0"/>
                            </a:rPr>
                            <m:t>𝑠</m:t>
                          </m:r>
                          <m:r>
                            <a:rPr lang="en-US" sz="2800" b="0" i="1" smtClean="0">
                              <a:solidFill>
                                <a:prstClr val="black"/>
                              </a:solidFill>
                              <a:latin typeface="Cambria Math" panose="02040503050406030204" pitchFamily="18" charset="0"/>
                            </a:rPr>
                            <m:t>=0</m:t>
                          </m:r>
                        </m:sub>
                        <m:sup>
                          <m:r>
                            <a:rPr lang="en-US" sz="2800" b="0" i="1" smtClean="0">
                              <a:solidFill>
                                <a:prstClr val="black"/>
                              </a:solidFill>
                              <a:latin typeface="Cambria Math" panose="02040503050406030204" pitchFamily="18" charset="0"/>
                            </a:rPr>
                            <m:t>100</m:t>
                          </m:r>
                        </m:sup>
                        <m:e>
                          <m:f>
                            <m:fPr>
                              <m:ctrlPr>
                                <a:rPr lang="en-US" sz="2800" i="1">
                                  <a:solidFill>
                                    <a:prstClr val="black"/>
                                  </a:solidFill>
                                  <a:latin typeface="Cambria Math" panose="02040503050406030204" pitchFamily="18" charset="0"/>
                                </a:rPr>
                              </m:ctrlPr>
                            </m:fPr>
                            <m:num>
                              <m:sSup>
                                <m:sSupPr>
                                  <m:ctrlPr>
                                    <a:rPr lang="en-US" sz="2800" i="1">
                                      <a:solidFill>
                                        <a:prstClr val="black"/>
                                      </a:solidFill>
                                      <a:latin typeface="Cambria Math" panose="02040503050406030204" pitchFamily="18" charset="0"/>
                                    </a:rPr>
                                  </m:ctrlPr>
                                </m:sSupPr>
                                <m:e>
                                  <m:r>
                                    <a:rPr lang="en-US" sz="2800" i="1">
                                      <a:solidFill>
                                        <a:prstClr val="black"/>
                                      </a:solidFill>
                                      <a:latin typeface="Cambria Math" panose="02040503050406030204" pitchFamily="18" charset="0"/>
                                    </a:rPr>
                                    <m:t>𝜆</m:t>
                                  </m:r>
                                </m:e>
                                <m:sup>
                                  <m:r>
                                    <a:rPr lang="en-US" sz="2800" i="1">
                                      <a:solidFill>
                                        <a:prstClr val="black"/>
                                      </a:solidFill>
                                      <a:latin typeface="Cambria Math" panose="02040503050406030204" pitchFamily="18" charset="0"/>
                                    </a:rPr>
                                    <m:t>𝑠</m:t>
                                  </m:r>
                                </m:sup>
                              </m:sSup>
                            </m:num>
                            <m:den>
                              <m:sSup>
                                <m:sSupPr>
                                  <m:ctrlPr>
                                    <a:rPr lang="en-US" sz="2800" i="1">
                                      <a:solidFill>
                                        <a:prstClr val="black"/>
                                      </a:solidFill>
                                      <a:latin typeface="Cambria Math" panose="02040503050406030204" pitchFamily="18" charset="0"/>
                                    </a:rPr>
                                  </m:ctrlPr>
                                </m:sSupPr>
                                <m:e>
                                  <m:d>
                                    <m:dPr>
                                      <m:ctrlPr>
                                        <a:rPr lang="en-US" sz="2800" i="1">
                                          <a:solidFill>
                                            <a:prstClr val="black"/>
                                          </a:solidFill>
                                          <a:latin typeface="Cambria Math" panose="02040503050406030204" pitchFamily="18" charset="0"/>
                                        </a:rPr>
                                      </m:ctrlPr>
                                    </m:dPr>
                                    <m:e>
                                      <m:r>
                                        <a:rPr lang="en-US" sz="2800" i="1">
                                          <a:solidFill>
                                            <a:prstClr val="black"/>
                                          </a:solidFill>
                                          <a:latin typeface="Cambria Math" panose="02040503050406030204" pitchFamily="18" charset="0"/>
                                        </a:rPr>
                                        <m:t>𝑠</m:t>
                                      </m:r>
                                      <m:r>
                                        <a:rPr lang="en-US" sz="2800" i="1">
                                          <a:solidFill>
                                            <a:prstClr val="black"/>
                                          </a:solidFill>
                                          <a:latin typeface="Cambria Math" panose="02040503050406030204" pitchFamily="18" charset="0"/>
                                        </a:rPr>
                                        <m:t>!</m:t>
                                      </m:r>
                                    </m:e>
                                  </m:d>
                                </m:e>
                                <m:sup>
                                  <m:r>
                                    <a:rPr lang="en-US" sz="2800" i="1">
                                      <a:solidFill>
                                        <a:prstClr val="black"/>
                                      </a:solidFill>
                                      <a:latin typeface="Cambria Math" panose="02040503050406030204" pitchFamily="18" charset="0"/>
                                    </a:rPr>
                                    <m:t>𝜐</m:t>
                                  </m:r>
                                </m:sup>
                              </m:sSup>
                            </m:den>
                          </m:f>
                        </m:e>
                      </m:nary>
                    </m:oMath>
                  </m:oMathPara>
                </a14:m>
                <a:endParaRPr lang="en-US" sz="2800" b="0" i="1" dirty="0">
                  <a:solidFill>
                    <a:prstClr val="black"/>
                  </a:solidFill>
                  <a:latin typeface="Cambria Math" panose="02040503050406030204" pitchFamily="18" charset="0"/>
                </a:endParaRPr>
              </a:p>
              <a:p>
                <a:pPr>
                  <a:lnSpc>
                    <a:spcPct val="107000"/>
                  </a:lnSpc>
                </a:pPr>
                <a14:m>
                  <m:oMathPara xmlns:m="http://schemas.openxmlformats.org/officeDocument/2006/math">
                    <m:oMathParaPr>
                      <m:jc m:val="centerGroup"/>
                    </m:oMathParaPr>
                    <m:oMath xmlns:m="http://schemas.openxmlformats.org/officeDocument/2006/math">
                      <m:r>
                        <a:rPr lang="en-US" sz="2800" b="0" i="1" smtClean="0">
                          <a:solidFill>
                            <a:prstClr val="black"/>
                          </a:solidFill>
                          <a:latin typeface="Cambria Math" panose="02040503050406030204" pitchFamily="18" charset="0"/>
                        </a:rPr>
                        <m:t>=1+</m:t>
                      </m:r>
                      <m:nary>
                        <m:naryPr>
                          <m:chr m:val="∑"/>
                          <m:ctrlPr>
                            <a:rPr lang="en-US" sz="2800" i="1" smtClean="0">
                              <a:solidFill>
                                <a:prstClr val="black"/>
                              </a:solidFill>
                              <a:latin typeface="Cambria Math" panose="02040503050406030204" pitchFamily="18" charset="0"/>
                            </a:rPr>
                          </m:ctrlPr>
                        </m:naryPr>
                        <m:sub>
                          <m:r>
                            <m:rPr>
                              <m:brk m:alnAt="23"/>
                            </m:rPr>
                            <a:rPr lang="en-US" sz="2800" i="1">
                              <a:solidFill>
                                <a:prstClr val="black"/>
                              </a:solidFill>
                              <a:latin typeface="Cambria Math" panose="02040503050406030204" pitchFamily="18" charset="0"/>
                            </a:rPr>
                            <m:t>𝑠</m:t>
                          </m:r>
                          <m:r>
                            <a:rPr lang="en-US" sz="2800" i="1">
                              <a:solidFill>
                                <a:prstClr val="black"/>
                              </a:solidFill>
                              <a:latin typeface="Cambria Math" panose="02040503050406030204" pitchFamily="18" charset="0"/>
                            </a:rPr>
                            <m:t>=</m:t>
                          </m:r>
                          <m:r>
                            <a:rPr lang="en-US" sz="2800" b="0" i="1" smtClean="0">
                              <a:solidFill>
                                <a:prstClr val="black"/>
                              </a:solidFill>
                              <a:latin typeface="Cambria Math" panose="02040503050406030204" pitchFamily="18" charset="0"/>
                            </a:rPr>
                            <m:t>1</m:t>
                          </m:r>
                        </m:sub>
                        <m:sup>
                          <m:r>
                            <a:rPr lang="en-US" sz="2800" b="0" i="1" smtClean="0">
                              <a:solidFill>
                                <a:prstClr val="black"/>
                              </a:solidFill>
                              <a:latin typeface="Cambria Math" panose="02040503050406030204" pitchFamily="18" charset="0"/>
                            </a:rPr>
                            <m:t>100</m:t>
                          </m:r>
                        </m:sup>
                        <m:e>
                          <m:d>
                            <m:dPr>
                              <m:ctrlPr>
                                <a:rPr lang="en-US" sz="2800" b="0" i="1" smtClean="0">
                                  <a:solidFill>
                                    <a:prstClr val="black"/>
                                  </a:solidFill>
                                  <a:latin typeface="Cambria Math" panose="02040503050406030204" pitchFamily="18" charset="0"/>
                                </a:rPr>
                              </m:ctrlPr>
                            </m:dPr>
                            <m:e>
                              <m:f>
                                <m:fPr>
                                  <m:ctrlPr>
                                    <a:rPr lang="en-US" sz="2800" i="1">
                                      <a:solidFill>
                                        <a:prstClr val="black"/>
                                      </a:solidFill>
                                      <a:latin typeface="Cambria Math" panose="02040503050406030204" pitchFamily="18" charset="0"/>
                                    </a:rPr>
                                  </m:ctrlPr>
                                </m:fPr>
                                <m:num>
                                  <m:r>
                                    <a:rPr lang="en-US" sz="2800" b="0" i="1" smtClean="0">
                                      <a:solidFill>
                                        <a:prstClr val="black"/>
                                      </a:solidFill>
                                      <a:latin typeface="Cambria Math" panose="02040503050406030204" pitchFamily="18" charset="0"/>
                                    </a:rPr>
                                    <m:t>𝜆</m:t>
                                  </m:r>
                                </m:num>
                                <m:den>
                                  <m:sSup>
                                    <m:sSupPr>
                                      <m:ctrlPr>
                                        <a:rPr lang="en-US" sz="2800" i="1">
                                          <a:solidFill>
                                            <a:prstClr val="black"/>
                                          </a:solidFill>
                                          <a:latin typeface="Cambria Math" panose="02040503050406030204" pitchFamily="18" charset="0"/>
                                        </a:rPr>
                                      </m:ctrlPr>
                                    </m:sSupPr>
                                    <m:e>
                                      <m:r>
                                        <a:rPr lang="en-US" sz="2800" b="0" i="1" smtClean="0">
                                          <a:solidFill>
                                            <a:prstClr val="black"/>
                                          </a:solidFill>
                                          <a:latin typeface="Cambria Math" panose="02040503050406030204" pitchFamily="18" charset="0"/>
                                        </a:rPr>
                                        <m:t>𝑠</m:t>
                                      </m:r>
                                    </m:e>
                                    <m:sup>
                                      <m:r>
                                        <a:rPr lang="en-US" sz="2800" i="1">
                                          <a:solidFill>
                                            <a:prstClr val="black"/>
                                          </a:solidFill>
                                          <a:latin typeface="Cambria Math" panose="02040503050406030204" pitchFamily="18" charset="0"/>
                                        </a:rPr>
                                        <m:t>𝜐</m:t>
                                      </m:r>
                                    </m:sup>
                                  </m:sSup>
                                </m:den>
                              </m:f>
                            </m:e>
                          </m:d>
                          <m:d>
                            <m:dPr>
                              <m:ctrlPr>
                                <a:rPr lang="en-US" sz="2800" i="1">
                                  <a:solidFill>
                                    <a:prstClr val="black"/>
                                  </a:solidFill>
                                  <a:latin typeface="Cambria Math" panose="02040503050406030204" pitchFamily="18" charset="0"/>
                                </a:rPr>
                              </m:ctrlPr>
                            </m:dPr>
                            <m:e>
                              <m:f>
                                <m:fPr>
                                  <m:ctrlPr>
                                    <a:rPr lang="en-US" sz="2800" i="1">
                                      <a:solidFill>
                                        <a:prstClr val="black"/>
                                      </a:solidFill>
                                      <a:latin typeface="Cambria Math" panose="02040503050406030204" pitchFamily="18" charset="0"/>
                                    </a:rPr>
                                  </m:ctrlPr>
                                </m:fPr>
                                <m:num>
                                  <m:r>
                                    <a:rPr lang="en-US" sz="2800" b="0" i="1" smtClean="0">
                                      <a:solidFill>
                                        <a:prstClr val="black"/>
                                      </a:solidFill>
                                      <a:latin typeface="Cambria Math" panose="02040503050406030204" pitchFamily="18" charset="0"/>
                                    </a:rPr>
                                    <m:t>𝜆</m:t>
                                  </m:r>
                                </m:num>
                                <m:den>
                                  <m:sSup>
                                    <m:sSupPr>
                                      <m:ctrlPr>
                                        <a:rPr lang="en-US" sz="2800" i="1">
                                          <a:solidFill>
                                            <a:prstClr val="black"/>
                                          </a:solidFill>
                                          <a:latin typeface="Cambria Math" panose="02040503050406030204" pitchFamily="18" charset="0"/>
                                        </a:rPr>
                                      </m:ctrlPr>
                                    </m:sSupPr>
                                    <m:e>
                                      <m:d>
                                        <m:dPr>
                                          <m:ctrlPr>
                                            <a:rPr lang="en-US" sz="2800" b="0" i="1" smtClean="0">
                                              <a:solidFill>
                                                <a:prstClr val="black"/>
                                              </a:solidFill>
                                              <a:latin typeface="Cambria Math" panose="02040503050406030204" pitchFamily="18" charset="0"/>
                                            </a:rPr>
                                          </m:ctrlPr>
                                        </m:dPr>
                                        <m:e>
                                          <m:r>
                                            <a:rPr lang="en-US" sz="2800" b="0" i="1" smtClean="0">
                                              <a:solidFill>
                                                <a:prstClr val="black"/>
                                              </a:solidFill>
                                              <a:latin typeface="Cambria Math" panose="02040503050406030204" pitchFamily="18" charset="0"/>
                                            </a:rPr>
                                            <m:t>𝑠</m:t>
                                          </m:r>
                                          <m:r>
                                            <a:rPr lang="en-US" sz="2800" b="0" i="1" smtClean="0">
                                              <a:solidFill>
                                                <a:prstClr val="black"/>
                                              </a:solidFill>
                                              <a:latin typeface="Cambria Math" panose="02040503050406030204" pitchFamily="18" charset="0"/>
                                            </a:rPr>
                                            <m:t>−1</m:t>
                                          </m:r>
                                        </m:e>
                                      </m:d>
                                    </m:e>
                                    <m:sup>
                                      <m:r>
                                        <a:rPr lang="en-US" sz="2800" i="1">
                                          <a:solidFill>
                                            <a:prstClr val="black"/>
                                          </a:solidFill>
                                          <a:latin typeface="Cambria Math" panose="02040503050406030204" pitchFamily="18" charset="0"/>
                                        </a:rPr>
                                        <m:t>𝜐</m:t>
                                      </m:r>
                                    </m:sup>
                                  </m:sSup>
                                </m:den>
                              </m:f>
                            </m:e>
                          </m:d>
                          <m:d>
                            <m:dPr>
                              <m:ctrlPr>
                                <a:rPr lang="en-US" sz="2800" i="1">
                                  <a:solidFill>
                                    <a:prstClr val="black"/>
                                  </a:solidFill>
                                  <a:latin typeface="Cambria Math" panose="02040503050406030204" pitchFamily="18" charset="0"/>
                                </a:rPr>
                              </m:ctrlPr>
                            </m:dPr>
                            <m:e>
                              <m:f>
                                <m:fPr>
                                  <m:ctrlPr>
                                    <a:rPr lang="en-US" sz="2800" i="1">
                                      <a:solidFill>
                                        <a:prstClr val="black"/>
                                      </a:solidFill>
                                      <a:latin typeface="Cambria Math" panose="02040503050406030204" pitchFamily="18" charset="0"/>
                                    </a:rPr>
                                  </m:ctrlPr>
                                </m:fPr>
                                <m:num>
                                  <m:r>
                                    <a:rPr lang="en-US" sz="2800" b="0" i="1" smtClean="0">
                                      <a:solidFill>
                                        <a:prstClr val="black"/>
                                      </a:solidFill>
                                      <a:latin typeface="Cambria Math" panose="02040503050406030204" pitchFamily="18" charset="0"/>
                                    </a:rPr>
                                    <m:t>𝜆</m:t>
                                  </m:r>
                                </m:num>
                                <m:den>
                                  <m:sSup>
                                    <m:sSupPr>
                                      <m:ctrlPr>
                                        <a:rPr lang="en-US" sz="2800" i="1">
                                          <a:solidFill>
                                            <a:prstClr val="black"/>
                                          </a:solidFill>
                                          <a:latin typeface="Cambria Math" panose="02040503050406030204" pitchFamily="18" charset="0"/>
                                        </a:rPr>
                                      </m:ctrlPr>
                                    </m:sSupPr>
                                    <m:e>
                                      <m:d>
                                        <m:dPr>
                                          <m:ctrlPr>
                                            <a:rPr lang="en-US" sz="2800" b="0" i="1" smtClean="0">
                                              <a:solidFill>
                                                <a:prstClr val="black"/>
                                              </a:solidFill>
                                              <a:latin typeface="Cambria Math" panose="02040503050406030204" pitchFamily="18" charset="0"/>
                                            </a:rPr>
                                          </m:ctrlPr>
                                        </m:dPr>
                                        <m:e>
                                          <m:r>
                                            <a:rPr lang="en-US" sz="2800" i="1">
                                              <a:solidFill>
                                                <a:prstClr val="black"/>
                                              </a:solidFill>
                                              <a:latin typeface="Cambria Math" panose="02040503050406030204" pitchFamily="18" charset="0"/>
                                            </a:rPr>
                                            <m:t>𝑠</m:t>
                                          </m:r>
                                          <m:r>
                                            <a:rPr lang="en-US" sz="2800" b="0" i="1" smtClean="0">
                                              <a:solidFill>
                                                <a:prstClr val="black"/>
                                              </a:solidFill>
                                              <a:latin typeface="Cambria Math" panose="02040503050406030204" pitchFamily="18" charset="0"/>
                                            </a:rPr>
                                            <m:t>−2</m:t>
                                          </m:r>
                                        </m:e>
                                      </m:d>
                                    </m:e>
                                    <m:sup>
                                      <m:r>
                                        <a:rPr lang="en-US" sz="2800" i="1">
                                          <a:solidFill>
                                            <a:prstClr val="black"/>
                                          </a:solidFill>
                                          <a:latin typeface="Cambria Math" panose="02040503050406030204" pitchFamily="18" charset="0"/>
                                        </a:rPr>
                                        <m:t>𝜐</m:t>
                                      </m:r>
                                    </m:sup>
                                  </m:sSup>
                                </m:den>
                              </m:f>
                            </m:e>
                          </m:d>
                          <m:r>
                            <a:rPr lang="en-US" sz="2800" b="0" i="1" smtClean="0">
                              <a:solidFill>
                                <a:prstClr val="black"/>
                              </a:solidFill>
                              <a:latin typeface="Cambria Math" panose="02040503050406030204" pitchFamily="18" charset="0"/>
                            </a:rPr>
                            <m:t>…</m:t>
                          </m:r>
                          <m:d>
                            <m:dPr>
                              <m:ctrlPr>
                                <a:rPr lang="en-US" sz="2800" i="1">
                                  <a:solidFill>
                                    <a:prstClr val="black"/>
                                  </a:solidFill>
                                  <a:latin typeface="Cambria Math" panose="02040503050406030204" pitchFamily="18" charset="0"/>
                                </a:rPr>
                              </m:ctrlPr>
                            </m:dPr>
                            <m:e>
                              <m:f>
                                <m:fPr>
                                  <m:ctrlPr>
                                    <a:rPr lang="en-US" sz="2800" i="1">
                                      <a:solidFill>
                                        <a:prstClr val="black"/>
                                      </a:solidFill>
                                      <a:latin typeface="Cambria Math" panose="02040503050406030204" pitchFamily="18" charset="0"/>
                                    </a:rPr>
                                  </m:ctrlPr>
                                </m:fPr>
                                <m:num>
                                  <m:r>
                                    <a:rPr lang="en-US" sz="2800" i="1">
                                      <a:solidFill>
                                        <a:prstClr val="black"/>
                                      </a:solidFill>
                                      <a:latin typeface="Cambria Math" panose="02040503050406030204" pitchFamily="18" charset="0"/>
                                    </a:rPr>
                                    <m:t>𝜆</m:t>
                                  </m:r>
                                </m:num>
                                <m:den>
                                  <m:sSup>
                                    <m:sSupPr>
                                      <m:ctrlPr>
                                        <a:rPr lang="en-US" sz="2800" i="1">
                                          <a:solidFill>
                                            <a:prstClr val="black"/>
                                          </a:solidFill>
                                          <a:latin typeface="Cambria Math" panose="02040503050406030204" pitchFamily="18" charset="0"/>
                                        </a:rPr>
                                      </m:ctrlPr>
                                    </m:sSupPr>
                                    <m:e>
                                      <m:r>
                                        <a:rPr lang="en-US" sz="2800" i="1">
                                          <a:solidFill>
                                            <a:prstClr val="black"/>
                                          </a:solidFill>
                                          <a:latin typeface="Cambria Math" panose="02040503050406030204" pitchFamily="18" charset="0"/>
                                        </a:rPr>
                                        <m:t>2</m:t>
                                      </m:r>
                                    </m:e>
                                    <m:sup>
                                      <m:r>
                                        <a:rPr lang="en-US" sz="2800" i="1">
                                          <a:solidFill>
                                            <a:prstClr val="black"/>
                                          </a:solidFill>
                                          <a:latin typeface="Cambria Math" panose="02040503050406030204" pitchFamily="18" charset="0"/>
                                        </a:rPr>
                                        <m:t>𝜐</m:t>
                                      </m:r>
                                    </m:sup>
                                  </m:sSup>
                                </m:den>
                              </m:f>
                            </m:e>
                          </m:d>
                          <m:d>
                            <m:dPr>
                              <m:ctrlPr>
                                <a:rPr lang="en-US" sz="2800" i="1">
                                  <a:solidFill>
                                    <a:prstClr val="black"/>
                                  </a:solidFill>
                                  <a:latin typeface="Cambria Math" panose="02040503050406030204" pitchFamily="18" charset="0"/>
                                </a:rPr>
                              </m:ctrlPr>
                            </m:dPr>
                            <m:e>
                              <m:f>
                                <m:fPr>
                                  <m:ctrlPr>
                                    <a:rPr lang="en-US" sz="2800" i="1">
                                      <a:solidFill>
                                        <a:prstClr val="black"/>
                                      </a:solidFill>
                                      <a:latin typeface="Cambria Math" panose="02040503050406030204" pitchFamily="18" charset="0"/>
                                    </a:rPr>
                                  </m:ctrlPr>
                                </m:fPr>
                                <m:num>
                                  <m:r>
                                    <a:rPr lang="en-US" sz="2800" i="1">
                                      <a:solidFill>
                                        <a:prstClr val="black"/>
                                      </a:solidFill>
                                      <a:latin typeface="Cambria Math" panose="02040503050406030204" pitchFamily="18" charset="0"/>
                                    </a:rPr>
                                    <m:t>𝜆</m:t>
                                  </m:r>
                                </m:num>
                                <m:den>
                                  <m:sSup>
                                    <m:sSupPr>
                                      <m:ctrlPr>
                                        <a:rPr lang="en-US" sz="2800" i="1">
                                          <a:solidFill>
                                            <a:prstClr val="black"/>
                                          </a:solidFill>
                                          <a:latin typeface="Cambria Math" panose="02040503050406030204" pitchFamily="18" charset="0"/>
                                        </a:rPr>
                                      </m:ctrlPr>
                                    </m:sSupPr>
                                    <m:e>
                                      <m:r>
                                        <a:rPr lang="en-US" sz="2800" b="0" i="1" smtClean="0">
                                          <a:solidFill>
                                            <a:prstClr val="black"/>
                                          </a:solidFill>
                                          <a:latin typeface="Cambria Math" panose="02040503050406030204" pitchFamily="18" charset="0"/>
                                        </a:rPr>
                                        <m:t>1</m:t>
                                      </m:r>
                                    </m:e>
                                    <m:sup>
                                      <m:r>
                                        <a:rPr lang="en-US" sz="2800" i="1">
                                          <a:solidFill>
                                            <a:prstClr val="black"/>
                                          </a:solidFill>
                                          <a:latin typeface="Cambria Math" panose="02040503050406030204" pitchFamily="18" charset="0"/>
                                        </a:rPr>
                                        <m:t>𝜐</m:t>
                                      </m:r>
                                    </m:sup>
                                  </m:sSup>
                                </m:den>
                              </m:f>
                            </m:e>
                          </m:d>
                        </m:e>
                      </m:nary>
                    </m:oMath>
                  </m:oMathPara>
                </a14:m>
                <a:endParaRPr lang="en-US" sz="2800" dirty="0">
                  <a:solidFill>
                    <a:schemeClr val="tx1"/>
                  </a:solidFill>
                </a:endParaRPr>
              </a:p>
              <a:p>
                <a:pPr algn="ctr">
                  <a:defRPr/>
                </a:pPr>
                <a:endParaRPr lang="en-US" dirty="0">
                  <a:solidFill>
                    <a:schemeClr val="tx1"/>
                  </a:solidFill>
                </a:endParaRPr>
              </a:p>
              <a:p>
                <a:pPr algn="ctr">
                  <a:defRPr/>
                </a:pPr>
                <a:r>
                  <a:rPr lang="en-US" dirty="0">
                    <a:solidFill>
                      <a:schemeClr val="tx1"/>
                    </a:solidFill>
                  </a:rPr>
                  <a:t>**</a:t>
                </a:r>
                <a:r>
                  <a:rPr lang="en-US" dirty="0" err="1">
                    <a:solidFill>
                      <a:schemeClr val="tx1"/>
                    </a:solidFill>
                  </a:rPr>
                  <a:t>Pevious</a:t>
                </a:r>
                <a:r>
                  <a:rPr lang="en-US" dirty="0">
                    <a:solidFill>
                      <a:schemeClr val="tx1"/>
                    </a:solidFill>
                  </a:rPr>
                  <a:t> literature shows empirical evidence that approximating the infinite sum with a finite summation containing the first 100 terms suffices, allowing us to significantly reduce computation time. </a:t>
                </a:r>
                <a:endParaRPr lang="en-US" dirty="0"/>
              </a:p>
              <a:p>
                <a:pPr algn="ctr">
                  <a:defRPr/>
                </a:pPr>
                <a:endParaRPr lang="en-US" dirty="0"/>
              </a:p>
            </p:txBody>
          </p:sp>
        </mc:Choice>
        <mc:Fallback xmlns="">
          <p:sp>
            <p:nvSpPr>
              <p:cNvPr id="8" name="Rounded Rectangle 7">
                <a:extLst>
                  <a:ext uri="{FF2B5EF4-FFF2-40B4-BE49-F238E27FC236}">
                    <a16:creationId xmlns:a16="http://schemas.microsoft.com/office/drawing/2014/main" id="{538E46D5-A3AD-6D43-B667-23F2747A5482}"/>
                  </a:ext>
                </a:extLst>
              </p:cNvPr>
              <p:cNvSpPr>
                <a:spLocks noRot="1" noChangeAspect="1" noMove="1" noResize="1" noEditPoints="1" noAdjustHandles="1" noChangeArrowheads="1" noChangeShapeType="1" noTextEdit="1"/>
              </p:cNvSpPr>
              <p:nvPr/>
            </p:nvSpPr>
            <p:spPr>
              <a:xfrm>
                <a:off x="1330078" y="1004708"/>
                <a:ext cx="10276901" cy="5111250"/>
              </a:xfrm>
              <a:prstGeom prst="roundRect">
                <a:avLst/>
              </a:prstGeom>
              <a:blipFill>
                <a:blip r:embed="rId4"/>
                <a:stretch>
                  <a:fillRect t="-1235" b="-15556"/>
                </a:stretch>
              </a:blipFill>
            </p:spPr>
            <p:txBody>
              <a:bodyPr/>
              <a:lstStyle/>
              <a:p>
                <a:r>
                  <a:rPr lang="en-US">
                    <a:noFill/>
                  </a:rPr>
                  <a:t> </a:t>
                </a:r>
              </a:p>
            </p:txBody>
          </p:sp>
        </mc:Fallback>
      </mc:AlternateContent>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738785" y="1171562"/>
            <a:ext cx="904718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3600" dirty="0"/>
              <a:t>Solution</a:t>
            </a:r>
            <a:endParaRPr lang="en-US" sz="3600" dirty="0">
              <a:latin typeface="Cambria Math" panose="02040503050406030204" pitchFamily="18" charset="0"/>
            </a:endParaRPr>
          </a:p>
          <a:p>
            <a:endParaRPr lang="en-US" dirty="0">
              <a:latin typeface="Cambria Math" panose="02040503050406030204" pitchFamily="18" charset="0"/>
            </a:endParaRPr>
          </a:p>
        </p:txBody>
      </p:sp>
    </p:spTree>
    <p:extLst>
      <p:ext uri="{BB962C8B-B14F-4D97-AF65-F5344CB8AC3E}">
        <p14:creationId xmlns:p14="http://schemas.microsoft.com/office/powerpoint/2010/main" val="3977471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692497"/>
          </a:xfrm>
          <a:prstGeom prst="rect">
            <a:avLst/>
          </a:prstGeom>
        </p:spPr>
        <p:txBody>
          <a:bodyPr wrap="square">
            <a:spAutoFit/>
          </a:bodyPr>
          <a:lstStyle/>
          <a:p>
            <a:pPr>
              <a:defRPr/>
            </a:pPr>
            <a:r>
              <a:rPr lang="en-US" altLang="en-US" sz="3900" b="1" kern="0" dirty="0">
                <a:solidFill>
                  <a:schemeClr val="bg1"/>
                </a:solidFill>
                <a:ea typeface="ＭＳ Ｐゴシック" panose="020B0600070205080204" pitchFamily="34" charset="-128"/>
              </a:rPr>
              <a:t>Statistical Computing &amp; Data Analysis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38E46D5-A3AD-6D43-B667-23F2747A5482}"/>
              </a:ext>
            </a:extLst>
          </p:cNvPr>
          <p:cNvSpPr/>
          <p:nvPr/>
        </p:nvSpPr>
        <p:spPr>
          <a:xfrm>
            <a:off x="1330078" y="1004708"/>
            <a:ext cx="10335896" cy="541084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tx1"/>
              </a:solidFill>
            </a:endParaRPr>
          </a:p>
          <a:p>
            <a:pPr>
              <a:defRPr/>
            </a:pPr>
            <a:endParaRPr lang="en-US" dirty="0">
              <a:solidFill>
                <a:schemeClr val="tx1"/>
              </a:solidFill>
            </a:endParaRPr>
          </a:p>
          <a:p>
            <a:pPr marL="457200" marR="0" algn="just">
              <a:lnSpc>
                <a:spcPct val="107000"/>
              </a:lnSpc>
              <a:spcBef>
                <a:spcPts val="0"/>
              </a:spcBef>
              <a:spcAft>
                <a:spcPts val="0"/>
              </a:spcAft>
            </a:pP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proc </a:t>
            </a:r>
            <a:r>
              <a:rPr lang="en-US" dirty="0" err="1">
                <a:solidFill>
                  <a:schemeClr val="tx1"/>
                </a:solidFill>
                <a:latin typeface="Calibri" panose="020F0502020204030204" pitchFamily="34" charset="0"/>
                <a:ea typeface="Times New Roman" panose="02020603050405020304" pitchFamily="18" charset="0"/>
                <a:cs typeface="Courier New" panose="02070309020205020404" pitchFamily="49" charset="0"/>
              </a:rPr>
              <a:t>fcmp</a:t>
            </a: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 </a:t>
            </a:r>
            <a:r>
              <a:rPr lang="en-US" dirty="0" err="1">
                <a:solidFill>
                  <a:schemeClr val="tx1"/>
                </a:solidFill>
                <a:latin typeface="Calibri" panose="020F0502020204030204" pitchFamily="34" charset="0"/>
                <a:ea typeface="Times New Roman" panose="02020603050405020304" pitchFamily="18" charset="0"/>
                <a:cs typeface="Courier New" panose="02070309020205020404" pitchFamily="49" charset="0"/>
              </a:rPr>
              <a:t>outlib</a:t>
            </a: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a:t>
            </a:r>
            <a:r>
              <a:rPr lang="en-US" dirty="0" err="1">
                <a:solidFill>
                  <a:schemeClr val="tx1"/>
                </a:solidFill>
                <a:latin typeface="Calibri" panose="020F0502020204030204" pitchFamily="34" charset="0"/>
                <a:ea typeface="Times New Roman" panose="02020603050405020304" pitchFamily="18" charset="0"/>
                <a:cs typeface="Courier New" panose="02070309020205020404" pitchFamily="49" charset="0"/>
              </a:rPr>
              <a:t>work.funcs.ZSum</a:t>
            </a: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a:t>
            </a: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0"/>
              </a:spcAft>
            </a:pP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  function </a:t>
            </a:r>
            <a:r>
              <a:rPr lang="en-US" dirty="0" err="1">
                <a:solidFill>
                  <a:schemeClr val="tx1"/>
                </a:solidFill>
                <a:latin typeface="Calibri" panose="020F0502020204030204" pitchFamily="34" charset="0"/>
                <a:ea typeface="Times New Roman" panose="02020603050405020304" pitchFamily="18" charset="0"/>
                <a:cs typeface="Courier New" panose="02070309020205020404" pitchFamily="49" charset="0"/>
              </a:rPr>
              <a:t>ZSum</a:t>
            </a: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a:t>
            </a:r>
            <a:r>
              <a:rPr lang="en-US" dirty="0" err="1">
                <a:solidFill>
                  <a:schemeClr val="tx1"/>
                </a:solidFill>
                <a:latin typeface="Calibri" panose="020F0502020204030204" pitchFamily="34" charset="0"/>
                <a:ea typeface="Times New Roman" panose="02020603050405020304" pitchFamily="18" charset="0"/>
                <a:cs typeface="Courier New" panose="02070309020205020404" pitchFamily="49" charset="0"/>
              </a:rPr>
              <a:t>l,v</a:t>
            </a: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a:t>
            </a: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0"/>
              </a:spcAft>
            </a:pP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      sum=1;</a:t>
            </a: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0"/>
              </a:spcAft>
            </a:pP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      do s = 1 to 100;</a:t>
            </a: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0"/>
              </a:spcAft>
            </a:pP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	</a:t>
            </a:r>
            <a:r>
              <a:rPr lang="en-US" dirty="0" err="1">
                <a:solidFill>
                  <a:schemeClr val="tx1"/>
                </a:solidFill>
                <a:latin typeface="Calibri" panose="020F0502020204030204" pitchFamily="34" charset="0"/>
                <a:ea typeface="Times New Roman" panose="02020603050405020304" pitchFamily="18" charset="0"/>
                <a:cs typeface="Courier New" panose="02070309020205020404" pitchFamily="49" charset="0"/>
              </a:rPr>
              <a:t>hadto</a:t>
            </a: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 = 1;</a:t>
            </a: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0"/>
              </a:spcAft>
            </a:pP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	do f = 1 to s;</a:t>
            </a: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0"/>
              </a:spcAft>
            </a:pP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	</a:t>
            </a:r>
            <a:r>
              <a:rPr lang="en-US" dirty="0" err="1">
                <a:solidFill>
                  <a:schemeClr val="tx1"/>
                </a:solidFill>
                <a:latin typeface="Calibri" panose="020F0502020204030204" pitchFamily="34" charset="0"/>
                <a:ea typeface="Times New Roman" panose="02020603050405020304" pitchFamily="18" charset="0"/>
                <a:cs typeface="Courier New" panose="02070309020205020404" pitchFamily="49" charset="0"/>
              </a:rPr>
              <a:t>hadto</a:t>
            </a: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 = (</a:t>
            </a:r>
            <a:r>
              <a:rPr lang="en-US" dirty="0" err="1">
                <a:solidFill>
                  <a:schemeClr val="tx1"/>
                </a:solidFill>
                <a:latin typeface="Calibri" panose="020F0502020204030204" pitchFamily="34" charset="0"/>
                <a:ea typeface="Times New Roman" panose="02020603050405020304" pitchFamily="18" charset="0"/>
                <a:cs typeface="Courier New" panose="02070309020205020404" pitchFamily="49" charset="0"/>
              </a:rPr>
              <a:t>hadto</a:t>
            </a: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)*(l/(f**v));</a:t>
            </a: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0"/>
              </a:spcAft>
            </a:pP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	end;</a:t>
            </a: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0"/>
              </a:spcAft>
            </a:pP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sum = sum + </a:t>
            </a:r>
            <a:r>
              <a:rPr lang="en-US" dirty="0" err="1">
                <a:solidFill>
                  <a:schemeClr val="tx1"/>
                </a:solidFill>
                <a:latin typeface="Calibri" panose="020F0502020204030204" pitchFamily="34" charset="0"/>
                <a:ea typeface="Times New Roman" panose="02020603050405020304" pitchFamily="18" charset="0"/>
                <a:cs typeface="Courier New" panose="02070309020205020404" pitchFamily="49" charset="0"/>
              </a:rPr>
              <a:t>hadto</a:t>
            </a: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a:t>
            </a: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800"/>
              </a:spcAft>
            </a:pP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end;</a:t>
            </a: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         return (sum);</a:t>
            </a: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   </a:t>
            </a:r>
            <a:r>
              <a:rPr lang="en-US" dirty="0" err="1">
                <a:solidFill>
                  <a:schemeClr val="tx1"/>
                </a:solidFill>
                <a:latin typeface="Calibri" panose="020F0502020204030204" pitchFamily="34" charset="0"/>
                <a:ea typeface="Times New Roman" panose="02020603050405020304" pitchFamily="18" charset="0"/>
                <a:cs typeface="Courier New" panose="02070309020205020404" pitchFamily="49" charset="0"/>
              </a:rPr>
              <a:t>endsub</a:t>
            </a: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a:t>
            </a:r>
            <a:endPar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options </a:t>
            </a:r>
            <a:r>
              <a:rPr lang="en-US" dirty="0" err="1">
                <a:solidFill>
                  <a:schemeClr val="tx1"/>
                </a:solidFill>
                <a:latin typeface="Calibri" panose="020F0502020204030204" pitchFamily="34" charset="0"/>
                <a:ea typeface="Times New Roman" panose="02020603050405020304" pitchFamily="18" charset="0"/>
                <a:cs typeface="Courier New" panose="02070309020205020404" pitchFamily="49" charset="0"/>
              </a:rPr>
              <a:t>cmplib</a:t>
            </a: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a:t>
            </a:r>
            <a:r>
              <a:rPr lang="en-US" dirty="0" err="1">
                <a:solidFill>
                  <a:schemeClr val="tx1"/>
                </a:solidFill>
                <a:latin typeface="Calibri" panose="020F0502020204030204" pitchFamily="34" charset="0"/>
                <a:ea typeface="Times New Roman" panose="02020603050405020304" pitchFamily="18" charset="0"/>
                <a:cs typeface="Courier New" panose="02070309020205020404" pitchFamily="49" charset="0"/>
              </a:rPr>
              <a:t>work.funcs</a:t>
            </a:r>
            <a:r>
              <a:rPr lang="en-US" dirty="0">
                <a:solidFill>
                  <a:schemeClr val="tx1"/>
                </a:solidFill>
                <a:latin typeface="Calibri" panose="020F0502020204030204" pitchFamily="34" charset="0"/>
                <a:ea typeface="Times New Roman" panose="02020603050405020304" pitchFamily="18" charset="0"/>
                <a:cs typeface="Courier New" panose="02070309020205020404" pitchFamily="49" charset="0"/>
              </a:rPr>
              <a:t>;</a:t>
            </a:r>
            <a:endParaRPr lang="en-US" dirty="0">
              <a:solidFill>
                <a:schemeClr val="tx1"/>
              </a:solidFill>
            </a:endParaRPr>
          </a:p>
        </p:txBody>
      </p:sp>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738785" y="1171562"/>
            <a:ext cx="904718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3600" dirty="0"/>
              <a:t>Solution</a:t>
            </a:r>
            <a:endParaRPr lang="en-US" sz="3600" dirty="0">
              <a:latin typeface="Cambria Math" panose="02040503050406030204" pitchFamily="18" charset="0"/>
            </a:endParaRPr>
          </a:p>
          <a:p>
            <a:endParaRPr lang="en-US" dirty="0">
              <a:latin typeface="Cambria Math" panose="02040503050406030204" pitchFamily="18" charset="0"/>
            </a:endParaRPr>
          </a:p>
        </p:txBody>
      </p:sp>
      <p:sp>
        <p:nvSpPr>
          <p:cNvPr id="2" name="TextBox 1">
            <a:extLst>
              <a:ext uri="{FF2B5EF4-FFF2-40B4-BE49-F238E27FC236}">
                <a16:creationId xmlns:a16="http://schemas.microsoft.com/office/drawing/2014/main" id="{9637259F-B674-E44F-AA14-05C4958505E2}"/>
              </a:ext>
            </a:extLst>
          </p:cNvPr>
          <p:cNvSpPr txBox="1"/>
          <p:nvPr/>
        </p:nvSpPr>
        <p:spPr>
          <a:xfrm>
            <a:off x="7610168" y="2728452"/>
            <a:ext cx="2610464" cy="1815882"/>
          </a:xfrm>
          <a:prstGeom prst="rect">
            <a:avLst/>
          </a:prstGeom>
          <a:noFill/>
        </p:spPr>
        <p:txBody>
          <a:bodyPr wrap="square" rtlCol="0">
            <a:spAutoFit/>
          </a:bodyPr>
          <a:lstStyle/>
          <a:p>
            <a:r>
              <a:rPr lang="en-US" sz="2800" dirty="0"/>
              <a:t>Initialize “</a:t>
            </a:r>
            <a:r>
              <a:rPr lang="en-US" sz="2800" dirty="0" err="1"/>
              <a:t>hadto</a:t>
            </a:r>
            <a:r>
              <a:rPr lang="en-US" sz="2800" dirty="0"/>
              <a:t>” to 1 to handle the change in bounds.</a:t>
            </a:r>
          </a:p>
        </p:txBody>
      </p:sp>
      <p:sp>
        <p:nvSpPr>
          <p:cNvPr id="13" name="Left Arrow 12">
            <a:extLst>
              <a:ext uri="{FF2B5EF4-FFF2-40B4-BE49-F238E27FC236}">
                <a16:creationId xmlns:a16="http://schemas.microsoft.com/office/drawing/2014/main" id="{6B6CD17D-F1E5-744E-B925-6CA1A0B5BFA8}"/>
              </a:ext>
            </a:extLst>
          </p:cNvPr>
          <p:cNvSpPr/>
          <p:nvPr/>
        </p:nvSpPr>
        <p:spPr>
          <a:xfrm>
            <a:off x="3952568" y="3184247"/>
            <a:ext cx="3510116" cy="163635"/>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764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Statistical Computing &amp; Data Analysis</a:t>
            </a:r>
          </a:p>
        </p:txBody>
      </p:sp>
      <p:sp>
        <p:nvSpPr>
          <p:cNvPr id="12" name="Rounded Rectangle 11"/>
          <p:cNvSpPr/>
          <p:nvPr/>
        </p:nvSpPr>
        <p:spPr>
          <a:xfrm>
            <a:off x="741680" y="901558"/>
            <a:ext cx="10467094" cy="353770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1540884" y="1002053"/>
                <a:ext cx="9245600" cy="32471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b="0" dirty="0"/>
                  <a:t>Modeling Negative Binomial Convergence to a Poisson</a:t>
                </a:r>
              </a:p>
              <a:p>
                <a:pPr algn="ctr"/>
                <a:endParaRPr lang="en-US" sz="2800" dirty="0"/>
              </a:p>
              <a:p>
                <a:pPr lvl="0" defTabSz="914400"/>
                <a:r>
                  <a:rPr lang="en-US" altLang="en-US" dirty="0">
                    <a:solidFill>
                      <a:prstClr val="black"/>
                    </a:solidFill>
                    <a:latin typeface="+mn-lt"/>
                    <a:ea typeface="+mn-ea"/>
                  </a:rPr>
                  <a:t>Recall the </a:t>
                </a:r>
                <a14:m>
                  <m:oMath xmlns:m="http://schemas.openxmlformats.org/officeDocument/2006/math">
                    <m:r>
                      <a:rPr lang="en-US" altLang="en-US" b="0" i="1" smtClean="0">
                        <a:solidFill>
                          <a:prstClr val="black"/>
                        </a:solidFill>
                        <a:latin typeface="Cambria Math" panose="02040503050406030204" pitchFamily="18" charset="0"/>
                        <a:ea typeface="+mn-ea"/>
                      </a:rPr>
                      <m:t>𝑁𝐵</m:t>
                    </m:r>
                    <m:d>
                      <m:dPr>
                        <m:ctrlPr>
                          <a:rPr lang="en-US" altLang="en-US" b="0" i="1" smtClean="0">
                            <a:solidFill>
                              <a:prstClr val="black"/>
                            </a:solidFill>
                            <a:latin typeface="Cambria Math" panose="02040503050406030204" pitchFamily="18" charset="0"/>
                            <a:ea typeface="+mn-ea"/>
                          </a:rPr>
                        </m:ctrlPr>
                      </m:dPr>
                      <m:e>
                        <m:r>
                          <a:rPr lang="en-US" altLang="en-US" b="0" i="1" smtClean="0">
                            <a:solidFill>
                              <a:prstClr val="black"/>
                            </a:solidFill>
                            <a:latin typeface="Cambria Math" panose="02040503050406030204" pitchFamily="18" charset="0"/>
                            <a:ea typeface="+mn-ea"/>
                          </a:rPr>
                          <m:t>𝑟</m:t>
                        </m:r>
                        <m:r>
                          <a:rPr lang="en-US" altLang="en-US" b="0" i="1" smtClean="0">
                            <a:solidFill>
                              <a:prstClr val="black"/>
                            </a:solidFill>
                            <a:latin typeface="Cambria Math" panose="02040503050406030204" pitchFamily="18" charset="0"/>
                            <a:ea typeface="+mn-ea"/>
                          </a:rPr>
                          <m:t>,</m:t>
                        </m:r>
                        <m:r>
                          <a:rPr lang="en-US" altLang="en-US" b="0" i="1" smtClean="0">
                            <a:solidFill>
                              <a:prstClr val="black"/>
                            </a:solidFill>
                            <a:latin typeface="Cambria Math" panose="02040503050406030204" pitchFamily="18" charset="0"/>
                            <a:ea typeface="+mn-ea"/>
                          </a:rPr>
                          <m:t>𝑝</m:t>
                        </m:r>
                      </m:e>
                    </m:d>
                  </m:oMath>
                </a14:m>
                <a:r>
                  <a:rPr lang="en-US" altLang="en-US" dirty="0">
                    <a:solidFill>
                      <a:prstClr val="black"/>
                    </a:solidFill>
                    <a:latin typeface="+mn-lt"/>
                    <a:ea typeface="+mn-ea"/>
                  </a:rPr>
                  <a:t> distribution</a:t>
                </a:r>
              </a:p>
              <a:p>
                <a:pPr algn="ctr"/>
                <a14:m>
                  <m:oMathPara xmlns:m="http://schemas.openxmlformats.org/officeDocument/2006/math">
                    <m:oMathParaPr>
                      <m:jc m:val="centerGroup"/>
                    </m:oMathParaPr>
                    <m:oMath xmlns:m="http://schemas.openxmlformats.org/officeDocument/2006/math">
                      <m:r>
                        <a:rPr lang="en-US" altLang="en-US" b="0" i="1" smtClean="0">
                          <a:latin typeface="Cambria Math" panose="02040503050406030204" pitchFamily="18" charset="0"/>
                        </a:rPr>
                        <m:t>𝑃</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𝑌</m:t>
                          </m:r>
                          <m:r>
                            <a:rPr lang="en-US" altLang="en-US" b="0" i="1" smtClean="0">
                              <a:latin typeface="Cambria Math" panose="02040503050406030204" pitchFamily="18" charset="0"/>
                            </a:rPr>
                            <m:t>=</m:t>
                          </m:r>
                          <m:r>
                            <a:rPr lang="en-US" altLang="en-US" b="0" i="1" smtClean="0">
                              <a:latin typeface="Cambria Math" panose="02040503050406030204" pitchFamily="18" charset="0"/>
                            </a:rPr>
                            <m:t>𝑦</m:t>
                          </m:r>
                        </m:e>
                        <m:e>
                          <m:r>
                            <a:rPr lang="en-US" altLang="en-US" b="0" i="1" smtClean="0">
                              <a:latin typeface="Cambria Math" panose="02040503050406030204" pitchFamily="18" charset="0"/>
                            </a:rPr>
                            <m:t>𝑟</m:t>
                          </m:r>
                          <m:r>
                            <a:rPr lang="en-US" altLang="en-US" b="0" i="1" smtClean="0">
                              <a:latin typeface="Cambria Math" panose="02040503050406030204" pitchFamily="18" charset="0"/>
                            </a:rPr>
                            <m:t>,</m:t>
                          </m:r>
                          <m:r>
                            <a:rPr lang="en-US" altLang="en-US" b="0" i="1" smtClean="0">
                              <a:latin typeface="Cambria Math" panose="02040503050406030204" pitchFamily="18" charset="0"/>
                            </a:rPr>
                            <m:t>𝑝</m:t>
                          </m:r>
                        </m:e>
                      </m:d>
                      <m:r>
                        <a:rPr lang="en-US" altLang="en-US" b="0" i="1" smtClean="0">
                          <a:latin typeface="Cambria Math" panose="02040503050406030204" pitchFamily="18" charset="0"/>
                        </a:rPr>
                        <m:t>=</m:t>
                      </m:r>
                      <m:d>
                        <m:dPr>
                          <m:ctrlPr>
                            <a:rPr lang="en-US" altLang="en-US" b="0" i="1" smtClean="0">
                              <a:latin typeface="Cambria Math" panose="02040503050406030204" pitchFamily="18" charset="0"/>
                            </a:rPr>
                          </m:ctrlPr>
                        </m:dPr>
                        <m:e>
                          <m:m>
                            <m:mPr>
                              <m:mcs>
                                <m:mc>
                                  <m:mcPr>
                                    <m:count m:val="1"/>
                                    <m:mcJc m:val="center"/>
                                  </m:mcPr>
                                </m:mc>
                              </m:mcs>
                              <m:ctrlPr>
                                <a:rPr lang="en-US" altLang="en-US" b="0" i="1" smtClean="0">
                                  <a:latin typeface="Cambria Math" panose="02040503050406030204" pitchFamily="18" charset="0"/>
                                </a:rPr>
                              </m:ctrlPr>
                            </m:mPr>
                            <m:mr>
                              <m:e>
                                <m:r>
                                  <m:rPr>
                                    <m:brk m:alnAt="7"/>
                                  </m:rPr>
                                  <a:rPr lang="en-US" altLang="en-US" b="0" i="1" smtClean="0">
                                    <a:latin typeface="Cambria Math" panose="02040503050406030204" pitchFamily="18" charset="0"/>
                                  </a:rPr>
                                  <m:t>𝑟</m:t>
                                </m:r>
                                <m:r>
                                  <a:rPr lang="en-US" altLang="en-US" b="0" i="1" smtClean="0">
                                    <a:latin typeface="Cambria Math" panose="02040503050406030204" pitchFamily="18" charset="0"/>
                                  </a:rPr>
                                  <m:t>+</m:t>
                                </m:r>
                                <m:r>
                                  <a:rPr lang="en-US" altLang="en-US" b="0" i="1" smtClean="0">
                                    <a:latin typeface="Cambria Math" panose="02040503050406030204" pitchFamily="18" charset="0"/>
                                  </a:rPr>
                                  <m:t>𝑦</m:t>
                                </m:r>
                                <m:r>
                                  <a:rPr lang="en-US" altLang="en-US" b="0" i="1" smtClean="0">
                                    <a:latin typeface="Cambria Math" panose="02040503050406030204" pitchFamily="18" charset="0"/>
                                  </a:rPr>
                                  <m:t>−1</m:t>
                                </m:r>
                              </m:e>
                            </m:mr>
                            <m:mr>
                              <m:e>
                                <m:r>
                                  <a:rPr lang="en-US" altLang="en-US" b="0" i="1" smtClean="0">
                                    <a:latin typeface="Cambria Math" panose="02040503050406030204" pitchFamily="18" charset="0"/>
                                  </a:rPr>
                                  <m:t>𝑦</m:t>
                                </m:r>
                              </m:e>
                            </m:mr>
                          </m:m>
                        </m:e>
                      </m:d>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𝑝</m:t>
                          </m:r>
                        </m:e>
                        <m:sup>
                          <m:r>
                            <a:rPr lang="en-US" altLang="en-US" b="0" i="1" smtClean="0">
                              <a:latin typeface="Cambria Math" panose="02040503050406030204" pitchFamily="18" charset="0"/>
                            </a:rPr>
                            <m:t>𝑟</m:t>
                          </m:r>
                        </m:sup>
                      </m:sSup>
                      <m:sSup>
                        <m:sSupPr>
                          <m:ctrlPr>
                            <a:rPr lang="en-US" altLang="en-US" b="0" i="1" smtClean="0">
                              <a:latin typeface="Cambria Math" panose="02040503050406030204" pitchFamily="18" charset="0"/>
                            </a:rPr>
                          </m:ctrlPr>
                        </m:sSupPr>
                        <m:e>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1−</m:t>
                              </m:r>
                              <m:r>
                                <a:rPr lang="en-US" altLang="en-US" b="0" i="1" smtClean="0">
                                  <a:latin typeface="Cambria Math" panose="02040503050406030204" pitchFamily="18" charset="0"/>
                                </a:rPr>
                                <m:t>𝑝</m:t>
                              </m:r>
                            </m:e>
                          </m:d>
                        </m:e>
                        <m:sup>
                          <m:r>
                            <a:rPr lang="en-US" altLang="en-US" b="0" i="1" smtClean="0">
                              <a:latin typeface="Cambria Math" panose="02040503050406030204" pitchFamily="18" charset="0"/>
                            </a:rPr>
                            <m:t>𝑦</m:t>
                          </m:r>
                        </m:sup>
                      </m:sSup>
                      <m:r>
                        <a:rPr lang="en-US" altLang="en-US" b="0" i="1" smtClean="0">
                          <a:latin typeface="Cambria Math" panose="02040503050406030204" pitchFamily="18" charset="0"/>
                        </a:rPr>
                        <m:t>  </m:t>
                      </m:r>
                      <m:r>
                        <a:rPr lang="en-US" altLang="en-US" b="0" i="1" smtClean="0">
                          <a:latin typeface="Cambria Math" panose="02040503050406030204" pitchFamily="18" charset="0"/>
                        </a:rPr>
                        <m:t>𝑦</m:t>
                      </m:r>
                      <m:r>
                        <a:rPr lang="en-US" altLang="en-US" b="0" i="1" smtClean="0">
                          <a:latin typeface="Cambria Math" panose="02040503050406030204" pitchFamily="18" charset="0"/>
                        </a:rPr>
                        <m:t>=0,1,…</m:t>
                      </m:r>
                    </m:oMath>
                  </m:oMathPara>
                </a14:m>
                <a:endParaRPr lang="en-US" altLang="en-US" i="1" dirty="0">
                  <a:latin typeface="+mn-lt"/>
                </a:endParaRPr>
              </a:p>
              <a:p>
                <a:endParaRPr lang="en-US" altLang="en-US" b="0" i="1" dirty="0">
                  <a:latin typeface="+mn-lt"/>
                </a:endParaRPr>
              </a:p>
              <a:p>
                <a:r>
                  <a:rPr lang="en-US" altLang="en-US" b="0" dirty="0">
                    <a:latin typeface="+mn-lt"/>
                  </a:rPr>
                  <a:t>If </a:t>
                </a:r>
                <a14:m>
                  <m:oMath xmlns:m="http://schemas.openxmlformats.org/officeDocument/2006/math">
                    <m:r>
                      <a:rPr lang="en-US" altLang="en-US" b="0" i="1" smtClean="0">
                        <a:latin typeface="Cambria Math" panose="02040503050406030204" pitchFamily="18" charset="0"/>
                      </a:rPr>
                      <m:t>𝑟</m:t>
                    </m:r>
                    <m:r>
                      <a:rPr lang="en-US" altLang="en-US" b="0" i="1" smtClean="0">
                        <a:latin typeface="Cambria Math" panose="02040503050406030204" pitchFamily="18" charset="0"/>
                      </a:rPr>
                      <m:t>→∞</m:t>
                    </m:r>
                  </m:oMath>
                </a14:m>
                <a:r>
                  <a:rPr lang="en-US" altLang="en-US" i="1" dirty="0">
                    <a:latin typeface="+mn-lt"/>
                  </a:rPr>
                  <a:t> </a:t>
                </a:r>
                <a:r>
                  <a:rPr lang="en-US" altLang="en-US" dirty="0">
                    <a:latin typeface="+mn-lt"/>
                  </a:rPr>
                  <a:t>and </a:t>
                </a:r>
                <a14:m>
                  <m:oMath xmlns:m="http://schemas.openxmlformats.org/officeDocument/2006/math">
                    <m:r>
                      <a:rPr lang="en-US" altLang="en-US" b="0" i="1" smtClean="0">
                        <a:latin typeface="Cambria Math" panose="02040503050406030204" pitchFamily="18" charset="0"/>
                      </a:rPr>
                      <m:t>𝑝</m:t>
                    </m:r>
                    <m:r>
                      <a:rPr lang="en-US" altLang="en-US" b="0" i="1" smtClean="0">
                        <a:latin typeface="Cambria Math" panose="02040503050406030204" pitchFamily="18" charset="0"/>
                      </a:rPr>
                      <m:t>→1</m:t>
                    </m:r>
                  </m:oMath>
                </a14:m>
                <a:r>
                  <a:rPr lang="en-US" altLang="en-US" dirty="0">
                    <a:latin typeface="+mn-lt"/>
                  </a:rPr>
                  <a:t>, then the above converges to a Poisson distribution. </a:t>
                </a:r>
              </a:p>
              <a:p>
                <a:endParaRPr lang="en-US" altLang="en-US" i="1" dirty="0">
                  <a:latin typeface="+mn-lt"/>
                </a:endParaRPr>
              </a:p>
              <a:p>
                <a:r>
                  <a:rPr lang="en-US" altLang="en-US" dirty="0">
                    <a:latin typeface="+mn-lt"/>
                  </a:rPr>
                  <a:t>So, we let </a:t>
                </a:r>
                <a14:m>
                  <m:oMath xmlns:m="http://schemas.openxmlformats.org/officeDocument/2006/math">
                    <m:r>
                      <a:rPr lang="en-US" altLang="en-US" b="0" i="1" smtClean="0">
                        <a:latin typeface="Cambria Math" panose="02040503050406030204" pitchFamily="18" charset="0"/>
                      </a:rPr>
                      <m:t>𝑘</m:t>
                    </m:r>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𝑟</m:t>
                        </m:r>
                      </m:den>
                    </m:f>
                  </m:oMath>
                </a14:m>
                <a:r>
                  <a:rPr lang="en-US" altLang="en-US" dirty="0">
                    <a:latin typeface="+mn-lt"/>
                  </a:rPr>
                  <a:t> in the SAS statistical computing, and hence a parameter estimation of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𝑘</m:t>
                        </m:r>
                      </m:e>
                    </m:acc>
                    <m:r>
                      <a:rPr lang="en-US" altLang="en-US" b="0" i="1" dirty="0" smtClean="0">
                        <a:latin typeface="Cambria Math" panose="02040503050406030204" pitchFamily="18" charset="0"/>
                      </a:rPr>
                      <m:t>=0</m:t>
                    </m:r>
                  </m:oMath>
                </a14:m>
                <a:r>
                  <a:rPr lang="en-US" altLang="en-US" dirty="0">
                    <a:latin typeface="+mn-lt"/>
                  </a:rPr>
                  <a:t> implies that the NB model converges to the limiting case of a Poisson model. </a:t>
                </a: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1540884" y="1002053"/>
                <a:ext cx="9245600" cy="3247107"/>
              </a:xfrm>
              <a:prstGeom prst="rect">
                <a:avLst/>
              </a:prstGeom>
              <a:blipFill>
                <a:blip r:embed="rId3"/>
                <a:stretch>
                  <a:fillRect l="-412" t="-1946" b="-155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CA520E34-27EC-6141-A11E-B23FCEA1FF86}"/>
              </a:ext>
            </a:extLst>
          </p:cNvPr>
          <p:cNvSpPr/>
          <p:nvPr/>
        </p:nvSpPr>
        <p:spPr>
          <a:xfrm>
            <a:off x="827580" y="4742125"/>
            <a:ext cx="10467094" cy="146686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8" name="TextBox 25">
                <a:extLst>
                  <a:ext uri="{FF2B5EF4-FFF2-40B4-BE49-F238E27FC236}">
                    <a16:creationId xmlns:a16="http://schemas.microsoft.com/office/drawing/2014/main" id="{CC985207-B6DF-1F46-9628-49FF4863DD96}"/>
                  </a:ext>
                </a:extLst>
              </p:cNvPr>
              <p:cNvSpPr txBox="1">
                <a:spLocks noChangeArrowheads="1"/>
              </p:cNvSpPr>
              <p:nvPr/>
            </p:nvSpPr>
            <p:spPr bwMode="auto">
              <a:xfrm>
                <a:off x="1626784" y="4842620"/>
                <a:ext cx="9245600" cy="12311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Avoiding negative estimates for </a:t>
                </a:r>
                <a14:m>
                  <m:oMath xmlns:m="http://schemas.openxmlformats.org/officeDocument/2006/math">
                    <m:r>
                      <a:rPr lang="en-US" sz="2800" i="1">
                        <a:latin typeface="Cambria Math" charset="0"/>
                      </a:rPr>
                      <m:t>𝜐</m:t>
                    </m:r>
                  </m:oMath>
                </a14:m>
                <a:r>
                  <a:rPr lang="en-US" sz="2800" dirty="0"/>
                  <a:t> in CMP modeling</a:t>
                </a:r>
              </a:p>
              <a:p>
                <a:pPr algn="ctr"/>
                <a:endParaRPr lang="en-US" sz="2800" dirty="0"/>
              </a:p>
              <a:p>
                <a:pPr>
                  <a:defRPr/>
                </a:pPr>
                <a:r>
                  <a:rPr lang="en-US" dirty="0"/>
                  <a:t>We consider </a:t>
                </a:r>
                <a14:m>
                  <m:oMath xmlns:m="http://schemas.openxmlformats.org/officeDocument/2006/math">
                    <m:r>
                      <a:rPr lang="en-US" i="1">
                        <a:latin typeface="Cambria Math" charset="0"/>
                      </a:rPr>
                      <m:t>𝜂</m:t>
                    </m:r>
                    <m:r>
                      <a:rPr lang="en-US" i="1">
                        <a:latin typeface="Cambria Math" charset="0"/>
                      </a:rPr>
                      <m:t>=</m:t>
                    </m:r>
                    <m:r>
                      <m:rPr>
                        <m:sty m:val="p"/>
                      </m:rPr>
                      <a:rPr lang="en-US">
                        <a:latin typeface="Cambria Math" charset="0"/>
                      </a:rPr>
                      <m:t>log</m:t>
                    </m:r>
                    <m:r>
                      <a:rPr lang="en-US">
                        <a:latin typeface="Cambria Math" charset="0"/>
                      </a:rPr>
                      <m:t>⁡(</m:t>
                    </m:r>
                    <m:r>
                      <a:rPr lang="en-US" i="1">
                        <a:latin typeface="Cambria Math" charset="0"/>
                      </a:rPr>
                      <m:t>𝜐</m:t>
                    </m:r>
                    <m:r>
                      <a:rPr lang="en-US">
                        <a:latin typeface="Cambria Math" charset="0"/>
                      </a:rPr>
                      <m:t>)</m:t>
                    </m:r>
                  </m:oMath>
                </a14:m>
                <a:r>
                  <a:rPr lang="en-US" dirty="0"/>
                  <a:t> (or equivalently </a:t>
                </a:r>
                <a14:m>
                  <m:oMath xmlns:m="http://schemas.openxmlformats.org/officeDocument/2006/math">
                    <m:r>
                      <a:rPr lang="en-US" i="1">
                        <a:latin typeface="Cambria Math" charset="0"/>
                      </a:rPr>
                      <m:t>𝜐</m:t>
                    </m:r>
                    <m:r>
                      <a:rPr lang="en-US" i="1">
                        <a:latin typeface="Cambria Math" charset="0"/>
                      </a:rPr>
                      <m:t>=</m:t>
                    </m:r>
                    <m:sSup>
                      <m:sSupPr>
                        <m:ctrlPr>
                          <a:rPr lang="en-US" i="1">
                            <a:latin typeface="Cambria Math" panose="02040503050406030204" pitchFamily="18" charset="0"/>
                          </a:rPr>
                        </m:ctrlPr>
                      </m:sSupPr>
                      <m:e>
                        <m:r>
                          <a:rPr lang="en-US" i="1">
                            <a:latin typeface="Cambria Math" charset="0"/>
                          </a:rPr>
                          <m:t>𝑒</m:t>
                        </m:r>
                      </m:e>
                      <m:sup>
                        <m:r>
                          <a:rPr lang="en-US" i="1">
                            <a:latin typeface="Cambria Math" charset="0"/>
                          </a:rPr>
                          <m:t>𝜂</m:t>
                        </m:r>
                      </m:sup>
                    </m:sSup>
                  </m:oMath>
                </a14:m>
                <a:r>
                  <a:rPr lang="en-US" dirty="0"/>
                  <a:t>) for MLE (hence, </a:t>
                </a:r>
                <a:r>
                  <a:rPr lang="en-US" dirty="0" err="1"/>
                  <a:t>overdispesion</a:t>
                </a:r>
                <a:r>
                  <a:rPr lang="en-US" dirty="0"/>
                  <a:t> has </a:t>
                </a:r>
                <a14:m>
                  <m:oMath xmlns:m="http://schemas.openxmlformats.org/officeDocument/2006/math">
                    <m:r>
                      <a:rPr lang="en-US" i="1">
                        <a:latin typeface="Cambria Math" charset="0"/>
                      </a:rPr>
                      <m:t>𝜂</m:t>
                    </m:r>
                    <m:r>
                      <a:rPr lang="en-US" b="0" i="1" smtClean="0">
                        <a:latin typeface="Cambria Math" panose="02040503050406030204" pitchFamily="18" charset="0"/>
                      </a:rPr>
                      <m:t>&lt;0</m:t>
                    </m:r>
                  </m:oMath>
                </a14:m>
                <a:r>
                  <a:rPr lang="en-US" dirty="0"/>
                  <a:t>)</a:t>
                </a:r>
              </a:p>
            </p:txBody>
          </p:sp>
        </mc:Choice>
        <mc:Fallback xmlns="">
          <p:sp>
            <p:nvSpPr>
              <p:cNvPr id="8" name="TextBox 25">
                <a:extLst>
                  <a:ext uri="{FF2B5EF4-FFF2-40B4-BE49-F238E27FC236}">
                    <a16:creationId xmlns:a16="http://schemas.microsoft.com/office/drawing/2014/main" id="{CC985207-B6DF-1F46-9628-49FF4863DD96}"/>
                  </a:ext>
                </a:extLst>
              </p:cNvPr>
              <p:cNvSpPr txBox="1">
                <a:spLocks noRot="1" noChangeAspect="1" noMove="1" noResize="1" noEditPoints="1" noAdjustHandles="1" noChangeArrowheads="1" noChangeShapeType="1" noTextEdit="1"/>
              </p:cNvSpPr>
              <p:nvPr/>
            </p:nvSpPr>
            <p:spPr bwMode="auto">
              <a:xfrm>
                <a:off x="1626784" y="4842620"/>
                <a:ext cx="9245600" cy="1231106"/>
              </a:xfrm>
              <a:prstGeom prst="rect">
                <a:avLst/>
              </a:prstGeom>
              <a:blipFill>
                <a:blip r:embed="rId5"/>
                <a:stretch>
                  <a:fillRect l="-549" t="-4082" r="-412" b="-71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480519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8556171" cy="769441"/>
          </a:xfrm>
          <a:prstGeom prst="rect">
            <a:avLst/>
          </a:prstGeom>
        </p:spPr>
        <p:txBody>
          <a:bodyPr wrap="square">
            <a:spAutoFit/>
          </a:bodyPr>
          <a:lstStyle/>
          <a:p>
            <a:r>
              <a:rPr lang="en-US" sz="4400" b="1" dirty="0">
                <a:solidFill>
                  <a:schemeClr val="bg1"/>
                </a:solidFill>
              </a:rPr>
              <a:t>Agenda</a:t>
            </a:r>
          </a:p>
        </p:txBody>
      </p:sp>
      <p:graphicFrame>
        <p:nvGraphicFramePr>
          <p:cNvPr id="7" name="Table 6"/>
          <p:cNvGraphicFramePr>
            <a:graphicFrameLocks noGrp="1"/>
          </p:cNvGraphicFramePr>
          <p:nvPr>
            <p:extLst>
              <p:ext uri="{D42A27DB-BD31-4B8C-83A1-F6EECF244321}">
                <p14:modId xmlns:p14="http://schemas.microsoft.com/office/powerpoint/2010/main" val="3765677710"/>
              </p:ext>
            </p:extLst>
          </p:nvPr>
        </p:nvGraphicFramePr>
        <p:xfrm>
          <a:off x="2887980" y="1289792"/>
          <a:ext cx="6667500" cy="5105889"/>
        </p:xfrm>
        <a:graphic>
          <a:graphicData uri="http://schemas.openxmlformats.org/drawingml/2006/table">
            <a:tbl>
              <a:tblPr/>
              <a:tblGrid>
                <a:gridCol w="5166970">
                  <a:extLst>
                    <a:ext uri="{9D8B030D-6E8A-4147-A177-3AD203B41FA5}">
                      <a16:colId xmlns:a16="http://schemas.microsoft.com/office/drawing/2014/main" val="20000"/>
                    </a:ext>
                  </a:extLst>
                </a:gridCol>
                <a:gridCol w="1500530">
                  <a:extLst>
                    <a:ext uri="{9D8B030D-6E8A-4147-A177-3AD203B41FA5}">
                      <a16:colId xmlns:a16="http://schemas.microsoft.com/office/drawing/2014/main" val="20001"/>
                    </a:ext>
                  </a:extLst>
                </a:gridCol>
              </a:tblGrid>
              <a:tr h="690375">
                <a:tc>
                  <a:txBody>
                    <a:bodyPr/>
                    <a:lstStyle>
                      <a:lvl1pPr defTabSz="912813">
                        <a:spcBef>
                          <a:spcPct val="20000"/>
                        </a:spcBef>
                        <a:defRPr sz="2800">
                          <a:solidFill>
                            <a:schemeClr val="tx1"/>
                          </a:solidFill>
                          <a:latin typeface="Arial" charset="0"/>
                          <a:ea typeface="ＭＳ Ｐゴシック" charset="-128"/>
                        </a:defRPr>
                      </a:lvl1pPr>
                      <a:lvl2pPr marL="742950" indent="-285750" defTabSz="912813">
                        <a:spcBef>
                          <a:spcPct val="20000"/>
                        </a:spcBef>
                        <a:defRPr sz="2400">
                          <a:solidFill>
                            <a:schemeClr val="tx1"/>
                          </a:solidFill>
                          <a:latin typeface="Arial" charset="0"/>
                          <a:ea typeface="ＭＳ Ｐゴシック" charset="-128"/>
                        </a:defRPr>
                      </a:lvl2pPr>
                      <a:lvl3pPr marL="1143000" indent="-228600" defTabSz="912813">
                        <a:spcBef>
                          <a:spcPct val="20000"/>
                        </a:spcBef>
                        <a:defRPr sz="2000">
                          <a:solidFill>
                            <a:schemeClr val="tx1"/>
                          </a:solidFill>
                          <a:latin typeface="Arial" charset="0"/>
                          <a:ea typeface="ＭＳ Ｐゴシック" charset="-128"/>
                        </a:defRPr>
                      </a:lvl3pPr>
                      <a:lvl4pPr marL="1600200" indent="-228600" defTabSz="912813">
                        <a:spcBef>
                          <a:spcPct val="20000"/>
                        </a:spcBef>
                        <a:defRPr>
                          <a:solidFill>
                            <a:schemeClr val="tx1"/>
                          </a:solidFill>
                          <a:latin typeface="Arial" charset="0"/>
                          <a:ea typeface="ＭＳ Ｐゴシック" charset="-128"/>
                        </a:defRPr>
                      </a:lvl4pPr>
                      <a:lvl5pPr marL="2057400" indent="-228600" defTabSz="912813">
                        <a:spcBef>
                          <a:spcPct val="20000"/>
                        </a:spcBef>
                        <a:defRPr>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Arial" charset="0"/>
                          <a:ea typeface="ＭＳ Ｐゴシック" charset="-128"/>
                        </a:rPr>
                        <a:t>Sections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lvl1pPr defTabSz="912813">
                        <a:spcBef>
                          <a:spcPct val="20000"/>
                        </a:spcBef>
                        <a:defRPr sz="2800">
                          <a:solidFill>
                            <a:schemeClr val="tx1"/>
                          </a:solidFill>
                          <a:latin typeface="Arial" charset="0"/>
                          <a:ea typeface="ＭＳ Ｐゴシック" charset="-128"/>
                        </a:defRPr>
                      </a:lvl1pPr>
                      <a:lvl2pPr marL="742950" indent="-285750" defTabSz="912813">
                        <a:spcBef>
                          <a:spcPct val="20000"/>
                        </a:spcBef>
                        <a:defRPr sz="2400">
                          <a:solidFill>
                            <a:schemeClr val="tx1"/>
                          </a:solidFill>
                          <a:latin typeface="Arial" charset="0"/>
                          <a:ea typeface="ＭＳ Ｐゴシック" charset="-128"/>
                        </a:defRPr>
                      </a:lvl2pPr>
                      <a:lvl3pPr marL="1143000" indent="-228600" defTabSz="912813">
                        <a:spcBef>
                          <a:spcPct val="20000"/>
                        </a:spcBef>
                        <a:defRPr sz="2000">
                          <a:solidFill>
                            <a:schemeClr val="tx1"/>
                          </a:solidFill>
                          <a:latin typeface="Arial" charset="0"/>
                          <a:ea typeface="ＭＳ Ｐゴシック" charset="-128"/>
                        </a:defRPr>
                      </a:lvl3pPr>
                      <a:lvl4pPr marL="1600200" indent="-228600" defTabSz="912813">
                        <a:spcBef>
                          <a:spcPct val="20000"/>
                        </a:spcBef>
                        <a:defRPr>
                          <a:solidFill>
                            <a:schemeClr val="tx1"/>
                          </a:solidFill>
                          <a:latin typeface="Arial" charset="0"/>
                          <a:ea typeface="ＭＳ Ｐゴシック" charset="-128"/>
                        </a:defRPr>
                      </a:lvl4pPr>
                      <a:lvl5pPr marL="2057400" indent="-228600" defTabSz="912813">
                        <a:spcBef>
                          <a:spcPct val="20000"/>
                        </a:spcBef>
                        <a:defRPr>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Arial" charset="0"/>
                          <a:ea typeface="ＭＳ Ｐゴシック" charset="-128"/>
                        </a:rPr>
                        <a:t>Pages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0"/>
                  </a:ext>
                </a:extLst>
              </a:tr>
              <a:tr h="594993">
                <a:tc>
                  <a:txBody>
                    <a:bodyPr/>
                    <a:lstStyle>
                      <a:lvl1pPr defTabSz="912813">
                        <a:spcBef>
                          <a:spcPct val="20000"/>
                        </a:spcBef>
                        <a:defRPr sz="2800">
                          <a:solidFill>
                            <a:schemeClr val="tx1"/>
                          </a:solidFill>
                          <a:latin typeface="Arial" charset="0"/>
                          <a:ea typeface="ＭＳ Ｐゴシック" charset="-128"/>
                        </a:defRPr>
                      </a:lvl1pPr>
                      <a:lvl2pPr marL="742950" indent="-285750" defTabSz="912813">
                        <a:spcBef>
                          <a:spcPct val="20000"/>
                        </a:spcBef>
                        <a:defRPr sz="2400">
                          <a:solidFill>
                            <a:schemeClr val="tx1"/>
                          </a:solidFill>
                          <a:latin typeface="Arial" charset="0"/>
                          <a:ea typeface="ＭＳ Ｐゴシック" charset="-128"/>
                        </a:defRPr>
                      </a:lvl2pPr>
                      <a:lvl3pPr marL="1143000" indent="-228600" defTabSz="912813">
                        <a:spcBef>
                          <a:spcPct val="20000"/>
                        </a:spcBef>
                        <a:defRPr sz="2000">
                          <a:solidFill>
                            <a:schemeClr val="tx1"/>
                          </a:solidFill>
                          <a:latin typeface="Arial" charset="0"/>
                          <a:ea typeface="ＭＳ Ｐゴシック" charset="-128"/>
                        </a:defRPr>
                      </a:lvl3pPr>
                      <a:lvl4pPr marL="1600200" indent="-228600" defTabSz="912813">
                        <a:spcBef>
                          <a:spcPct val="20000"/>
                        </a:spcBef>
                        <a:defRPr>
                          <a:solidFill>
                            <a:schemeClr val="tx1"/>
                          </a:solidFill>
                          <a:latin typeface="Arial" charset="0"/>
                          <a:ea typeface="ＭＳ Ｐゴシック" charset="-128"/>
                        </a:defRPr>
                      </a:lvl4pPr>
                      <a:lvl5pPr marL="2057400" indent="-228600" defTabSz="912813">
                        <a:spcBef>
                          <a:spcPct val="20000"/>
                        </a:spcBef>
                        <a:defRPr>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charset="0"/>
                          <a:ea typeface="ＭＳ Ｐゴシック" charset="-128"/>
                        </a:rPr>
                        <a:t>Motivation: Abstract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defTabSz="912813">
                        <a:spcBef>
                          <a:spcPct val="20000"/>
                        </a:spcBef>
                        <a:defRPr sz="2800">
                          <a:solidFill>
                            <a:schemeClr val="tx1"/>
                          </a:solidFill>
                          <a:latin typeface="Arial" charset="0"/>
                          <a:ea typeface="ＭＳ Ｐゴシック" charset="-128"/>
                        </a:defRPr>
                      </a:lvl1pPr>
                      <a:lvl2pPr marL="742950" indent="-285750" defTabSz="912813">
                        <a:spcBef>
                          <a:spcPct val="20000"/>
                        </a:spcBef>
                        <a:defRPr sz="2400">
                          <a:solidFill>
                            <a:schemeClr val="tx1"/>
                          </a:solidFill>
                          <a:latin typeface="Arial" charset="0"/>
                          <a:ea typeface="ＭＳ Ｐゴシック" charset="-128"/>
                        </a:defRPr>
                      </a:lvl2pPr>
                      <a:lvl3pPr marL="1143000" indent="-228600" defTabSz="912813">
                        <a:spcBef>
                          <a:spcPct val="20000"/>
                        </a:spcBef>
                        <a:defRPr sz="2000">
                          <a:solidFill>
                            <a:schemeClr val="tx1"/>
                          </a:solidFill>
                          <a:latin typeface="Arial" charset="0"/>
                          <a:ea typeface="ＭＳ Ｐゴシック" charset="-128"/>
                        </a:defRPr>
                      </a:lvl3pPr>
                      <a:lvl4pPr marL="1600200" indent="-228600" defTabSz="912813">
                        <a:spcBef>
                          <a:spcPct val="20000"/>
                        </a:spcBef>
                        <a:defRPr>
                          <a:solidFill>
                            <a:schemeClr val="tx1"/>
                          </a:solidFill>
                          <a:latin typeface="Arial" charset="0"/>
                          <a:ea typeface="ＭＳ Ｐゴシック" charset="-128"/>
                        </a:defRPr>
                      </a:lvl4pPr>
                      <a:lvl5pPr marL="2057400" indent="-228600" defTabSz="912813">
                        <a:spcBef>
                          <a:spcPct val="20000"/>
                        </a:spcBef>
                        <a:defRPr>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ea typeface="ＭＳ Ｐゴシック" charset="-128"/>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1"/>
                  </a:ext>
                </a:extLst>
              </a:tr>
              <a:tr h="594993">
                <a:tc>
                  <a:txBody>
                    <a:bodyPr/>
                    <a:lstStyle>
                      <a:lvl1pPr defTabSz="912813">
                        <a:spcBef>
                          <a:spcPct val="20000"/>
                        </a:spcBef>
                        <a:defRPr sz="2800">
                          <a:solidFill>
                            <a:schemeClr val="tx1"/>
                          </a:solidFill>
                          <a:latin typeface="Arial" charset="0"/>
                          <a:ea typeface="ＭＳ Ｐゴシック" charset="-128"/>
                        </a:defRPr>
                      </a:lvl1pPr>
                      <a:lvl2pPr marL="742950" indent="-285750" defTabSz="912813">
                        <a:spcBef>
                          <a:spcPct val="20000"/>
                        </a:spcBef>
                        <a:defRPr sz="2400">
                          <a:solidFill>
                            <a:schemeClr val="tx1"/>
                          </a:solidFill>
                          <a:latin typeface="Arial" charset="0"/>
                          <a:ea typeface="ＭＳ Ｐゴシック" charset="-128"/>
                        </a:defRPr>
                      </a:lvl2pPr>
                      <a:lvl3pPr marL="1143000" indent="-228600" defTabSz="912813">
                        <a:spcBef>
                          <a:spcPct val="20000"/>
                        </a:spcBef>
                        <a:defRPr sz="2000">
                          <a:solidFill>
                            <a:schemeClr val="tx1"/>
                          </a:solidFill>
                          <a:latin typeface="Arial" charset="0"/>
                          <a:ea typeface="ＭＳ Ｐゴシック" charset="-128"/>
                        </a:defRPr>
                      </a:lvl3pPr>
                      <a:lvl4pPr marL="1600200" indent="-228600" defTabSz="912813">
                        <a:spcBef>
                          <a:spcPct val="20000"/>
                        </a:spcBef>
                        <a:defRPr>
                          <a:solidFill>
                            <a:schemeClr val="tx1"/>
                          </a:solidFill>
                          <a:latin typeface="Arial" charset="0"/>
                          <a:ea typeface="ＭＳ Ｐゴシック" charset="-128"/>
                        </a:defRPr>
                      </a:lvl4pPr>
                      <a:lvl5pPr marL="2057400" indent="-228600" defTabSz="912813">
                        <a:spcBef>
                          <a:spcPct val="20000"/>
                        </a:spcBef>
                        <a:defRPr>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normalizeH="0" baseline="0" dirty="0">
                          <a:ln>
                            <a:noFill/>
                          </a:ln>
                          <a:solidFill>
                            <a:schemeClr val="tx1"/>
                          </a:solidFill>
                          <a:effectLst/>
                          <a:latin typeface="Arial" charset="0"/>
                          <a:ea typeface="ＭＳ Ｐゴシック" charset="-128"/>
                          <a:cs typeface="+mn-cs"/>
                        </a:rPr>
                        <a:t>Literature Review (GLM, Longitudinal Studies, &amp; Random Effects)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912813">
                        <a:spcBef>
                          <a:spcPct val="20000"/>
                        </a:spcBef>
                        <a:defRPr sz="2800">
                          <a:solidFill>
                            <a:schemeClr val="tx1"/>
                          </a:solidFill>
                          <a:latin typeface="Arial" charset="0"/>
                          <a:ea typeface="ＭＳ Ｐゴシック" charset="-128"/>
                        </a:defRPr>
                      </a:lvl1pPr>
                      <a:lvl2pPr marL="742950" indent="-285750" defTabSz="912813">
                        <a:spcBef>
                          <a:spcPct val="20000"/>
                        </a:spcBef>
                        <a:defRPr sz="2400">
                          <a:solidFill>
                            <a:schemeClr val="tx1"/>
                          </a:solidFill>
                          <a:latin typeface="Arial" charset="0"/>
                          <a:ea typeface="ＭＳ Ｐゴシック" charset="-128"/>
                        </a:defRPr>
                      </a:lvl2pPr>
                      <a:lvl3pPr marL="1143000" indent="-228600" defTabSz="912813">
                        <a:spcBef>
                          <a:spcPct val="20000"/>
                        </a:spcBef>
                        <a:defRPr sz="2000">
                          <a:solidFill>
                            <a:schemeClr val="tx1"/>
                          </a:solidFill>
                          <a:latin typeface="Arial" charset="0"/>
                          <a:ea typeface="ＭＳ Ｐゴシック" charset="-128"/>
                        </a:defRPr>
                      </a:lvl3pPr>
                      <a:lvl4pPr marL="1600200" indent="-228600" defTabSz="912813">
                        <a:spcBef>
                          <a:spcPct val="20000"/>
                        </a:spcBef>
                        <a:defRPr>
                          <a:solidFill>
                            <a:schemeClr val="tx1"/>
                          </a:solidFill>
                          <a:latin typeface="Arial" charset="0"/>
                          <a:ea typeface="ＭＳ Ｐゴシック" charset="-128"/>
                        </a:defRPr>
                      </a:lvl4pPr>
                      <a:lvl5pPr marL="2057400" indent="-228600" defTabSz="912813">
                        <a:spcBef>
                          <a:spcPct val="20000"/>
                        </a:spcBef>
                        <a:defRPr>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ea typeface="ＭＳ Ｐゴシック" charset="-128"/>
                        </a:rPr>
                        <a:t>7 – 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4993">
                <a:tc>
                  <a: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2000" b="1" i="0" u="none" strike="noStrike" cap="none" normalizeH="0" baseline="0" dirty="0">
                          <a:ln>
                            <a:noFill/>
                          </a:ln>
                          <a:solidFill>
                            <a:schemeClr val="tx1"/>
                          </a:solidFill>
                          <a:effectLst/>
                          <a:latin typeface="Arial" charset="0"/>
                          <a:ea typeface="ＭＳ Ｐゴシック" charset="-128"/>
                        </a:rPr>
                        <a:t>Statistical Computing &amp; Data Analysis</a:t>
                      </a:r>
                      <a:endParaRPr kumimoji="0" lang="en-US" altLang="en-US" sz="2000" b="1" i="0" u="none" strike="noStrike" kern="1200" cap="none" normalizeH="0" baseline="0" dirty="0">
                        <a:ln>
                          <a:noFill/>
                        </a:ln>
                        <a:solidFill>
                          <a:schemeClr val="tx1"/>
                        </a:solidFill>
                        <a:effectLst/>
                        <a:latin typeface="Arial" charset="0"/>
                        <a:ea typeface="ＭＳ Ｐゴシック" charset="-128"/>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ea typeface="ＭＳ Ｐゴシック" charset="-128"/>
                        </a:rPr>
                        <a:t>34 – 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594993">
                <a:tc>
                  <a:txBody>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normalizeH="0" baseline="0" dirty="0">
                          <a:ln>
                            <a:noFill/>
                          </a:ln>
                          <a:solidFill>
                            <a:schemeClr val="tx1"/>
                          </a:solidFill>
                          <a:effectLst/>
                          <a:latin typeface="Arial" charset="0"/>
                          <a:ea typeface="ＭＳ Ｐゴシック" charset="-128"/>
                          <a:cs typeface="+mn-cs"/>
                        </a:rPr>
                        <a:t>Results: Simulated &amp; Progabide Data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ea typeface="ＭＳ Ｐゴシック" charset="-128"/>
                        </a:rPr>
                        <a:t>44 – 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96947568"/>
                  </a:ext>
                </a:extLst>
              </a:tr>
              <a:tr h="594993">
                <a:tc>
                  <a:txBody>
                    <a:bodyPr/>
                    <a:lstStyle>
                      <a:lvl1pPr defTabSz="912813">
                        <a:spcBef>
                          <a:spcPct val="20000"/>
                        </a:spcBef>
                        <a:defRPr sz="2800">
                          <a:solidFill>
                            <a:schemeClr val="tx1"/>
                          </a:solidFill>
                          <a:latin typeface="Arial" charset="0"/>
                          <a:ea typeface="ＭＳ Ｐゴシック" charset="-128"/>
                        </a:defRPr>
                      </a:lvl1pPr>
                      <a:lvl2pPr marL="742950" indent="-285750" defTabSz="912813">
                        <a:spcBef>
                          <a:spcPct val="20000"/>
                        </a:spcBef>
                        <a:defRPr sz="2400">
                          <a:solidFill>
                            <a:schemeClr val="tx1"/>
                          </a:solidFill>
                          <a:latin typeface="Arial" charset="0"/>
                          <a:ea typeface="ＭＳ Ｐゴシック" charset="-128"/>
                        </a:defRPr>
                      </a:lvl2pPr>
                      <a:lvl3pPr marL="1143000" indent="-228600" defTabSz="912813">
                        <a:spcBef>
                          <a:spcPct val="20000"/>
                        </a:spcBef>
                        <a:defRPr sz="2000">
                          <a:solidFill>
                            <a:schemeClr val="tx1"/>
                          </a:solidFill>
                          <a:latin typeface="Arial" charset="0"/>
                          <a:ea typeface="ＭＳ Ｐゴシック" charset="-128"/>
                        </a:defRPr>
                      </a:lvl3pPr>
                      <a:lvl4pPr marL="1600200" indent="-228600" defTabSz="912813">
                        <a:spcBef>
                          <a:spcPct val="20000"/>
                        </a:spcBef>
                        <a:defRPr>
                          <a:solidFill>
                            <a:schemeClr val="tx1"/>
                          </a:solidFill>
                          <a:latin typeface="Arial" charset="0"/>
                          <a:ea typeface="ＭＳ Ｐゴシック" charset="-128"/>
                        </a:defRPr>
                      </a:lvl4pPr>
                      <a:lvl5pPr marL="2057400" indent="-228600" defTabSz="912813">
                        <a:spcBef>
                          <a:spcPct val="20000"/>
                        </a:spcBef>
                        <a:defRPr>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normalizeH="0" baseline="0" dirty="0">
                          <a:ln>
                            <a:noFill/>
                          </a:ln>
                          <a:solidFill>
                            <a:schemeClr val="tx1"/>
                          </a:solidFill>
                          <a:effectLst/>
                          <a:latin typeface="Arial" charset="0"/>
                          <a:ea typeface="ＭＳ Ｐゴシック" charset="-128"/>
                          <a:cs typeface="+mn-cs"/>
                        </a:rPr>
                        <a:t>Take Away: Methodological &amp; Otherwise</a:t>
                      </a:r>
                      <a:endParaRPr kumimoji="0" lang="en-US" altLang="en-US" sz="2000" b="1" i="0" u="none" strike="noStrike" cap="none" normalizeH="0" baseline="0" dirty="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defTabSz="912813">
                        <a:spcBef>
                          <a:spcPct val="20000"/>
                        </a:spcBef>
                        <a:defRPr sz="2800">
                          <a:solidFill>
                            <a:schemeClr val="tx1"/>
                          </a:solidFill>
                          <a:latin typeface="Arial" charset="0"/>
                          <a:ea typeface="ＭＳ Ｐゴシック" charset="-128"/>
                        </a:defRPr>
                      </a:lvl1pPr>
                      <a:lvl2pPr marL="742950" indent="-285750" defTabSz="912813">
                        <a:spcBef>
                          <a:spcPct val="20000"/>
                        </a:spcBef>
                        <a:defRPr sz="2400">
                          <a:solidFill>
                            <a:schemeClr val="tx1"/>
                          </a:solidFill>
                          <a:latin typeface="Arial" charset="0"/>
                          <a:ea typeface="ＭＳ Ｐゴシック" charset="-128"/>
                        </a:defRPr>
                      </a:lvl2pPr>
                      <a:lvl3pPr marL="1143000" indent="-228600" defTabSz="912813">
                        <a:spcBef>
                          <a:spcPct val="20000"/>
                        </a:spcBef>
                        <a:defRPr sz="2000">
                          <a:solidFill>
                            <a:schemeClr val="tx1"/>
                          </a:solidFill>
                          <a:latin typeface="Arial" charset="0"/>
                          <a:ea typeface="ＭＳ Ｐゴシック" charset="-128"/>
                        </a:defRPr>
                      </a:lvl3pPr>
                      <a:lvl4pPr marL="1600200" indent="-228600" defTabSz="912813">
                        <a:spcBef>
                          <a:spcPct val="20000"/>
                        </a:spcBef>
                        <a:defRPr>
                          <a:solidFill>
                            <a:schemeClr val="tx1"/>
                          </a:solidFill>
                          <a:latin typeface="Arial" charset="0"/>
                          <a:ea typeface="ＭＳ Ｐゴシック" charset="-128"/>
                        </a:defRPr>
                      </a:lvl4pPr>
                      <a:lvl5pPr marL="2057400" indent="-228600" defTabSz="912813">
                        <a:spcBef>
                          <a:spcPct val="20000"/>
                        </a:spcBef>
                        <a:defRPr>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ea typeface="ＭＳ Ｐゴシック" charset="-128"/>
                        </a:rPr>
                        <a:t>49 – 50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659805">
                <a:tc>
                  <a:txBody>
                    <a:bodyPr/>
                    <a:lstStyle>
                      <a:lvl1pPr defTabSz="912813">
                        <a:spcBef>
                          <a:spcPct val="20000"/>
                        </a:spcBef>
                        <a:defRPr sz="2800">
                          <a:solidFill>
                            <a:schemeClr val="tx1"/>
                          </a:solidFill>
                          <a:latin typeface="Arial" charset="0"/>
                          <a:ea typeface="ＭＳ Ｐゴシック" charset="-128"/>
                        </a:defRPr>
                      </a:lvl1pPr>
                      <a:lvl2pPr marL="742950" indent="-285750" defTabSz="912813">
                        <a:spcBef>
                          <a:spcPct val="20000"/>
                        </a:spcBef>
                        <a:defRPr sz="2400">
                          <a:solidFill>
                            <a:schemeClr val="tx1"/>
                          </a:solidFill>
                          <a:latin typeface="Arial" charset="0"/>
                          <a:ea typeface="ＭＳ Ｐゴシック" charset="-128"/>
                        </a:defRPr>
                      </a:lvl2pPr>
                      <a:lvl3pPr marL="1143000" indent="-228600" defTabSz="912813">
                        <a:spcBef>
                          <a:spcPct val="20000"/>
                        </a:spcBef>
                        <a:defRPr sz="2000">
                          <a:solidFill>
                            <a:schemeClr val="tx1"/>
                          </a:solidFill>
                          <a:latin typeface="Arial" charset="0"/>
                          <a:ea typeface="ＭＳ Ｐゴシック" charset="-128"/>
                        </a:defRPr>
                      </a:lvl3pPr>
                      <a:lvl4pPr marL="1600200" indent="-228600" defTabSz="912813">
                        <a:spcBef>
                          <a:spcPct val="20000"/>
                        </a:spcBef>
                        <a:defRPr>
                          <a:solidFill>
                            <a:schemeClr val="tx1"/>
                          </a:solidFill>
                          <a:latin typeface="Arial" charset="0"/>
                          <a:ea typeface="ＭＳ Ｐゴシック" charset="-128"/>
                        </a:defRPr>
                      </a:lvl4pPr>
                      <a:lvl5pPr marL="2057400" indent="-228600" defTabSz="912813">
                        <a:spcBef>
                          <a:spcPct val="20000"/>
                        </a:spcBef>
                        <a:defRPr>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normalizeH="0" baseline="0" dirty="0">
                          <a:ln>
                            <a:noFill/>
                          </a:ln>
                          <a:solidFill>
                            <a:schemeClr val="tx1"/>
                          </a:solidFill>
                          <a:effectLst/>
                          <a:latin typeface="Arial" charset="0"/>
                          <a:ea typeface="ＭＳ Ｐゴシック" charset="-128"/>
                          <a:cs typeface="+mn-cs"/>
                        </a:rPr>
                        <a:t>Contact</a:t>
                      </a: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en-US" altLang="en-US" sz="2000" b="1" i="0" u="none" strike="noStrike" cap="none" normalizeH="0" baseline="0" dirty="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912813">
                        <a:spcBef>
                          <a:spcPct val="20000"/>
                        </a:spcBef>
                        <a:defRPr sz="2800">
                          <a:solidFill>
                            <a:schemeClr val="tx1"/>
                          </a:solidFill>
                          <a:latin typeface="Arial" charset="0"/>
                          <a:ea typeface="ＭＳ Ｐゴシック" charset="-128"/>
                        </a:defRPr>
                      </a:lvl1pPr>
                      <a:lvl2pPr marL="742950" indent="-285750" defTabSz="912813">
                        <a:spcBef>
                          <a:spcPct val="20000"/>
                        </a:spcBef>
                        <a:defRPr sz="2400">
                          <a:solidFill>
                            <a:schemeClr val="tx1"/>
                          </a:solidFill>
                          <a:latin typeface="Arial" charset="0"/>
                          <a:ea typeface="ＭＳ Ｐゴシック" charset="-128"/>
                        </a:defRPr>
                      </a:lvl2pPr>
                      <a:lvl3pPr marL="1143000" indent="-228600" defTabSz="912813">
                        <a:spcBef>
                          <a:spcPct val="20000"/>
                        </a:spcBef>
                        <a:defRPr sz="2000">
                          <a:solidFill>
                            <a:schemeClr val="tx1"/>
                          </a:solidFill>
                          <a:latin typeface="Arial" charset="0"/>
                          <a:ea typeface="ＭＳ Ｐゴシック" charset="-128"/>
                        </a:defRPr>
                      </a:lvl3pPr>
                      <a:lvl4pPr marL="1600200" indent="-228600" defTabSz="912813">
                        <a:spcBef>
                          <a:spcPct val="20000"/>
                        </a:spcBef>
                        <a:defRPr>
                          <a:solidFill>
                            <a:schemeClr val="tx1"/>
                          </a:solidFill>
                          <a:latin typeface="Arial" charset="0"/>
                          <a:ea typeface="ＭＳ Ｐゴシック" charset="-128"/>
                        </a:defRPr>
                      </a:lvl4pPr>
                      <a:lvl5pPr marL="2057400" indent="-228600" defTabSz="912813">
                        <a:spcBef>
                          <a:spcPct val="20000"/>
                        </a:spcBef>
                        <a:defRPr>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ea typeface="ＭＳ Ｐゴシック" charset="-128"/>
                        </a:rPr>
                        <a:t>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3462">
                <a:tc>
                  <a:txBody>
                    <a:bodyPr/>
                    <a:lstStyle>
                      <a:lvl1pPr defTabSz="912813">
                        <a:spcBef>
                          <a:spcPct val="20000"/>
                        </a:spcBef>
                        <a:defRPr sz="2800">
                          <a:solidFill>
                            <a:schemeClr val="tx1"/>
                          </a:solidFill>
                          <a:latin typeface="Arial" charset="0"/>
                          <a:ea typeface="ＭＳ Ｐゴシック" charset="-128"/>
                        </a:defRPr>
                      </a:lvl1pPr>
                      <a:lvl2pPr marL="742950" indent="-285750" defTabSz="912813">
                        <a:spcBef>
                          <a:spcPct val="20000"/>
                        </a:spcBef>
                        <a:defRPr sz="2400">
                          <a:solidFill>
                            <a:schemeClr val="tx1"/>
                          </a:solidFill>
                          <a:latin typeface="Arial" charset="0"/>
                          <a:ea typeface="ＭＳ Ｐゴシック" charset="-128"/>
                        </a:defRPr>
                      </a:lvl2pPr>
                      <a:lvl3pPr marL="1143000" indent="-228600" defTabSz="912813">
                        <a:spcBef>
                          <a:spcPct val="20000"/>
                        </a:spcBef>
                        <a:defRPr sz="2000">
                          <a:solidFill>
                            <a:schemeClr val="tx1"/>
                          </a:solidFill>
                          <a:latin typeface="Arial" charset="0"/>
                          <a:ea typeface="ＭＳ Ｐゴシック" charset="-128"/>
                        </a:defRPr>
                      </a:lvl3pPr>
                      <a:lvl4pPr marL="1600200" indent="-228600" defTabSz="912813">
                        <a:spcBef>
                          <a:spcPct val="20000"/>
                        </a:spcBef>
                        <a:defRPr>
                          <a:solidFill>
                            <a:schemeClr val="tx1"/>
                          </a:solidFill>
                          <a:latin typeface="Arial" charset="0"/>
                          <a:ea typeface="ＭＳ Ｐゴシック" charset="-128"/>
                        </a:defRPr>
                      </a:lvl4pPr>
                      <a:lvl5pPr marL="2057400" indent="-228600" defTabSz="912813">
                        <a:spcBef>
                          <a:spcPct val="20000"/>
                        </a:spcBef>
                        <a:defRPr>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normalizeH="0" baseline="0" dirty="0">
                          <a:ln>
                            <a:noFill/>
                          </a:ln>
                          <a:solidFill>
                            <a:schemeClr val="tx1"/>
                          </a:solidFill>
                          <a:effectLst/>
                          <a:latin typeface="Arial" charset="0"/>
                          <a:ea typeface="ＭＳ Ｐゴシック" charset="-128"/>
                          <a:cs typeface="+mn-cs"/>
                        </a:rPr>
                        <a:t>Appendix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defTabSz="912813">
                        <a:spcBef>
                          <a:spcPct val="20000"/>
                        </a:spcBef>
                        <a:defRPr sz="2800">
                          <a:solidFill>
                            <a:schemeClr val="tx1"/>
                          </a:solidFill>
                          <a:latin typeface="Arial" charset="0"/>
                          <a:ea typeface="ＭＳ Ｐゴシック" charset="-128"/>
                        </a:defRPr>
                      </a:lvl1pPr>
                      <a:lvl2pPr marL="742950" indent="-285750" defTabSz="912813">
                        <a:spcBef>
                          <a:spcPct val="20000"/>
                        </a:spcBef>
                        <a:defRPr sz="2400">
                          <a:solidFill>
                            <a:schemeClr val="tx1"/>
                          </a:solidFill>
                          <a:latin typeface="Arial" charset="0"/>
                          <a:ea typeface="ＭＳ Ｐゴシック" charset="-128"/>
                        </a:defRPr>
                      </a:lvl2pPr>
                      <a:lvl3pPr marL="1143000" indent="-228600" defTabSz="912813">
                        <a:spcBef>
                          <a:spcPct val="20000"/>
                        </a:spcBef>
                        <a:defRPr sz="2000">
                          <a:solidFill>
                            <a:schemeClr val="tx1"/>
                          </a:solidFill>
                          <a:latin typeface="Arial" charset="0"/>
                          <a:ea typeface="ＭＳ Ｐゴシック" charset="-128"/>
                        </a:defRPr>
                      </a:lvl3pPr>
                      <a:lvl4pPr marL="1600200" indent="-228600" defTabSz="912813">
                        <a:spcBef>
                          <a:spcPct val="20000"/>
                        </a:spcBef>
                        <a:defRPr>
                          <a:solidFill>
                            <a:schemeClr val="tx1"/>
                          </a:solidFill>
                          <a:latin typeface="Arial" charset="0"/>
                          <a:ea typeface="ＭＳ Ｐゴシック" charset="-128"/>
                        </a:defRPr>
                      </a:lvl4pPr>
                      <a:lvl5pPr marL="2057400" indent="-228600" defTabSz="912813">
                        <a:spcBef>
                          <a:spcPct val="20000"/>
                        </a:spcBef>
                        <a:defRPr>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charset="0"/>
                          <a:ea typeface="ＭＳ Ｐゴシック" charset="-128"/>
                        </a:rPr>
                        <a:t>52 – 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6"/>
                  </a:ext>
                </a:extLst>
              </a:tr>
            </a:tbl>
          </a:graphicData>
        </a:graphic>
      </p:graphicFrame>
      <p:pic>
        <p:nvPicPr>
          <p:cNvPr id="9" name="Picture 2" descr="mage result for uconn">
            <a:extLst>
              <a:ext uri="{FF2B5EF4-FFF2-40B4-BE49-F238E27FC236}">
                <a16:creationId xmlns:a16="http://schemas.microsoft.com/office/drawing/2014/main" id="{A7289450-08FC-B84E-8E95-ADAE38504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4" y="6271708"/>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281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Statistical Computing &amp; Data Analysis</a:t>
            </a:r>
          </a:p>
        </p:txBody>
      </p:sp>
      <p:sp>
        <p:nvSpPr>
          <p:cNvPr id="12" name="Rounded Rectangle 11"/>
          <p:cNvSpPr/>
          <p:nvPr/>
        </p:nvSpPr>
        <p:spPr>
          <a:xfrm>
            <a:off x="409180" y="1606796"/>
            <a:ext cx="5542742" cy="381310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25"/>
          <p:cNvSpPr txBox="1">
            <a:spLocks noChangeArrowheads="1"/>
          </p:cNvSpPr>
          <p:nvPr/>
        </p:nvSpPr>
        <p:spPr bwMode="auto">
          <a:xfrm>
            <a:off x="875884" y="1854770"/>
            <a:ext cx="4743538"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CMP Fixed Effects </a:t>
            </a:r>
          </a:p>
          <a:p>
            <a:pPr algn="ctr"/>
            <a:r>
              <a:rPr lang="en-US" sz="2800" dirty="0"/>
              <a:t>with NLMIXED</a:t>
            </a:r>
          </a:p>
          <a:p>
            <a:pPr algn="ctr"/>
            <a:endParaRPr lang="en-US" sz="2800" dirty="0"/>
          </a:p>
          <a:p>
            <a:r>
              <a:rPr lang="en-US" dirty="0"/>
              <a:t>proc </a:t>
            </a:r>
            <a:r>
              <a:rPr lang="en-US" dirty="0" err="1"/>
              <a:t>nlmixed</a:t>
            </a:r>
            <a:r>
              <a:rPr lang="en-US" dirty="0"/>
              <a:t> data=</a:t>
            </a:r>
            <a:r>
              <a:rPr lang="en-US" dirty="0" err="1"/>
              <a:t>cmpu</a:t>
            </a:r>
            <a:r>
              <a:rPr lang="en-US" dirty="0"/>
              <a:t>;</a:t>
            </a:r>
          </a:p>
          <a:p>
            <a:r>
              <a:rPr lang="en-US" dirty="0" err="1"/>
              <a:t>parms</a:t>
            </a:r>
            <a:r>
              <a:rPr lang="en-US" dirty="0"/>
              <a:t> b0=0 b1=0 v=0;</a:t>
            </a:r>
          </a:p>
          <a:p>
            <a:r>
              <a:rPr lang="en-US" dirty="0" err="1"/>
              <a:t>xb</a:t>
            </a:r>
            <a:r>
              <a:rPr lang="en-US" dirty="0"/>
              <a:t> = b0+b1*x;</a:t>
            </a:r>
          </a:p>
          <a:p>
            <a:r>
              <a:rPr lang="en-US" dirty="0"/>
              <a:t>l = </a:t>
            </a:r>
            <a:r>
              <a:rPr lang="en-US" dirty="0" err="1"/>
              <a:t>exp</a:t>
            </a:r>
            <a:r>
              <a:rPr lang="en-US" dirty="0"/>
              <a:t>(</a:t>
            </a:r>
            <a:r>
              <a:rPr lang="en-US" dirty="0" err="1"/>
              <a:t>xb</a:t>
            </a:r>
            <a:r>
              <a:rPr lang="en-US" dirty="0"/>
              <a:t>);</a:t>
            </a:r>
          </a:p>
          <a:p>
            <a:r>
              <a:rPr lang="en-US" dirty="0" err="1"/>
              <a:t>ll</a:t>
            </a:r>
            <a:r>
              <a:rPr lang="en-US" dirty="0"/>
              <a:t> = y*log(l)-v*</a:t>
            </a:r>
            <a:r>
              <a:rPr lang="en-US" dirty="0" err="1"/>
              <a:t>lgamma</a:t>
            </a:r>
            <a:r>
              <a:rPr lang="en-US" dirty="0"/>
              <a:t>(y+1)-log(</a:t>
            </a:r>
            <a:r>
              <a:rPr lang="en-US" dirty="0" err="1"/>
              <a:t>ZSum</a:t>
            </a:r>
            <a:r>
              <a:rPr lang="en-US" dirty="0"/>
              <a:t>(</a:t>
            </a:r>
            <a:r>
              <a:rPr lang="en-US" dirty="0" err="1"/>
              <a:t>l,v</a:t>
            </a:r>
            <a:r>
              <a:rPr lang="en-US" dirty="0"/>
              <a:t>));</a:t>
            </a:r>
          </a:p>
          <a:p>
            <a:r>
              <a:rPr lang="en-US" dirty="0"/>
              <a:t>model </a:t>
            </a:r>
            <a:r>
              <a:rPr lang="en-US" dirty="0" err="1"/>
              <a:t>y~general</a:t>
            </a:r>
            <a:r>
              <a:rPr lang="en-US" dirty="0"/>
              <a:t>(</a:t>
            </a:r>
            <a:r>
              <a:rPr lang="en-US" dirty="0" err="1"/>
              <a:t>ll</a:t>
            </a:r>
            <a:r>
              <a:rPr lang="en-US" dirty="0"/>
              <a:t>);</a:t>
            </a:r>
          </a:p>
          <a:p>
            <a:r>
              <a:rPr lang="en-US" dirty="0"/>
              <a:t>run;</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F2BD5622-6098-3940-A51E-AA23B33A1872}"/>
              </a:ext>
            </a:extLst>
          </p:cNvPr>
          <p:cNvSpPr/>
          <p:nvPr/>
        </p:nvSpPr>
        <p:spPr>
          <a:xfrm>
            <a:off x="6302251" y="1606795"/>
            <a:ext cx="5570174" cy="381310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25">
            <a:extLst>
              <a:ext uri="{FF2B5EF4-FFF2-40B4-BE49-F238E27FC236}">
                <a16:creationId xmlns:a16="http://schemas.microsoft.com/office/drawing/2014/main" id="{1D35AA7E-CFC6-AB48-8381-2FD892620A3A}"/>
              </a:ext>
            </a:extLst>
          </p:cNvPr>
          <p:cNvSpPr txBox="1">
            <a:spLocks noChangeArrowheads="1"/>
          </p:cNvSpPr>
          <p:nvPr/>
        </p:nvSpPr>
        <p:spPr bwMode="auto">
          <a:xfrm>
            <a:off x="6438963" y="1854770"/>
            <a:ext cx="5433462"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CMP Random Effects </a:t>
            </a:r>
          </a:p>
          <a:p>
            <a:pPr algn="ctr"/>
            <a:r>
              <a:rPr lang="en-US" sz="2800" dirty="0"/>
              <a:t>with NLMIXED (intercept effects)</a:t>
            </a:r>
          </a:p>
          <a:p>
            <a:endParaRPr lang="en-US" dirty="0"/>
          </a:p>
          <a:p>
            <a:r>
              <a:rPr lang="en-US" dirty="0"/>
              <a:t>proc </a:t>
            </a:r>
            <a:r>
              <a:rPr lang="en-US" dirty="0" err="1"/>
              <a:t>nlmixed</a:t>
            </a:r>
            <a:r>
              <a:rPr lang="en-US" dirty="0"/>
              <a:t> data=</a:t>
            </a:r>
            <a:r>
              <a:rPr lang="en-US" dirty="0" err="1"/>
              <a:t>cmpu</a:t>
            </a:r>
            <a:r>
              <a:rPr lang="en-US" dirty="0"/>
              <a:t>;</a:t>
            </a:r>
          </a:p>
          <a:p>
            <a:r>
              <a:rPr lang="en-US" dirty="0" err="1"/>
              <a:t>parms</a:t>
            </a:r>
            <a:r>
              <a:rPr lang="en-US" dirty="0"/>
              <a:t> b0=0 b1=0 v=0 </a:t>
            </a:r>
            <a:r>
              <a:rPr lang="en-US" dirty="0">
                <a:solidFill>
                  <a:srgbClr val="FF0000"/>
                </a:solidFill>
              </a:rPr>
              <a:t>sigma2=.35</a:t>
            </a:r>
            <a:r>
              <a:rPr lang="en-US" dirty="0"/>
              <a:t>;</a:t>
            </a:r>
          </a:p>
          <a:p>
            <a:r>
              <a:rPr lang="en-US" dirty="0" err="1"/>
              <a:t>xb</a:t>
            </a:r>
            <a:r>
              <a:rPr lang="en-US" dirty="0"/>
              <a:t> = b0+</a:t>
            </a:r>
            <a:r>
              <a:rPr lang="en-US" dirty="0">
                <a:solidFill>
                  <a:srgbClr val="FF0000"/>
                </a:solidFill>
              </a:rPr>
              <a:t>u</a:t>
            </a:r>
            <a:r>
              <a:rPr lang="en-US" dirty="0"/>
              <a:t>+b1*x;</a:t>
            </a:r>
          </a:p>
          <a:p>
            <a:r>
              <a:rPr lang="en-US" dirty="0"/>
              <a:t>l = </a:t>
            </a:r>
            <a:r>
              <a:rPr lang="en-US" dirty="0" err="1"/>
              <a:t>exp</a:t>
            </a:r>
            <a:r>
              <a:rPr lang="en-US" dirty="0"/>
              <a:t>(</a:t>
            </a:r>
            <a:r>
              <a:rPr lang="en-US" dirty="0" err="1"/>
              <a:t>xb</a:t>
            </a:r>
            <a:r>
              <a:rPr lang="en-US" dirty="0"/>
              <a:t>);</a:t>
            </a:r>
          </a:p>
          <a:p>
            <a:r>
              <a:rPr lang="en-US" dirty="0" err="1"/>
              <a:t>ll</a:t>
            </a:r>
            <a:r>
              <a:rPr lang="en-US" dirty="0"/>
              <a:t> = y*log(l)-v*</a:t>
            </a:r>
            <a:r>
              <a:rPr lang="en-US" dirty="0" err="1"/>
              <a:t>lgamma</a:t>
            </a:r>
            <a:r>
              <a:rPr lang="en-US" dirty="0"/>
              <a:t>(y+1)-log(</a:t>
            </a:r>
            <a:r>
              <a:rPr lang="en-US" dirty="0" err="1"/>
              <a:t>ZSum</a:t>
            </a:r>
            <a:r>
              <a:rPr lang="en-US" dirty="0"/>
              <a:t>(</a:t>
            </a:r>
            <a:r>
              <a:rPr lang="en-US" dirty="0" err="1"/>
              <a:t>l,v</a:t>
            </a:r>
            <a:r>
              <a:rPr lang="en-US" dirty="0"/>
              <a:t>));</a:t>
            </a:r>
          </a:p>
          <a:p>
            <a:r>
              <a:rPr lang="en-US" dirty="0">
                <a:solidFill>
                  <a:srgbClr val="FF0000"/>
                </a:solidFill>
              </a:rPr>
              <a:t>random u ~ normal(0,sigma2) Subject=ID</a:t>
            </a:r>
            <a:r>
              <a:rPr lang="en-US" dirty="0"/>
              <a:t>;</a:t>
            </a:r>
          </a:p>
          <a:p>
            <a:r>
              <a:rPr lang="en-US" dirty="0"/>
              <a:t>model </a:t>
            </a:r>
            <a:r>
              <a:rPr lang="en-US" dirty="0" err="1"/>
              <a:t>y~general</a:t>
            </a:r>
            <a:r>
              <a:rPr lang="en-US" dirty="0"/>
              <a:t>(</a:t>
            </a:r>
            <a:r>
              <a:rPr lang="en-US" dirty="0" err="1"/>
              <a:t>ll</a:t>
            </a:r>
            <a:r>
              <a:rPr lang="en-US" dirty="0"/>
              <a:t>);</a:t>
            </a:r>
          </a:p>
          <a:p>
            <a:r>
              <a:rPr lang="en-US" dirty="0"/>
              <a:t>run;</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4116B85-6592-EA41-AE69-0ABDA823F0E9}"/>
                  </a:ext>
                </a:extLst>
              </p:cNvPr>
              <p:cNvSpPr txBox="1"/>
              <p:nvPr/>
            </p:nvSpPr>
            <p:spPr>
              <a:xfrm>
                <a:off x="2061556" y="5868785"/>
                <a:ext cx="6932815" cy="11213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𝑙𝑜𝑔𝐿</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panose="02040503050406030204" pitchFamily="18" charset="0"/>
                            </a:rPr>
                            <m:t>,</m:t>
                          </m:r>
                          <m:r>
                            <a:rPr lang="en-US" i="1">
                              <a:latin typeface="Cambria Math" panose="02040503050406030204" pitchFamily="18" charset="0"/>
                            </a:rPr>
                            <m:t>𝜐</m:t>
                          </m:r>
                        </m:e>
                        <m:e>
                          <m:r>
                            <a:rPr lang="en-US" i="1">
                              <a:latin typeface="Cambria Math" panose="02040503050406030204" pitchFamily="18" charset="0"/>
                            </a:rPr>
                            <m:t>𝑦</m:t>
                          </m:r>
                        </m:e>
                      </m:d>
                      <m:r>
                        <a:rPr lang="en-US" i="1">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e>
                              </m:d>
                            </m:e>
                          </m:func>
                          <m:r>
                            <a:rPr lang="en-US" i="1">
                              <a:latin typeface="Cambria Math" panose="02040503050406030204" pitchFamily="18" charset="0"/>
                            </a:rPr>
                            <m:t>− </m:t>
                          </m:r>
                          <m:r>
                            <a:rPr lang="en-US" i="1">
                              <a:latin typeface="Cambria Math" panose="02040503050406030204" pitchFamily="18" charset="0"/>
                            </a:rPr>
                            <m:t>𝜐</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e>
                                  </m:d>
                                </m:e>
                              </m:func>
                              <m:r>
                                <a:rPr lang="en-US" i="1">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r>
                                    <m:rPr>
                                      <m:sty m:val="p"/>
                                    </m:rPr>
                                    <a:rPr lang="en-US">
                                      <a:latin typeface="Cambria Math" panose="02040503050406030204" pitchFamily="18" charset="0"/>
                                    </a:rPr>
                                    <m:t>log</m:t>
                                  </m:r>
                                  <m:r>
                                    <a:rPr lang="en-US" i="1">
                                      <a:latin typeface="Cambria Math" panose="02040503050406030204" pitchFamily="18" charset="0"/>
                                    </a:rPr>
                                    <m:t>[</m:t>
                                  </m:r>
                                  <m:r>
                                    <a:rPr lang="en-US" i="1">
                                      <a:latin typeface="Cambria Math" panose="02040503050406030204" pitchFamily="18" charset="0"/>
                                    </a:rPr>
                                    <m:t>𝑍</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𝜐</m:t>
                                      </m:r>
                                    </m:e>
                                  </m:d>
                                  <m:r>
                                    <a:rPr lang="en-US" i="1">
                                      <a:latin typeface="Cambria Math" panose="02040503050406030204" pitchFamily="18" charset="0"/>
                                    </a:rPr>
                                    <m:t>]</m:t>
                                  </m:r>
                                </m:e>
                              </m:nary>
                            </m:e>
                          </m:nary>
                        </m:e>
                      </m:nary>
                    </m:oMath>
                  </m:oMathPara>
                </a14:m>
                <a:endParaRPr lang="en-US" dirty="0">
                  <a:effectLst/>
                </a:endParaRPr>
              </a:p>
              <a:p>
                <a:endParaRPr lang="en-US" dirty="0"/>
              </a:p>
            </p:txBody>
          </p:sp>
        </mc:Choice>
        <mc:Fallback xmlns="">
          <p:sp>
            <p:nvSpPr>
              <p:cNvPr id="2" name="TextBox 1">
                <a:extLst>
                  <a:ext uri="{FF2B5EF4-FFF2-40B4-BE49-F238E27FC236}">
                    <a16:creationId xmlns:a16="http://schemas.microsoft.com/office/drawing/2014/main" id="{84116B85-6592-EA41-AE69-0ABDA823F0E9}"/>
                  </a:ext>
                </a:extLst>
              </p:cNvPr>
              <p:cNvSpPr txBox="1">
                <a:spLocks noRot="1" noChangeAspect="1" noMove="1" noResize="1" noEditPoints="1" noAdjustHandles="1" noChangeArrowheads="1" noChangeShapeType="1" noTextEdit="1"/>
              </p:cNvSpPr>
              <p:nvPr/>
            </p:nvSpPr>
            <p:spPr>
              <a:xfrm>
                <a:off x="2061556" y="5868785"/>
                <a:ext cx="6932815" cy="1121397"/>
              </a:xfrm>
              <a:prstGeom prst="rect">
                <a:avLst/>
              </a:prstGeom>
              <a:blipFill>
                <a:blip r:embed="rId4"/>
                <a:stretch>
                  <a:fillRect t="-75281" b="-93258"/>
                </a:stretch>
              </a:blipFill>
            </p:spPr>
            <p:txBody>
              <a:bodyPr/>
              <a:lstStyle/>
              <a:p>
                <a:r>
                  <a:rPr lang="en-US">
                    <a:noFill/>
                  </a:rPr>
                  <a:t> </a:t>
                </a:r>
              </a:p>
            </p:txBody>
          </p:sp>
        </mc:Fallback>
      </mc:AlternateContent>
    </p:spTree>
    <p:extLst>
      <p:ext uri="{BB962C8B-B14F-4D97-AF65-F5344CB8AC3E}">
        <p14:creationId xmlns:p14="http://schemas.microsoft.com/office/powerpoint/2010/main" val="3126733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Statistical Computing &amp; Data Analysis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A5286AEB-4835-434D-850D-60D60B2D8CF3}"/>
              </a:ext>
            </a:extLst>
          </p:cNvPr>
          <p:cNvSpPr/>
          <p:nvPr/>
        </p:nvSpPr>
        <p:spPr>
          <a:xfrm>
            <a:off x="392555" y="1174539"/>
            <a:ext cx="11411518" cy="389621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1" name="TextBox 25">
                <a:extLst>
                  <a:ext uri="{FF2B5EF4-FFF2-40B4-BE49-F238E27FC236}">
                    <a16:creationId xmlns:a16="http://schemas.microsoft.com/office/drawing/2014/main" id="{754AD703-5C5A-6D45-9C93-692F5A7CA4F4}"/>
                  </a:ext>
                </a:extLst>
              </p:cNvPr>
              <p:cNvSpPr txBox="1">
                <a:spLocks noChangeArrowheads="1"/>
              </p:cNvSpPr>
              <p:nvPr/>
            </p:nvSpPr>
            <p:spPr bwMode="auto">
              <a:xfrm>
                <a:off x="859258" y="1422513"/>
                <a:ext cx="10628931" cy="406265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3600" dirty="0"/>
                  <a:t>A Note on MLE Approximations: Quasi-Newton Methods</a:t>
                </a:r>
              </a:p>
              <a:p>
                <a:pPr>
                  <a:defRPr/>
                </a:pPr>
                <a:endParaRPr lang="en-US" dirty="0"/>
              </a:p>
              <a:p>
                <a:pPr>
                  <a:defRPr/>
                </a:pPr>
                <a:r>
                  <a:rPr lang="en-US" sz="2800" dirty="0"/>
                  <a:t>Repeat updates of the form </a:t>
                </a:r>
                <a14:m>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𝑡</m:t>
                    </m:r>
                    <m:r>
                      <m:rPr>
                        <m:sty m:val="p"/>
                      </m:rPr>
                      <a:rPr lang="en-US" sz="2800" b="0" i="0" smtClean="0">
                        <a:latin typeface="Cambria Math" panose="02040503050406030204" pitchFamily="18" charset="0"/>
                      </a:rPr>
                      <m:t>Δ</m:t>
                    </m:r>
                    <m:r>
                      <a:rPr lang="en-US" sz="2800" b="0" i="1" smtClean="0">
                        <a:latin typeface="Cambria Math" panose="02040503050406030204" pitchFamily="18" charset="0"/>
                      </a:rPr>
                      <m:t>𝑥</m:t>
                    </m:r>
                  </m:oMath>
                </a14:m>
                <a:r>
                  <a:rPr lang="en-US" sz="2800" dirty="0"/>
                  <a:t> where direction </a:t>
                </a:r>
                <a14:m>
                  <m:oMath xmlns:m="http://schemas.openxmlformats.org/officeDocument/2006/math">
                    <m:r>
                      <m:rPr>
                        <m:sty m:val="p"/>
                      </m:rPr>
                      <a:rPr lang="en-US" sz="2800">
                        <a:latin typeface="Cambria Math" panose="02040503050406030204" pitchFamily="18" charset="0"/>
                      </a:rPr>
                      <m:t>Δ</m:t>
                    </m:r>
                    <m:r>
                      <m:rPr>
                        <m:sty m:val="p"/>
                      </m:rPr>
                      <a:rPr lang="en-US" sz="2800" b="0" i="0" smtClean="0">
                        <a:latin typeface="Cambria Math" panose="02040503050406030204" pitchFamily="18" charset="0"/>
                      </a:rPr>
                      <m:t>x</m:t>
                    </m:r>
                  </m:oMath>
                </a14:m>
                <a:r>
                  <a:rPr lang="en-US" sz="2800" dirty="0"/>
                  <a:t> is defined by linear system </a:t>
                </a:r>
                <a14:m>
                  <m:oMath xmlns:m="http://schemas.openxmlformats.org/officeDocument/2006/math">
                    <m:r>
                      <m:rPr>
                        <m:sty m:val="p"/>
                      </m:rPr>
                      <a:rPr lang="en-US" sz="2800" b="0" i="0" smtClean="0">
                        <a:latin typeface="Cambria Math" panose="02040503050406030204" pitchFamily="18" charset="0"/>
                      </a:rPr>
                      <m:t>B</m:t>
                    </m:r>
                    <m:r>
                      <m:rPr>
                        <m:sty m:val="p"/>
                      </m:rPr>
                      <a:rPr lang="en-US" sz="2800">
                        <a:latin typeface="Cambria Math" panose="02040503050406030204" pitchFamily="18" charset="0"/>
                      </a:rPr>
                      <m:t>Δ</m:t>
                    </m:r>
                    <m:r>
                      <m:rPr>
                        <m:sty m:val="p"/>
                      </m:rPr>
                      <a:rPr lang="en-US" sz="2800" b="0" i="0" smtClean="0">
                        <a:latin typeface="Cambria Math" panose="02040503050406030204" pitchFamily="18" charset="0"/>
                      </a:rPr>
                      <m:t>x</m:t>
                    </m:r>
                    <m:r>
                      <a:rPr lang="en-US" sz="2800" b="0" i="0" smtClean="0">
                        <a:latin typeface="Cambria Math" panose="02040503050406030204" pitchFamily="18" charset="0"/>
                      </a:rPr>
                      <m:t>=−</m:t>
                    </m:r>
                    <m:r>
                      <m:rPr>
                        <m:sty m:val="p"/>
                      </m:rP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𝑥</m:t>
                        </m:r>
                      </m:e>
                    </m:d>
                  </m:oMath>
                </a14:m>
                <a:r>
                  <a:rPr lang="en-US" sz="2800" dirty="0"/>
                  <a:t> for some approximation </a:t>
                </a:r>
                <a14:m>
                  <m:oMath xmlns:m="http://schemas.openxmlformats.org/officeDocument/2006/math">
                    <m:r>
                      <a:rPr lang="en-US" sz="2800" b="0" i="1" smtClean="0">
                        <a:latin typeface="Cambria Math" panose="02040503050406030204" pitchFamily="18" charset="0"/>
                      </a:rPr>
                      <m:t>𝐵</m:t>
                    </m:r>
                  </m:oMath>
                </a14:m>
                <a:r>
                  <a:rPr lang="en-US" sz="2800" dirty="0"/>
                  <a:t> of the Hessian </a:t>
                </a:r>
                <a14:m>
                  <m:oMath xmlns:m="http://schemas.openxmlformats.org/officeDocument/2006/math">
                    <m:sSup>
                      <m:sSupPr>
                        <m:ctrlPr>
                          <a:rPr lang="en-US" sz="2800" i="1">
                            <a:latin typeface="Cambria Math" panose="02040503050406030204" pitchFamily="18" charset="0"/>
                            <a:ea typeface="Cambria Math" panose="02040503050406030204" pitchFamily="18" charset="0"/>
                          </a:rPr>
                        </m:ctrlPr>
                      </m:sSupPr>
                      <m:e>
                        <m:r>
                          <m:rPr>
                            <m:sty m:val="p"/>
                          </m:rPr>
                          <a:rPr lang="en-US" sz="2800" i="1">
                            <a:latin typeface="Cambria Math" panose="02040503050406030204" pitchFamily="18" charset="0"/>
                            <a:ea typeface="Cambria Math" panose="02040503050406030204" pitchFamily="18" charset="0"/>
                          </a:rPr>
                          <m:t>∇</m:t>
                        </m:r>
                      </m:e>
                      <m:sup>
                        <m:r>
                          <a:rPr lang="en-US" sz="2800" i="1">
                            <a:latin typeface="Cambria Math" panose="02040503050406030204" pitchFamily="18" charset="0"/>
                            <a:ea typeface="Cambria Math" panose="02040503050406030204" pitchFamily="18" charset="0"/>
                          </a:rPr>
                          <m:t>2</m:t>
                        </m:r>
                      </m:sup>
                    </m:sSup>
                    <m:r>
                      <a:rPr lang="en-US" sz="2800" i="1">
                        <a:latin typeface="Cambria Math" panose="02040503050406030204" pitchFamily="18" charset="0"/>
                        <a:ea typeface="Cambria Math" panose="02040503050406030204" pitchFamily="18" charset="0"/>
                      </a:rPr>
                      <m:t>𝑓</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𝑥</m:t>
                        </m:r>
                      </m:e>
                    </m:d>
                  </m:oMath>
                </a14:m>
                <a:r>
                  <a:rPr lang="en-US" sz="2800" dirty="0"/>
                  <a:t>.</a:t>
                </a:r>
              </a:p>
              <a:p>
                <a:pPr>
                  <a:defRPr/>
                </a:pPr>
                <a:endParaRPr lang="en-US" sz="2800" dirty="0"/>
              </a:p>
              <a:p>
                <a:pPr>
                  <a:defRPr/>
                </a:pPr>
                <a:r>
                  <a:rPr lang="en-US" sz="2800" dirty="0"/>
                  <a:t>Want </a:t>
                </a:r>
                <a14:m>
                  <m:oMath xmlns:m="http://schemas.openxmlformats.org/officeDocument/2006/math">
                    <m:r>
                      <a:rPr lang="en-US" sz="2800" b="0" i="1" smtClean="0">
                        <a:latin typeface="Cambria Math" panose="02040503050406030204" pitchFamily="18" charset="0"/>
                        <a:ea typeface="Cambria Math" panose="02040503050406030204" pitchFamily="18" charset="0"/>
                      </a:rPr>
                      <m:t>𝐵</m:t>
                    </m:r>
                  </m:oMath>
                </a14:m>
                <a:r>
                  <a:rPr lang="en-US" sz="2800" dirty="0"/>
                  <a:t> easy to compute, and </a:t>
                </a:r>
                <a14:m>
                  <m:oMath xmlns:m="http://schemas.openxmlformats.org/officeDocument/2006/math">
                    <m:r>
                      <a:rPr lang="en-US" sz="2800" b="0" i="1" smtClean="0">
                        <a:latin typeface="Cambria Math" panose="02040503050406030204" pitchFamily="18" charset="0"/>
                        <a:ea typeface="Cambria Math" panose="02040503050406030204" pitchFamily="18" charset="0"/>
                      </a:rPr>
                      <m:t>𝐵</m:t>
                    </m:r>
                    <m:r>
                      <m:rPr>
                        <m:sty m:val="p"/>
                      </m:rPr>
                      <a:rPr lang="en-US" sz="2800" b="0" i="0" smtClean="0">
                        <a:latin typeface="Cambria Math" panose="02040503050406030204" pitchFamily="18" charset="0"/>
                        <a:ea typeface="Cambria Math" panose="02040503050406030204" pitchFamily="18" charset="0"/>
                      </a:rPr>
                      <m:t>Δ</m:t>
                    </m:r>
                    <m:r>
                      <a:rPr lang="en-US" sz="2800" b="0" i="1" smtClean="0">
                        <a:latin typeface="Cambria Math" panose="02040503050406030204" pitchFamily="18" charset="0"/>
                        <a:ea typeface="Cambria Math" panose="02040503050406030204" pitchFamily="18" charset="0"/>
                      </a:rPr>
                      <m:t>𝑥</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𝑔</m:t>
                    </m:r>
                  </m:oMath>
                </a14:m>
                <a:r>
                  <a:rPr lang="en-US" sz="2800" dirty="0"/>
                  <a:t> easy to solve. </a:t>
                </a:r>
              </a:p>
              <a:p>
                <a:pPr>
                  <a:defRPr/>
                </a:pPr>
                <a:endParaRPr lang="en-US" sz="2800" dirty="0"/>
              </a:p>
            </p:txBody>
          </p:sp>
        </mc:Choice>
        <mc:Fallback xmlns="">
          <p:sp>
            <p:nvSpPr>
              <p:cNvPr id="11" name="TextBox 25">
                <a:extLst>
                  <a:ext uri="{FF2B5EF4-FFF2-40B4-BE49-F238E27FC236}">
                    <a16:creationId xmlns:a16="http://schemas.microsoft.com/office/drawing/2014/main" id="{754AD703-5C5A-6D45-9C93-692F5A7CA4F4}"/>
                  </a:ext>
                </a:extLst>
              </p:cNvPr>
              <p:cNvSpPr txBox="1">
                <a:spLocks noRot="1" noChangeAspect="1" noMove="1" noResize="1" noEditPoints="1" noAdjustHandles="1" noChangeArrowheads="1" noChangeShapeType="1" noTextEdit="1"/>
              </p:cNvSpPr>
              <p:nvPr/>
            </p:nvSpPr>
            <p:spPr bwMode="auto">
              <a:xfrm>
                <a:off x="859258" y="1422513"/>
                <a:ext cx="10628931" cy="4062651"/>
              </a:xfrm>
              <a:prstGeom prst="rect">
                <a:avLst/>
              </a:prstGeom>
              <a:blipFill>
                <a:blip r:embed="rId4"/>
                <a:stretch>
                  <a:fillRect l="-1193" t="-21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755020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Statistical Computing &amp; Data Analysis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A5286AEB-4835-434D-850D-60D60B2D8CF3}"/>
              </a:ext>
            </a:extLst>
          </p:cNvPr>
          <p:cNvSpPr/>
          <p:nvPr/>
        </p:nvSpPr>
        <p:spPr>
          <a:xfrm>
            <a:off x="392555" y="1174539"/>
            <a:ext cx="11411518" cy="46942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1" name="TextBox 25">
                <a:extLst>
                  <a:ext uri="{FF2B5EF4-FFF2-40B4-BE49-F238E27FC236}">
                    <a16:creationId xmlns:a16="http://schemas.microsoft.com/office/drawing/2014/main" id="{754AD703-5C5A-6D45-9C93-692F5A7CA4F4}"/>
                  </a:ext>
                </a:extLst>
              </p:cNvPr>
              <p:cNvSpPr txBox="1">
                <a:spLocks noChangeArrowheads="1"/>
              </p:cNvSpPr>
              <p:nvPr/>
            </p:nvSpPr>
            <p:spPr bwMode="auto">
              <a:xfrm>
                <a:off x="859258" y="1422513"/>
                <a:ext cx="10628931" cy="45211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3600" dirty="0"/>
                  <a:t>Quasi-Newton Template</a:t>
                </a:r>
              </a:p>
              <a:p>
                <a:pPr>
                  <a:defRPr/>
                </a:pPr>
                <a:endParaRPr lang="en-US" dirty="0"/>
              </a:p>
              <a:p>
                <a:pPr>
                  <a:defRPr/>
                </a:pPr>
                <a:r>
                  <a:rPr lang="en-US" sz="2800" dirty="0"/>
                  <a:t>Let </a:t>
                </a:r>
                <a14:m>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d>
                          <m:dPr>
                            <m:ctrlPr>
                              <a:rPr lang="en-US" sz="2800" b="0" i="1" smtClean="0">
                                <a:latin typeface="Cambria Math" panose="02040503050406030204" pitchFamily="18" charset="0"/>
                              </a:rPr>
                            </m:ctrlPr>
                          </m:dPr>
                          <m:e>
                            <m:r>
                              <a:rPr lang="en-US" sz="2800" b="0" i="1" smtClean="0">
                                <a:latin typeface="Cambria Math" panose="02040503050406030204" pitchFamily="18" charset="0"/>
                              </a:rPr>
                              <m:t>0</m:t>
                            </m:r>
                          </m:e>
                        </m:d>
                      </m:sup>
                    </m:s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ℝ</m:t>
                        </m:r>
                      </m:e>
                      <m:sup>
                        <m:r>
                          <a:rPr lang="en-US" sz="2800" b="0" i="1" smtClean="0">
                            <a:latin typeface="Cambria Math" panose="02040503050406030204" pitchFamily="18" charset="0"/>
                          </a:rPr>
                          <m:t>𝑛</m:t>
                        </m:r>
                      </m:sup>
                    </m:sSup>
                    <m:r>
                      <a:rPr lang="en-US" sz="2800" b="0" i="1" smtClean="0">
                        <a:latin typeface="Cambria Math" panose="02040503050406030204" pitchFamily="18" charset="0"/>
                      </a:rPr>
                      <m:t>, </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𝐵</m:t>
                        </m:r>
                      </m:e>
                      <m:sup>
                        <m:d>
                          <m:dPr>
                            <m:ctrlPr>
                              <a:rPr lang="en-US" sz="2800" b="0" i="1" smtClean="0">
                                <a:latin typeface="Cambria Math" panose="02040503050406030204" pitchFamily="18" charset="0"/>
                              </a:rPr>
                            </m:ctrlPr>
                          </m:dPr>
                          <m:e>
                            <m:r>
                              <a:rPr lang="en-US" sz="2800" b="0" i="1" smtClean="0">
                                <a:latin typeface="Cambria Math" panose="02040503050406030204" pitchFamily="18" charset="0"/>
                              </a:rPr>
                              <m:t>0</m:t>
                            </m:r>
                          </m:e>
                        </m:d>
                      </m:sup>
                    </m:sSup>
                    <m:r>
                      <a:rPr lang="en-US" sz="2800" b="0" i="1" smtClean="0">
                        <a:latin typeface="Cambria Math" panose="02040503050406030204" pitchFamily="18" charset="0"/>
                      </a:rPr>
                      <m:t>&gt;0</m:t>
                    </m:r>
                  </m:oMath>
                </a14:m>
                <a:r>
                  <a:rPr lang="en-US" sz="2800" dirty="0"/>
                  <a:t>. For </a:t>
                </a:r>
                <a14:m>
                  <m:oMath xmlns:m="http://schemas.openxmlformats.org/officeDocument/2006/math">
                    <m:r>
                      <a:rPr lang="en-US" sz="2800" b="0" i="1" smtClean="0">
                        <a:latin typeface="Cambria Math" panose="02040503050406030204" pitchFamily="18" charset="0"/>
                      </a:rPr>
                      <m:t>𝑘</m:t>
                    </m:r>
                    <m:r>
                      <a:rPr lang="en-US" sz="2800" b="0" i="1" smtClean="0">
                        <a:latin typeface="Cambria Math" panose="02040503050406030204" pitchFamily="18" charset="0"/>
                      </a:rPr>
                      <m:t>=1,2,3,…</m:t>
                    </m:r>
                  </m:oMath>
                </a14:m>
                <a:r>
                  <a:rPr lang="en-US" sz="2800" dirty="0"/>
                  <a:t> repeat the following:</a:t>
                </a:r>
              </a:p>
              <a:p>
                <a:pPr marL="514350" indent="-514350">
                  <a:buFont typeface="+mj-lt"/>
                  <a:buAutoNum type="arabicPeriod"/>
                  <a:defRPr/>
                </a:pPr>
                <a:r>
                  <a:rPr lang="en-US" sz="2800" dirty="0"/>
                  <a:t>Solve </a:t>
                </a:r>
                <a14:m>
                  <m:oMath xmlns:m="http://schemas.openxmlformats.org/officeDocument/2006/math">
                    <m:sSup>
                      <m:sSupPr>
                        <m:ctrlPr>
                          <a:rPr lang="en-US" sz="2800" b="0" i="1" smtClean="0">
                            <a:latin typeface="Cambria Math" panose="02040503050406030204" pitchFamily="18" charset="0"/>
                          </a:rPr>
                        </m:ctrlPr>
                      </m:sSupPr>
                      <m:e>
                        <m:r>
                          <a:rPr lang="en-US" sz="2800" i="1">
                            <a:latin typeface="Cambria Math" panose="02040503050406030204" pitchFamily="18" charset="0"/>
                          </a:rPr>
                          <m:t>𝐵</m:t>
                        </m:r>
                      </m:e>
                      <m:sup>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𝑘</m:t>
                            </m:r>
                            <m:r>
                              <a:rPr lang="en-US" sz="2800" b="0" i="1" smtClean="0">
                                <a:latin typeface="Cambria Math" panose="02040503050406030204" pitchFamily="18" charset="0"/>
                              </a:rPr>
                              <m:t>−1</m:t>
                            </m:r>
                          </m:e>
                        </m:d>
                      </m:sup>
                    </m:sSup>
                    <m:r>
                      <m:rPr>
                        <m:sty m:val="p"/>
                      </m:rPr>
                      <a:rPr lang="en-US" sz="2800" b="0" i="0" smtClean="0">
                        <a:latin typeface="Cambria Math" panose="02040503050406030204" pitchFamily="18" charset="0"/>
                      </a:rPr>
                      <m:t>Δ</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𝑘</m:t>
                            </m:r>
                            <m:r>
                              <a:rPr lang="en-US" sz="2800" b="0" i="1" smtClean="0">
                                <a:latin typeface="Cambria Math" panose="02040503050406030204" pitchFamily="18" charset="0"/>
                              </a:rPr>
                              <m:t>−1</m:t>
                            </m:r>
                          </m:e>
                        </m:d>
                      </m:sup>
                    </m:sSup>
                    <m:r>
                      <a:rPr lang="en-US" sz="2800" b="0" i="1" smtClean="0">
                        <a:latin typeface="Cambria Math" panose="02040503050406030204" pitchFamily="18" charset="0"/>
                      </a:rPr>
                      <m:t>=−</m:t>
                    </m:r>
                    <m:r>
                      <m:rPr>
                        <m:sty m:val="p"/>
                      </m:rP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d>
                      <m:dPr>
                        <m:ctrlPr>
                          <a:rPr lang="en-US" sz="2800" b="0" i="1" smtClean="0">
                            <a:latin typeface="Cambria Math" panose="02040503050406030204" pitchFamily="18" charset="0"/>
                            <a:ea typeface="Cambria Math" panose="02040503050406030204" pitchFamily="18" charset="0"/>
                          </a:rPr>
                        </m:ctrlPr>
                      </m:dPr>
                      <m:e>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𝑥</m:t>
                            </m:r>
                          </m:e>
                          <m:sup>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𝑘</m:t>
                                </m:r>
                                <m:r>
                                  <a:rPr lang="en-US" sz="2800" b="0" i="1" smtClean="0">
                                    <a:latin typeface="Cambria Math" panose="02040503050406030204" pitchFamily="18" charset="0"/>
                                    <a:ea typeface="Cambria Math" panose="02040503050406030204" pitchFamily="18" charset="0"/>
                                  </a:rPr>
                                  <m:t>−1</m:t>
                                </m:r>
                              </m:e>
                            </m:d>
                          </m:sup>
                        </m:sSup>
                      </m:e>
                    </m:d>
                  </m:oMath>
                </a14:m>
                <a:endParaRPr lang="en-US" sz="2800" dirty="0"/>
              </a:p>
              <a:p>
                <a:pPr marL="514350" indent="-514350">
                  <a:buFont typeface="+mj-lt"/>
                  <a:buAutoNum type="arabicPeriod"/>
                  <a:defRPr/>
                </a:pPr>
                <a:r>
                  <a:rPr lang="en-US" sz="2800" dirty="0"/>
                  <a:t>Update </a:t>
                </a:r>
                <a14:m>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𝑘</m:t>
                            </m:r>
                          </m:e>
                        </m:d>
                      </m:sup>
                    </m:s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𝑘</m:t>
                            </m:r>
                            <m:r>
                              <a:rPr lang="en-US" sz="2800" b="0" i="1" smtClean="0">
                                <a:latin typeface="Cambria Math" panose="02040503050406030204" pitchFamily="18" charset="0"/>
                              </a:rPr>
                              <m:t>−1</m:t>
                            </m:r>
                          </m:e>
                        </m:d>
                      </m:sup>
                    </m:sSup>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𝑘</m:t>
                        </m:r>
                      </m:sub>
                    </m:sSub>
                    <m:r>
                      <m:rPr>
                        <m:sty m:val="p"/>
                      </m:rPr>
                      <a:rPr lang="en-US" sz="2800" b="0" i="0" smtClean="0">
                        <a:latin typeface="Cambria Math" panose="02040503050406030204" pitchFamily="18" charset="0"/>
                      </a:rPr>
                      <m:t>Δ</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𝑘</m:t>
                            </m:r>
                            <m:r>
                              <a:rPr lang="en-US" sz="2800" b="0" i="1" smtClean="0">
                                <a:latin typeface="Cambria Math" panose="02040503050406030204" pitchFamily="18" charset="0"/>
                              </a:rPr>
                              <m:t>−1</m:t>
                            </m:r>
                          </m:e>
                        </m:d>
                      </m:sup>
                    </m:sSup>
                  </m:oMath>
                </a14:m>
                <a:endParaRPr lang="en-US" sz="2800" dirty="0"/>
              </a:p>
              <a:p>
                <a:pPr marL="514350" indent="-514350">
                  <a:buFont typeface="+mj-lt"/>
                  <a:buAutoNum type="arabicPeriod"/>
                  <a:defRPr/>
                </a:pPr>
                <a:r>
                  <a:rPr lang="en-US" sz="2800" dirty="0"/>
                  <a:t>Compute </a:t>
                </a:r>
                <a14:m>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𝐵</m:t>
                        </m:r>
                      </m:e>
                      <m:sup>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𝑘</m:t>
                            </m:r>
                          </m:e>
                        </m:d>
                      </m:sup>
                    </m:sSup>
                  </m:oMath>
                </a14:m>
                <a:r>
                  <a:rPr lang="en-US" sz="2800" dirty="0"/>
                  <a:t> from </a:t>
                </a:r>
                <a14:m>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𝐵</m:t>
                        </m:r>
                      </m:e>
                      <m:sup>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𝑘</m:t>
                            </m:r>
                            <m:r>
                              <a:rPr lang="en-US" sz="2800" b="0" i="1" smtClean="0">
                                <a:latin typeface="Cambria Math" panose="02040503050406030204" pitchFamily="18" charset="0"/>
                              </a:rPr>
                              <m:t>−1</m:t>
                            </m:r>
                          </m:e>
                        </m:d>
                      </m:sup>
                    </m:sSup>
                  </m:oMath>
                </a14:m>
                <a:endParaRPr lang="en-US" sz="2800" dirty="0"/>
              </a:p>
              <a:p>
                <a:pPr>
                  <a:defRPr/>
                </a:pPr>
                <a:endParaRPr lang="en-US" sz="2800" dirty="0"/>
              </a:p>
              <a:p>
                <a:pPr>
                  <a:defRPr/>
                </a:pPr>
                <a:r>
                  <a:rPr lang="en-US" sz="2800" dirty="0"/>
                  <a:t>where different quasi-Newton methods implement Step 3 differently.</a:t>
                </a:r>
              </a:p>
              <a:p>
                <a:pPr algn="r">
                  <a:defRPr/>
                </a:pPr>
                <a:r>
                  <a:rPr lang="en-US" sz="2800" dirty="0"/>
                  <a:t>**See Appendix III for more details**</a:t>
                </a:r>
              </a:p>
            </p:txBody>
          </p:sp>
        </mc:Choice>
        <mc:Fallback xmlns="">
          <p:sp>
            <p:nvSpPr>
              <p:cNvPr id="11" name="TextBox 25">
                <a:extLst>
                  <a:ext uri="{FF2B5EF4-FFF2-40B4-BE49-F238E27FC236}">
                    <a16:creationId xmlns:a16="http://schemas.microsoft.com/office/drawing/2014/main" id="{754AD703-5C5A-6D45-9C93-692F5A7CA4F4}"/>
                  </a:ext>
                </a:extLst>
              </p:cNvPr>
              <p:cNvSpPr txBox="1">
                <a:spLocks noRot="1" noChangeAspect="1" noMove="1" noResize="1" noEditPoints="1" noAdjustHandles="1" noChangeArrowheads="1" noChangeShapeType="1" noTextEdit="1"/>
              </p:cNvSpPr>
              <p:nvPr/>
            </p:nvSpPr>
            <p:spPr bwMode="auto">
              <a:xfrm>
                <a:off x="859258" y="1422513"/>
                <a:ext cx="10628931" cy="4521174"/>
              </a:xfrm>
              <a:prstGeom prst="rect">
                <a:avLst/>
              </a:prstGeom>
              <a:blipFill>
                <a:blip r:embed="rId4"/>
                <a:stretch>
                  <a:fillRect l="-1193" t="-1961" r="-1074" b="-28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507996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Statistical Computing &amp; Data Analysis</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8CF4B080-FFD0-E744-ADA4-ECC947FC77C2}"/>
              </a:ext>
            </a:extLst>
          </p:cNvPr>
          <p:cNvSpPr/>
          <p:nvPr/>
        </p:nvSpPr>
        <p:spPr>
          <a:xfrm>
            <a:off x="409180" y="1324170"/>
            <a:ext cx="11411518" cy="432849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8" name="TextBox 25">
                <a:extLst>
                  <a:ext uri="{FF2B5EF4-FFF2-40B4-BE49-F238E27FC236}">
                    <a16:creationId xmlns:a16="http://schemas.microsoft.com/office/drawing/2014/main" id="{DFFA05B8-7B9B-1F44-9A8B-E0AC2E023A3C}"/>
                  </a:ext>
                </a:extLst>
              </p:cNvPr>
              <p:cNvSpPr txBox="1">
                <a:spLocks noChangeArrowheads="1"/>
              </p:cNvSpPr>
              <p:nvPr/>
            </p:nvSpPr>
            <p:spPr bwMode="auto">
              <a:xfrm>
                <a:off x="875883" y="1572145"/>
                <a:ext cx="9766099" cy="393954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3600" dirty="0"/>
                  <a:t>A Note on Model Comparison: AIC</a:t>
                </a:r>
              </a:p>
              <a:p>
                <a:pPr>
                  <a:defRPr/>
                </a:pPr>
                <a:endParaRPr lang="en-US" dirty="0"/>
              </a:p>
              <a:p>
                <a:pPr>
                  <a:defRPr/>
                </a:pPr>
                <a:r>
                  <a:rPr lang="en-US" sz="2800" dirty="0"/>
                  <a:t>Mathematically: </a:t>
                </a:r>
                <a14:m>
                  <m:oMath xmlns:m="http://schemas.openxmlformats.org/officeDocument/2006/math">
                    <m:r>
                      <a:rPr lang="en-US" sz="2800" i="1">
                        <a:latin typeface="Cambria Math" charset="0"/>
                      </a:rPr>
                      <m:t>𝐴𝐼𝐶</m:t>
                    </m:r>
                    <m:r>
                      <a:rPr lang="en-US" sz="2800" i="1">
                        <a:latin typeface="Cambria Math" charset="0"/>
                      </a:rPr>
                      <m:t>=2</m:t>
                    </m:r>
                    <m:r>
                      <a:rPr lang="en-US" sz="2800" i="1">
                        <a:latin typeface="Cambria Math" charset="0"/>
                      </a:rPr>
                      <m:t>𝑚</m:t>
                    </m:r>
                    <m:r>
                      <a:rPr lang="en-US" sz="2800" i="1">
                        <a:latin typeface="Cambria Math" charset="0"/>
                      </a:rPr>
                      <m:t>−2</m:t>
                    </m:r>
                    <m:r>
                      <m:rPr>
                        <m:sty m:val="p"/>
                      </m:rPr>
                      <a:rPr lang="en-US" sz="2800">
                        <a:latin typeface="Cambria Math" charset="0"/>
                      </a:rPr>
                      <m:t>ln</m:t>
                    </m:r>
                    <m:d>
                      <m:dPr>
                        <m:ctrlPr>
                          <a:rPr lang="en-US" sz="2800" i="1" smtClean="0">
                            <a:latin typeface="Cambria Math" panose="02040503050406030204" pitchFamily="18" charset="0"/>
                          </a:rPr>
                        </m:ctrlPr>
                      </m:dPr>
                      <m:e>
                        <m:r>
                          <a:rPr lang="en-US" sz="2800" i="1">
                            <a:latin typeface="Cambria Math" charset="0"/>
                          </a:rPr>
                          <m:t>𝐿</m:t>
                        </m:r>
                      </m:e>
                    </m:d>
                  </m:oMath>
                </a14:m>
                <a:r>
                  <a:rPr lang="en-US" sz="2800" dirty="0"/>
                  <a:t> </a:t>
                </a:r>
              </a:p>
              <a:p>
                <a:pPr>
                  <a:defRPr/>
                </a:pPr>
                <a:endParaRPr lang="en-US" sz="2800" dirty="0"/>
              </a:p>
              <a:p>
                <a:pPr>
                  <a:defRPr/>
                </a:pPr>
                <a:r>
                  <a:rPr lang="en-US" sz="2800" dirty="0"/>
                  <a:t>where </a:t>
                </a:r>
                <a14:m>
                  <m:oMath xmlns:m="http://schemas.openxmlformats.org/officeDocument/2006/math">
                    <m:r>
                      <a:rPr lang="en-US" sz="2800" b="0" i="1" smtClean="0">
                        <a:latin typeface="Cambria Math" panose="02040503050406030204" pitchFamily="18" charset="0"/>
                      </a:rPr>
                      <m:t>𝑚</m:t>
                    </m:r>
                  </m:oMath>
                </a14:m>
                <a:r>
                  <a:rPr lang="en-US" sz="2800" dirty="0"/>
                  <a:t> is the number of model parameters and </a:t>
                </a:r>
                <a14:m>
                  <m:oMath xmlns:m="http://schemas.openxmlformats.org/officeDocument/2006/math">
                    <m:r>
                      <a:rPr lang="en-US" sz="2800" b="0" i="1" smtClean="0">
                        <a:latin typeface="Cambria Math" panose="02040503050406030204" pitchFamily="18" charset="0"/>
                      </a:rPr>
                      <m:t>𝐿</m:t>
                    </m:r>
                  </m:oMath>
                </a14:m>
                <a:r>
                  <a:rPr lang="en-US" sz="2800" dirty="0"/>
                  <a:t> is the likelihood function evaluated at the MLE values for the estimated model. </a:t>
                </a:r>
              </a:p>
              <a:p>
                <a:pPr>
                  <a:defRPr/>
                </a:pPr>
                <a:endParaRPr lang="en-US" sz="2800" dirty="0"/>
              </a:p>
              <a:p>
                <a:pPr>
                  <a:defRPr/>
                </a:pPr>
                <a:r>
                  <a:rPr lang="en-US" sz="2800" dirty="0">
                    <a:solidFill>
                      <a:srgbClr val="FF0000"/>
                    </a:solidFill>
                  </a:rPr>
                  <a:t>Smaller = better!</a:t>
                </a:r>
              </a:p>
            </p:txBody>
          </p:sp>
        </mc:Choice>
        <mc:Fallback xmlns="">
          <p:sp>
            <p:nvSpPr>
              <p:cNvPr id="8" name="TextBox 25">
                <a:extLst>
                  <a:ext uri="{FF2B5EF4-FFF2-40B4-BE49-F238E27FC236}">
                    <a16:creationId xmlns:a16="http://schemas.microsoft.com/office/drawing/2014/main" id="{DFFA05B8-7B9B-1F44-9A8B-E0AC2E023A3C}"/>
                  </a:ext>
                </a:extLst>
              </p:cNvPr>
              <p:cNvSpPr txBox="1">
                <a:spLocks noRot="1" noChangeAspect="1" noMove="1" noResize="1" noEditPoints="1" noAdjustHandles="1" noChangeArrowheads="1" noChangeShapeType="1" noTextEdit="1"/>
              </p:cNvSpPr>
              <p:nvPr/>
            </p:nvSpPr>
            <p:spPr bwMode="auto">
              <a:xfrm>
                <a:off x="875883" y="1572145"/>
                <a:ext cx="9766099" cy="3939540"/>
              </a:xfrm>
              <a:prstGeom prst="rect">
                <a:avLst/>
              </a:prstGeom>
              <a:blipFill>
                <a:blip r:embed="rId4"/>
                <a:stretch>
                  <a:fillRect l="-1169" t="-2251" b="-32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90731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Data Simulation</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8CF4B080-FFD0-E744-ADA4-ECC947FC77C2}"/>
              </a:ext>
            </a:extLst>
          </p:cNvPr>
          <p:cNvSpPr/>
          <p:nvPr/>
        </p:nvSpPr>
        <p:spPr>
          <a:xfrm>
            <a:off x="409180" y="1324170"/>
            <a:ext cx="11411518" cy="469317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8" name="TextBox 25">
                <a:extLst>
                  <a:ext uri="{FF2B5EF4-FFF2-40B4-BE49-F238E27FC236}">
                    <a16:creationId xmlns:a16="http://schemas.microsoft.com/office/drawing/2014/main" id="{DFFA05B8-7B9B-1F44-9A8B-E0AC2E023A3C}"/>
                  </a:ext>
                </a:extLst>
              </p:cNvPr>
              <p:cNvSpPr txBox="1">
                <a:spLocks noChangeArrowheads="1"/>
              </p:cNvSpPr>
              <p:nvPr/>
            </p:nvSpPr>
            <p:spPr bwMode="auto">
              <a:xfrm>
                <a:off x="875883" y="1572145"/>
                <a:ext cx="9766099" cy="566308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3600" dirty="0"/>
                  <a:t>Data Simulation</a:t>
                </a:r>
              </a:p>
              <a:p>
                <a:pPr>
                  <a:defRPr/>
                </a:pPr>
                <a:endParaRPr lang="en-US" dirty="0"/>
              </a:p>
              <a:p>
                <a:pPr marL="457200" indent="-457200">
                  <a:buFont typeface="Arial" panose="020B0604020202020204" pitchFamily="34" charset="0"/>
                  <a:buChar char="•"/>
                  <a:defRPr/>
                </a:pPr>
                <a:r>
                  <a:rPr lang="en-US" sz="2800" dirty="0"/>
                  <a:t>5 longitudinal simulations (Poisson, Bernoulli, </a:t>
                </a:r>
                <a:r>
                  <a:rPr lang="en-US" sz="2800" dirty="0" err="1"/>
                  <a:t>Goemetric</a:t>
                </a:r>
                <a:r>
                  <a:rPr lang="en-US" sz="2800" dirty="0"/>
                  <a:t>, CMP </a:t>
                </a:r>
                <a:r>
                  <a:rPr lang="en-US" sz="2800" dirty="0" err="1"/>
                  <a:t>Overdispersed</a:t>
                </a:r>
                <a:r>
                  <a:rPr lang="en-US" sz="2800" dirty="0"/>
                  <a:t>, CMP </a:t>
                </a:r>
                <a:r>
                  <a:rPr lang="en-US" sz="2800" dirty="0" err="1"/>
                  <a:t>Underdispersed</a:t>
                </a:r>
                <a:r>
                  <a:rPr lang="en-US" sz="2800" dirty="0"/>
                  <a:t>)</a:t>
                </a:r>
              </a:p>
              <a:p>
                <a:pPr marL="457200" indent="-457200">
                  <a:buFont typeface="Arial" panose="020B0604020202020204" pitchFamily="34" charset="0"/>
                  <a:buChar char="•"/>
                  <a:defRPr/>
                </a:pPr>
                <a:r>
                  <a:rPr lang="en-US" sz="2800" dirty="0"/>
                  <a:t>For every observation, we have 1 covariate, the </a:t>
                </a:r>
                <a:r>
                  <a:rPr lang="en-US" sz="2800" dirty="0" err="1"/>
                  <a:t>reponse</a:t>
                </a:r>
                <a:r>
                  <a:rPr lang="en-US" sz="2800" dirty="0"/>
                  <a:t>, and the subject number (</a:t>
                </a:r>
                <a14:m>
                  <m:oMath xmlns:m="http://schemas.openxmlformats.org/officeDocument/2006/math">
                    <m:r>
                      <a:rPr lang="en-US" sz="2800" b="0" i="1" smtClean="0">
                        <a:latin typeface="Cambria Math" panose="02040503050406030204" pitchFamily="18" charset="0"/>
                      </a:rPr>
                      <m:t>𝑖</m:t>
                    </m:r>
                    <m:r>
                      <a:rPr lang="en-US" sz="2800" b="0" i="1" smtClean="0">
                        <a:latin typeface="Cambria Math" panose="02040503050406030204" pitchFamily="18" charset="0"/>
                      </a:rPr>
                      <m:t>=1,…,100</m:t>
                    </m:r>
                  </m:oMath>
                </a14:m>
                <a:r>
                  <a:rPr lang="en-US" sz="2800" dirty="0"/>
                  <a:t>). </a:t>
                </a:r>
              </a:p>
              <a:p>
                <a:pPr marL="457200" indent="-457200">
                  <a:buFont typeface="Arial" panose="020B0604020202020204" pitchFamily="34" charset="0"/>
                  <a:buChar char="•"/>
                  <a:defRPr/>
                </a:pPr>
                <a:r>
                  <a:rPr lang="en-US" sz="2800" dirty="0"/>
                  <a:t>Each subject observed 5 times, totaling 500 observations per simulation. </a:t>
                </a:r>
              </a:p>
              <a:p>
                <a:pPr marL="457200" indent="-457200">
                  <a:buFont typeface="Arial" panose="020B0604020202020204" pitchFamily="34" charset="0"/>
                  <a:buChar char="•"/>
                  <a:defRPr/>
                </a:pPr>
                <a:r>
                  <a:rPr lang="en-US" sz="2800" dirty="0"/>
                  <a:t>Fixed Effects Model: </a:t>
                </a:r>
                <a14:m>
                  <m:oMath xmlns:m="http://schemas.openxmlformats.org/officeDocument/2006/math">
                    <m:func>
                      <m:funcPr>
                        <m:ctrlPr>
                          <a:rPr lang="en-US" sz="2800" i="1">
                            <a:latin typeface="Cambria Math" panose="02040503050406030204" pitchFamily="18" charset="0"/>
                          </a:rPr>
                        </m:ctrlPr>
                      </m:funcPr>
                      <m:fName>
                        <m:r>
                          <m:rPr>
                            <m:sty m:val="p"/>
                          </m:rPr>
                          <a:rPr lang="en-US" sz="2800">
                            <a:latin typeface="Cambria Math" panose="02040503050406030204" pitchFamily="18" charset="0"/>
                            <a:ea typeface="MS Mincho" panose="02020609040205080304" pitchFamily="49" charset="-128"/>
                            <a:cs typeface="Times New Roman" panose="02020603050405020304" pitchFamily="18" charset="0"/>
                          </a:rPr>
                          <m:t>log</m:t>
                        </m:r>
                      </m:fName>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ea typeface="MS Mincho" panose="02020609040205080304" pitchFamily="49" charset="-128"/>
                                    <a:cs typeface="Times New Roman" panose="02020603050405020304" pitchFamily="18" charset="0"/>
                                  </a:rPr>
                                  <m:t>𝜆</m:t>
                                </m:r>
                              </m:e>
                              <m:sub>
                                <m:r>
                                  <a:rPr lang="en-US" sz="2800" i="1">
                                    <a:latin typeface="Cambria Math" panose="02040503050406030204" pitchFamily="18" charset="0"/>
                                    <a:ea typeface="MS Mincho" panose="02020609040205080304" pitchFamily="49" charset="-128"/>
                                    <a:cs typeface="Times New Roman" panose="02020603050405020304" pitchFamily="18" charset="0"/>
                                  </a:rPr>
                                  <m:t>𝑖</m:t>
                                </m:r>
                              </m:sub>
                            </m:sSub>
                          </m:e>
                        </m:d>
                      </m:e>
                    </m:func>
                    <m:r>
                      <a:rPr lang="en-US" sz="2800" i="1">
                        <a:latin typeface="Cambria Math" panose="02040503050406030204" pitchFamily="18" charset="0"/>
                        <a:ea typeface="MS Mincho" panose="02020609040205080304" pitchFamily="49" charset="-128"/>
                        <a:cs typeface="Times New Roman" panose="020206030504050203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ea typeface="MS Mincho" panose="02020609040205080304" pitchFamily="49" charset="-128"/>
                            <a:cs typeface="Times New Roman" panose="02020603050405020304" pitchFamily="18" charset="0"/>
                          </a:rPr>
                          <m:t>𝛽</m:t>
                        </m:r>
                      </m:e>
                      <m:sub>
                        <m:r>
                          <a:rPr lang="en-US" sz="2800" i="1">
                            <a:latin typeface="Cambria Math" panose="02040503050406030204" pitchFamily="18" charset="0"/>
                            <a:ea typeface="MS Mincho" panose="02020609040205080304" pitchFamily="49" charset="-128"/>
                            <a:cs typeface="Times New Roman" panose="02020603050405020304" pitchFamily="18" charset="0"/>
                          </a:rPr>
                          <m:t>0</m:t>
                        </m:r>
                      </m:sub>
                    </m:sSub>
                    <m:r>
                      <a:rPr lang="en-US" sz="2800" i="1">
                        <a:latin typeface="Cambria Math" panose="02040503050406030204" pitchFamily="18" charset="0"/>
                        <a:ea typeface="MS Mincho" panose="02020609040205080304" pitchFamily="49" charset="-128"/>
                        <a:cs typeface="Times New Roman" panose="020206030504050203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ea typeface="MS Mincho" panose="02020609040205080304" pitchFamily="49" charset="-128"/>
                            <a:cs typeface="Times New Roman" panose="02020603050405020304" pitchFamily="18" charset="0"/>
                          </a:rPr>
                          <m:t>𝛽</m:t>
                        </m:r>
                      </m:e>
                      <m:sub>
                        <m:r>
                          <a:rPr lang="en-US" sz="2800" i="1">
                            <a:latin typeface="Cambria Math" panose="02040503050406030204" pitchFamily="18" charset="0"/>
                            <a:ea typeface="MS Mincho" panose="02020609040205080304" pitchFamily="49" charset="-128"/>
                            <a:cs typeface="Times New Roman" panose="02020603050405020304" pitchFamily="18" charset="0"/>
                          </a:rPr>
                          <m:t>1</m:t>
                        </m:r>
                      </m:sub>
                    </m:sSub>
                    <m:sSub>
                      <m:sSubPr>
                        <m:ctrlPr>
                          <a:rPr lang="en-US" sz="2800" i="1">
                            <a:latin typeface="Cambria Math" panose="02040503050406030204" pitchFamily="18" charset="0"/>
                          </a:rPr>
                        </m:ctrlPr>
                      </m:sSubPr>
                      <m:e>
                        <m:r>
                          <a:rPr lang="en-US" sz="2800" i="1">
                            <a:latin typeface="Cambria Math" panose="02040503050406030204" pitchFamily="18" charset="0"/>
                            <a:ea typeface="MS Mincho" panose="02020609040205080304" pitchFamily="49" charset="-128"/>
                            <a:cs typeface="Times New Roman" panose="02020603050405020304" pitchFamily="18" charset="0"/>
                          </a:rPr>
                          <m:t>𝑋</m:t>
                        </m:r>
                      </m:e>
                      <m:sub>
                        <m:r>
                          <a:rPr lang="en-US" sz="2800" i="1">
                            <a:latin typeface="Cambria Math" panose="02040503050406030204" pitchFamily="18" charset="0"/>
                            <a:ea typeface="MS Mincho" panose="02020609040205080304" pitchFamily="49" charset="-128"/>
                            <a:cs typeface="Times New Roman" panose="02020603050405020304" pitchFamily="18" charset="0"/>
                          </a:rPr>
                          <m:t>𝑖</m:t>
                        </m:r>
                      </m:sub>
                    </m:sSub>
                  </m:oMath>
                </a14:m>
                <a:r>
                  <a:rPr lang="en-US" sz="2800" dirty="0"/>
                  <a:t> </a:t>
                </a:r>
              </a:p>
              <a:p>
                <a:pPr marL="457200" indent="-457200">
                  <a:buFont typeface="Arial" panose="020B0604020202020204" pitchFamily="34" charset="0"/>
                  <a:buChar char="•"/>
                  <a:defRPr/>
                </a:pPr>
                <a:r>
                  <a:rPr lang="en-US" sz="2800" dirty="0"/>
                  <a:t>Random Effects Model: </a:t>
                </a:r>
                <a14:m>
                  <m:oMath xmlns:m="http://schemas.openxmlformats.org/officeDocument/2006/math">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log</m:t>
                        </m:r>
                      </m:fName>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𝜆</m:t>
                                </m:r>
                              </m:e>
                              <m:sub>
                                <m:r>
                                  <a:rPr lang="en-US" sz="2800" i="1">
                                    <a:latin typeface="Cambria Math" panose="02040503050406030204" pitchFamily="18" charset="0"/>
                                  </a:rPr>
                                  <m:t>𝑖</m:t>
                                </m:r>
                              </m:sub>
                            </m:sSub>
                          </m:e>
                        </m:d>
                      </m:e>
                    </m:func>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𝛽</m:t>
                        </m:r>
                      </m:e>
                      <m:sub>
                        <m:r>
                          <a:rPr lang="en-US" sz="2800" i="1">
                            <a:latin typeface="Cambria Math" panose="02040503050406030204" pitchFamily="18" charset="0"/>
                          </a:rPr>
                          <m:t>0</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𝑢</m:t>
                        </m:r>
                      </m:e>
                      <m:sub>
                        <m:r>
                          <a:rPr lang="en-US" sz="2800" i="1">
                            <a:latin typeface="Cambria Math" panose="02040503050406030204" pitchFamily="18" charset="0"/>
                          </a:rPr>
                          <m:t>𝑖</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𝐵</m:t>
                        </m:r>
                      </m:e>
                      <m:sub>
                        <m:r>
                          <a:rPr lang="en-US" sz="2800" i="1">
                            <a:latin typeface="Cambria Math" panose="02040503050406030204" pitchFamily="18" charset="0"/>
                          </a:rPr>
                          <m:t>1</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𝑋</m:t>
                        </m:r>
                      </m:e>
                      <m:sub>
                        <m:r>
                          <a:rPr lang="en-US" sz="2800" i="1">
                            <a:latin typeface="Cambria Math" panose="02040503050406030204" pitchFamily="18" charset="0"/>
                          </a:rPr>
                          <m:t>𝑖𝑗</m:t>
                        </m:r>
                      </m:sub>
                    </m:sSub>
                  </m:oMath>
                </a14:m>
                <a:endParaRPr lang="en-US" sz="2800" dirty="0"/>
              </a:p>
              <a:p>
                <a:pPr marL="457200" indent="-457200">
                  <a:buFont typeface="Arial" panose="020B0604020202020204" pitchFamily="34" charset="0"/>
                  <a:buChar char="•"/>
                  <a:defRPr/>
                </a:pPr>
                <a:endParaRPr lang="en-US" sz="2800" dirty="0"/>
              </a:p>
              <a:p>
                <a:pPr marL="457200" indent="-457200">
                  <a:buFont typeface="Arial" panose="020B0604020202020204" pitchFamily="34" charset="0"/>
                  <a:buChar char="•"/>
                  <a:defRPr/>
                </a:pPr>
                <a:endParaRPr lang="en-US" sz="2800" dirty="0"/>
              </a:p>
              <a:p>
                <a:pPr>
                  <a:defRPr/>
                </a:pPr>
                <a:endParaRPr lang="en-US" sz="2800" dirty="0"/>
              </a:p>
            </p:txBody>
          </p:sp>
        </mc:Choice>
        <mc:Fallback xmlns="">
          <p:sp>
            <p:nvSpPr>
              <p:cNvPr id="8" name="TextBox 25">
                <a:extLst>
                  <a:ext uri="{FF2B5EF4-FFF2-40B4-BE49-F238E27FC236}">
                    <a16:creationId xmlns:a16="http://schemas.microsoft.com/office/drawing/2014/main" id="{DFFA05B8-7B9B-1F44-9A8B-E0AC2E023A3C}"/>
                  </a:ext>
                </a:extLst>
              </p:cNvPr>
              <p:cNvSpPr txBox="1">
                <a:spLocks noRot="1" noChangeAspect="1" noMove="1" noResize="1" noEditPoints="1" noAdjustHandles="1" noChangeArrowheads="1" noChangeShapeType="1" noTextEdit="1"/>
              </p:cNvSpPr>
              <p:nvPr/>
            </p:nvSpPr>
            <p:spPr bwMode="auto">
              <a:xfrm>
                <a:off x="875883" y="1572145"/>
                <a:ext cx="9766099" cy="5663089"/>
              </a:xfrm>
              <a:prstGeom prst="rect">
                <a:avLst/>
              </a:prstGeom>
              <a:blipFill>
                <a:blip r:embed="rId4"/>
                <a:stretch>
                  <a:fillRect l="-1039" t="-1566" r="-77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274578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692497"/>
          </a:xfrm>
          <a:prstGeom prst="rect">
            <a:avLst/>
          </a:prstGeom>
        </p:spPr>
        <p:txBody>
          <a:bodyPr wrap="square">
            <a:spAutoFit/>
          </a:bodyPr>
          <a:lstStyle/>
          <a:p>
            <a:pPr>
              <a:defRPr/>
            </a:pPr>
            <a:r>
              <a:rPr lang="en-US" altLang="en-US" sz="3900" b="1" kern="0" dirty="0">
                <a:solidFill>
                  <a:schemeClr val="bg1"/>
                </a:solidFill>
                <a:ea typeface="ＭＳ Ｐゴシック" panose="020B0600070205080204" pitchFamily="34" charset="-128"/>
              </a:rPr>
              <a:t>Results: Table 1 (Fixed Effects Model)</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3CE33448-AC2C-954D-A991-CEE4CF81347A}"/>
                  </a:ext>
                </a:extLst>
              </p:cNvPr>
              <p:cNvGraphicFramePr>
                <a:graphicFrameLocks noGrp="1"/>
              </p:cNvGraphicFramePr>
              <p:nvPr>
                <p:extLst>
                  <p:ext uri="{D42A27DB-BD31-4B8C-83A1-F6EECF244321}">
                    <p14:modId xmlns:p14="http://schemas.microsoft.com/office/powerpoint/2010/main" val="3698773725"/>
                  </p:ext>
                </p:extLst>
              </p:nvPr>
            </p:nvGraphicFramePr>
            <p:xfrm>
              <a:off x="1199421" y="954629"/>
              <a:ext cx="9793158" cy="5766472"/>
            </p:xfrm>
            <a:graphic>
              <a:graphicData uri="http://schemas.openxmlformats.org/drawingml/2006/table">
                <a:tbl>
                  <a:tblPr firstRow="1" firstCol="1" bandRow="1"/>
                  <a:tblGrid>
                    <a:gridCol w="1266095">
                      <a:extLst>
                        <a:ext uri="{9D8B030D-6E8A-4147-A177-3AD203B41FA5}">
                          <a16:colId xmlns:a16="http://schemas.microsoft.com/office/drawing/2014/main" val="20000"/>
                        </a:ext>
                      </a:extLst>
                    </a:gridCol>
                    <a:gridCol w="1403380">
                      <a:extLst>
                        <a:ext uri="{9D8B030D-6E8A-4147-A177-3AD203B41FA5}">
                          <a16:colId xmlns:a16="http://schemas.microsoft.com/office/drawing/2014/main" val="20001"/>
                        </a:ext>
                      </a:extLst>
                    </a:gridCol>
                    <a:gridCol w="2227106">
                      <a:extLst>
                        <a:ext uri="{9D8B030D-6E8A-4147-A177-3AD203B41FA5}">
                          <a16:colId xmlns:a16="http://schemas.microsoft.com/office/drawing/2014/main" val="20002"/>
                        </a:ext>
                      </a:extLst>
                    </a:gridCol>
                    <a:gridCol w="2327924">
                      <a:extLst>
                        <a:ext uri="{9D8B030D-6E8A-4147-A177-3AD203B41FA5}">
                          <a16:colId xmlns:a16="http://schemas.microsoft.com/office/drawing/2014/main" val="20003"/>
                        </a:ext>
                      </a:extLst>
                    </a:gridCol>
                    <a:gridCol w="2568653">
                      <a:extLst>
                        <a:ext uri="{9D8B030D-6E8A-4147-A177-3AD203B41FA5}">
                          <a16:colId xmlns:a16="http://schemas.microsoft.com/office/drawing/2014/main" val="20004"/>
                        </a:ext>
                      </a:extLst>
                    </a:gridCol>
                  </a:tblGrid>
                  <a:tr h="350460">
                    <a:tc gridSpan="2">
                      <a:txBody>
                        <a:bodyPr/>
                        <a:lstStyle/>
                        <a:p>
                          <a:pPr marL="0" marR="0" indent="0" algn="ctr" defTabSz="914400" rtl="0" eaLnBrk="1" fontAlgn="auto" latinLnBrk="0" hangingPunct="1">
                            <a:lnSpc>
                              <a:spcPct val="200000"/>
                            </a:lnSpc>
                            <a:spcBef>
                              <a:spcPts val="0"/>
                            </a:spcBef>
                            <a:spcAft>
                              <a:spcPts val="0"/>
                            </a:spcAft>
                            <a:buClrTx/>
                            <a:buSzTx/>
                            <a:buFontTx/>
                            <a:buNone/>
                            <a:tabLst/>
                            <a:defRPr/>
                          </a:pPr>
                          <a:r>
                            <a:rPr lang="en-US" sz="1400" b="1" dirty="0">
                              <a:effectLst/>
                              <a:latin typeface="Times New Roman" charset="0"/>
                              <a:ea typeface="Times New Roman" charset="0"/>
                              <a:cs typeface="Times New Roman" charset="0"/>
                            </a:rPr>
                            <a:t>SIMULATED DATASET</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POISSON MODEL</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NEG BINOMIAL MODEL</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CMP MODEL</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56387">
                    <a:tc rowSpan="2">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POISSON</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400" b="1" dirty="0">
                              <a:effectLst/>
                              <a:latin typeface="Times New Roman" charset="0"/>
                              <a:ea typeface="Times New Roman" charset="0"/>
                              <a:cs typeface="Times New Roman" charset="0"/>
                            </a:rPr>
                            <a:t>ESTIMATES</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dirty="0">
                              <a:effectLst/>
                              <a:latin typeface="Times New Roman" charset="0"/>
                              <a:ea typeface="Times New Roman" charset="0"/>
                              <a:cs typeface="Times New Roman" charset="0"/>
                            </a:rPr>
                            <a:t> 1.5593 (0.0211)</a:t>
                          </a: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b="1" dirty="0">
                              <a:effectLst/>
                              <a:latin typeface="Times New Roman" charset="0"/>
                              <a:ea typeface="Times New Roman" charset="0"/>
                              <a:cs typeface="Times New Roman" charset="0"/>
                            </a:rPr>
                            <a:t> </a:t>
                          </a:r>
                          <a:r>
                            <a:rPr lang="en-US" sz="1400" dirty="0">
                              <a:effectLst/>
                              <a:latin typeface="Times New Roman" charset="0"/>
                              <a:ea typeface="Times New Roman" charset="0"/>
                              <a:cs typeface="Times New Roman" charset="0"/>
                            </a:rPr>
                            <a:t>1.0599 (0.0471)</a:t>
                          </a: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b="1" dirty="0">
                              <a:effectLst/>
                              <a:latin typeface="Times New Roman" charset="0"/>
                              <a:ea typeface="Times New Roman" charset="0"/>
                              <a:cs typeface="Times New Roman" charset="0"/>
                            </a:rPr>
                            <a:t> </a:t>
                          </a:r>
                          <a:r>
                            <a:rPr lang="en-US" sz="1400" dirty="0">
                              <a:solidFill>
                                <a:srgbClr val="000000"/>
                              </a:solidFill>
                              <a:effectLst/>
                              <a:latin typeface="Times New Roman" charset="0"/>
                              <a:ea typeface="Times New Roman" charset="0"/>
                              <a:cs typeface="Times New Roman" charset="0"/>
                            </a:rPr>
                            <a:t>1.5557 (0.0451)</a:t>
                          </a:r>
                          <a:endParaRPr lang="en-US" sz="1400" dirty="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b="1" dirty="0">
                              <a:effectLst/>
                              <a:latin typeface="Times New Roman" charset="0"/>
                              <a:ea typeface="Times New Roman" charset="0"/>
                              <a:cs typeface="Times New Roman" charset="0"/>
                            </a:rPr>
                            <a:t> </a:t>
                          </a:r>
                          <a:r>
                            <a:rPr lang="en-US" sz="1400" dirty="0">
                              <a:solidFill>
                                <a:srgbClr val="000000"/>
                              </a:solidFill>
                              <a:effectLst/>
                              <a:latin typeface="Times New Roman" charset="0"/>
                              <a:ea typeface="Times New Roman" charset="0"/>
                              <a:cs typeface="Times New Roman" charset="0"/>
                            </a:rPr>
                            <a:t>1.1734 (0.1087)</a:t>
                          </a:r>
                          <a:endParaRPr lang="en-US" sz="1400" dirty="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𝒌</m:t>
                                  </m:r>
                                </m:e>
                              </m:acc>
                              <m:r>
                                <a:rPr lang="en-US" sz="1400" b="1" i="1">
                                  <a:effectLst/>
                                  <a:latin typeface="Cambria Math" charset="0"/>
                                  <a:ea typeface="Times New Roman" charset="0"/>
                                  <a:cs typeface="Times New Roman" charset="0"/>
                                </a:rPr>
                                <m:t>:</m:t>
                              </m:r>
                            </m:oMath>
                          </a14:m>
                          <a:r>
                            <a:rPr lang="en-US" sz="1400" b="1" dirty="0">
                              <a:effectLst/>
                              <a:latin typeface="Times New Roman" charset="0"/>
                              <a:ea typeface="Times New Roman" charset="0"/>
                              <a:cs typeface="Times New Roman" charset="0"/>
                            </a:rPr>
                            <a:t> </a:t>
                          </a:r>
                          <a:r>
                            <a:rPr lang="en-US" sz="1400" dirty="0">
                              <a:solidFill>
                                <a:srgbClr val="000000"/>
                              </a:solidFill>
                              <a:effectLst/>
                              <a:latin typeface="Times New Roman" charset="0"/>
                              <a:ea typeface="Times New Roman" charset="0"/>
                              <a:cs typeface="Times New Roman" charset="0"/>
                            </a:rPr>
                            <a:t>  0.7735 (0.0658)</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dirty="0">
                              <a:solidFill>
                                <a:srgbClr val="000000"/>
                              </a:solidFill>
                              <a:effectLst/>
                              <a:latin typeface="Times New Roman" charset="0"/>
                              <a:ea typeface="Times New Roman" charset="0"/>
                              <a:cs typeface="Times New Roman" charset="0"/>
                            </a:rPr>
                            <a:t> -0.1085 (0.0367)</a:t>
                          </a:r>
                          <a:endParaRPr lang="en-US" sz="1400" dirty="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dirty="0">
                              <a:solidFill>
                                <a:srgbClr val="000000"/>
                              </a:solidFill>
                              <a:effectLst/>
                              <a:latin typeface="Times New Roman" charset="0"/>
                              <a:ea typeface="Times New Roman" charset="0"/>
                              <a:cs typeface="Times New Roman" charset="0"/>
                            </a:rPr>
                            <a:t>  0.2096 (0.0258)</a:t>
                          </a:r>
                          <a:endParaRPr lang="en-US" sz="1400" dirty="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𝜼</m:t>
                                  </m:r>
                                </m:e>
                              </m:acc>
                              <m:r>
                                <a:rPr lang="en-US" sz="1400" i="1">
                                  <a:solidFill>
                                    <a:srgbClr val="000000"/>
                                  </a:solidFill>
                                  <a:effectLst/>
                                  <a:latin typeface="Cambria Math" charset="0"/>
                                  <a:ea typeface="Times New Roman" charset="0"/>
                                  <a:cs typeface="Times New Roman" charset="0"/>
                                </a:rPr>
                                <m:t>:</m:t>
                              </m:r>
                            </m:oMath>
                          </a14:m>
                          <a:r>
                            <a:rPr lang="en-US" sz="1400" dirty="0">
                              <a:solidFill>
                                <a:srgbClr val="000000"/>
                              </a:solidFill>
                              <a:effectLst/>
                              <a:latin typeface="Times New Roman" charset="0"/>
                              <a:ea typeface="Times New Roman" charset="0"/>
                              <a:cs typeface="Times New Roman" charset="0"/>
                            </a:rPr>
                            <a:t>   -3.0592 (0.3793)</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15251">
                    <a:tc vMerge="1">
                      <a:txBody>
                        <a:bodyPr/>
                        <a:lstStyle/>
                        <a:p>
                          <a:endParaRPr lang="en-US"/>
                        </a:p>
                      </a:txBody>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AIC</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400" dirty="0">
                            <a:solidFill>
                              <a:srgbClr val="000000"/>
                            </a:solidFill>
                            <a:effectLst/>
                            <a:latin typeface="Times New Roman" charset="0"/>
                            <a:ea typeface="Times New Roman" charset="0"/>
                            <a:cs typeface="Times New Roman" charset="0"/>
                          </a:endParaRPr>
                        </a:p>
                        <a:p>
                          <a:pPr marL="0" marR="0" algn="ctr">
                            <a:spcBef>
                              <a:spcPts val="0"/>
                            </a:spcBef>
                            <a:spcAft>
                              <a:spcPts val="0"/>
                            </a:spcAft>
                          </a:pPr>
                          <a:r>
                            <a:rPr lang="en-US" sz="1400" dirty="0">
                              <a:solidFill>
                                <a:srgbClr val="000000"/>
                              </a:solidFill>
                              <a:effectLst/>
                              <a:latin typeface="Times New Roman" charset="0"/>
                              <a:ea typeface="Times New Roman" charset="0"/>
                              <a:cs typeface="Times New Roman" charset="0"/>
                            </a:rPr>
                            <a:t>3590.4</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i="1" dirty="0">
                              <a:solidFill>
                                <a:srgbClr val="FF0000"/>
                              </a:solidFill>
                              <a:effectLst/>
                              <a:latin typeface="Times New Roman" charset="0"/>
                              <a:ea typeface="Times New Roman" charset="0"/>
                              <a:cs typeface="Times New Roman" charset="0"/>
                            </a:rPr>
                            <a:t>2589.3</a:t>
                          </a:r>
                          <a:endParaRPr lang="en-US" sz="1400" dirty="0">
                            <a:solidFill>
                              <a:srgbClr val="FF0000"/>
                            </a:solidFill>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dirty="0">
                              <a:solidFill>
                                <a:srgbClr val="000000"/>
                              </a:solidFill>
                              <a:effectLst/>
                              <a:latin typeface="Times New Roman" charset="0"/>
                              <a:ea typeface="Times New Roman" charset="0"/>
                              <a:cs typeface="Times New Roman" charset="0"/>
                            </a:rPr>
                            <a:t>2605.5</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56387">
                    <a:tc rowSpan="2">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BERNOULLI</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ESTIMATES</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b="1">
                              <a:effectLst/>
                              <a:latin typeface="Times New Roman" charset="0"/>
                              <a:ea typeface="Times New Roman" charset="0"/>
                              <a:cs typeface="Times New Roman" charset="0"/>
                            </a:rPr>
                            <a:t> -</a:t>
                          </a:r>
                          <a:r>
                            <a:rPr lang="en-US" sz="1400">
                              <a:effectLst/>
                              <a:latin typeface="Times New Roman" charset="0"/>
                              <a:ea typeface="Times New Roman" charset="0"/>
                              <a:cs typeface="Times New Roman" charset="0"/>
                            </a:rPr>
                            <a:t>0.3781 (0.0544)</a:t>
                          </a: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a:effectLst/>
                              <a:latin typeface="Times New Roman" charset="0"/>
                              <a:ea typeface="Times New Roman" charset="0"/>
                              <a:cs typeface="Times New Roman" charset="0"/>
                            </a:rPr>
                            <a:t>  0.4385 (0.1222)</a:t>
                          </a: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dirty="0">
                              <a:effectLst/>
                              <a:latin typeface="Times New Roman" charset="0"/>
                              <a:ea typeface="Times New Roman" charset="0"/>
                              <a:cs typeface="Times New Roman" charset="0"/>
                            </a:rPr>
                            <a:t> </a:t>
                          </a:r>
                          <a:r>
                            <a:rPr lang="en-US" sz="1400" dirty="0">
                              <a:solidFill>
                                <a:srgbClr val="000000"/>
                              </a:solidFill>
                              <a:effectLst/>
                              <a:latin typeface="Times New Roman" charset="0"/>
                              <a:ea typeface="Times New Roman" charset="0"/>
                              <a:cs typeface="Times New Roman" charset="0"/>
                            </a:rPr>
                            <a:t>-0.3782 (0.0420)</a:t>
                          </a:r>
                          <a:endParaRPr lang="en-US" sz="1400" dirty="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b="1" dirty="0">
                              <a:effectLst/>
                              <a:latin typeface="Times New Roman" charset="0"/>
                              <a:ea typeface="Times New Roman" charset="0"/>
                              <a:cs typeface="Times New Roman" charset="0"/>
                            </a:rPr>
                            <a:t>  </a:t>
                          </a:r>
                          <a:r>
                            <a:rPr lang="en-US" sz="1400" dirty="0">
                              <a:solidFill>
                                <a:srgbClr val="000000"/>
                              </a:solidFill>
                              <a:effectLst/>
                              <a:latin typeface="Times New Roman" charset="0"/>
                              <a:ea typeface="Times New Roman" charset="0"/>
                              <a:cs typeface="Times New Roman" charset="0"/>
                            </a:rPr>
                            <a:t>0.4386 (0.0863)</a:t>
                          </a:r>
                          <a:endParaRPr lang="en-US" sz="1400" dirty="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𝒌</m:t>
                                  </m:r>
                                </m:e>
                              </m:acc>
                              <m:r>
                                <a:rPr lang="en-US" sz="1400" b="1" i="1">
                                  <a:effectLst/>
                                  <a:latin typeface="Cambria Math" charset="0"/>
                                  <a:ea typeface="Times New Roman" charset="0"/>
                                  <a:cs typeface="Times New Roman" charset="0"/>
                                </a:rPr>
                                <m:t>:</m:t>
                              </m:r>
                            </m:oMath>
                          </a14:m>
                          <a:r>
                            <a:rPr lang="en-US" sz="1400" b="1" dirty="0">
                              <a:effectLst/>
                              <a:latin typeface="Times New Roman" charset="0"/>
                              <a:ea typeface="Times New Roman" charset="0"/>
                              <a:cs typeface="Times New Roman" charset="0"/>
                            </a:rPr>
                            <a:t> </a:t>
                          </a:r>
                          <a:r>
                            <a:rPr lang="en-US" sz="1400" dirty="0">
                              <a:solidFill>
                                <a:srgbClr val="000000"/>
                              </a:solidFill>
                              <a:effectLst/>
                              <a:latin typeface="Times New Roman" charset="0"/>
                              <a:ea typeface="Times New Roman" charset="0"/>
                              <a:cs typeface="Times New Roman" charset="0"/>
                            </a:rPr>
                            <a:t>   0.0000 (**)</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dirty="0">
                              <a:solidFill>
                                <a:srgbClr val="000000"/>
                              </a:solidFill>
                              <a:effectLst/>
                              <a:latin typeface="Times New Roman" charset="0"/>
                              <a:ea typeface="Times New Roman" charset="0"/>
                              <a:cs typeface="Times New Roman" charset="0"/>
                            </a:rPr>
                            <a:t> 0.9064 (0.1060)</a:t>
                          </a:r>
                          <a:endParaRPr lang="en-US" sz="1400" dirty="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dirty="0">
                              <a:solidFill>
                                <a:srgbClr val="000000"/>
                              </a:solidFill>
                              <a:effectLst/>
                              <a:latin typeface="Times New Roman" charset="0"/>
                              <a:ea typeface="Times New Roman" charset="0"/>
                              <a:cs typeface="Times New Roman" charset="0"/>
                            </a:rPr>
                            <a:t> 1.4099 (0.2334)</a:t>
                          </a:r>
                          <a:endParaRPr lang="en-US" sz="1400" dirty="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𝜼</m:t>
                                  </m:r>
                                </m:e>
                              </m:acc>
                              <m:r>
                                <a:rPr lang="en-US" sz="1400" i="1">
                                  <a:solidFill>
                                    <a:srgbClr val="000000"/>
                                  </a:solidFill>
                                  <a:effectLst/>
                                  <a:latin typeface="Cambria Math" charset="0"/>
                                  <a:ea typeface="Times New Roman" charset="0"/>
                                  <a:cs typeface="Times New Roman" charset="0"/>
                                </a:rPr>
                                <m:t>:</m:t>
                              </m:r>
                            </m:oMath>
                          </a14:m>
                          <a:r>
                            <a:rPr lang="en-US" sz="1400" dirty="0">
                              <a:solidFill>
                                <a:srgbClr val="000000"/>
                              </a:solidFill>
                              <a:effectLst/>
                              <a:latin typeface="Times New Roman" charset="0"/>
                              <a:ea typeface="Times New Roman" charset="0"/>
                              <a:cs typeface="Times New Roman" charset="0"/>
                            </a:rPr>
                            <a:t>   3.3981 (48.9449)    </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75556">
                    <a:tc vMerge="1">
                      <a:txBody>
                        <a:bodyPr/>
                        <a:lstStyle/>
                        <a:p>
                          <a:endParaRPr lang="en-US"/>
                        </a:p>
                      </a:txBody>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AIC</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dirty="0">
                              <a:solidFill>
                                <a:srgbClr val="000000"/>
                              </a:solidFill>
                              <a:effectLst/>
                              <a:latin typeface="Times New Roman" charset="0"/>
                              <a:ea typeface="Times New Roman" charset="0"/>
                              <a:cs typeface="Times New Roman" charset="0"/>
                            </a:rPr>
                            <a:t>932.4</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dirty="0">
                              <a:solidFill>
                                <a:srgbClr val="000000"/>
                              </a:solidFill>
                              <a:effectLst/>
                              <a:latin typeface="Times New Roman" charset="0"/>
                              <a:ea typeface="Times New Roman" charset="0"/>
                              <a:cs typeface="Times New Roman" charset="0"/>
                            </a:rPr>
                            <a:t>934.4</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i="1" dirty="0">
                              <a:solidFill>
                                <a:srgbClr val="FF0000"/>
                              </a:solidFill>
                              <a:effectLst/>
                              <a:latin typeface="Times New Roman" charset="0"/>
                              <a:ea typeface="Times New Roman" charset="0"/>
                              <a:cs typeface="Times New Roman" charset="0"/>
                            </a:rPr>
                            <a:t>593.3</a:t>
                          </a:r>
                          <a:endParaRPr lang="en-US" sz="1400" dirty="0">
                            <a:solidFill>
                              <a:srgbClr val="FF0000"/>
                            </a:solidFill>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56387">
                    <a:tc rowSpan="2">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GEOMETRIC</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ESTIMATES</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a:solidFill>
                                <a:srgbClr val="000000"/>
                              </a:solidFill>
                              <a:effectLst/>
                              <a:latin typeface="Times New Roman" charset="0"/>
                              <a:ea typeface="Times New Roman" charset="0"/>
                              <a:cs typeface="Times New Roman" charset="0"/>
                            </a:rPr>
                            <a:t> 1.5192 (0.0229)</a:t>
                          </a:r>
                          <a:endParaRPr lang="en-US" sz="140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a:solidFill>
                                <a:srgbClr val="000000"/>
                              </a:solidFill>
                              <a:effectLst/>
                              <a:latin typeface="Times New Roman" charset="0"/>
                              <a:ea typeface="Times New Roman" charset="0"/>
                              <a:cs typeface="Times New Roman" charset="0"/>
                            </a:rPr>
                            <a:t> 0.8185 (0.0191)</a:t>
                          </a:r>
                          <a:endParaRPr lang="en-US" sz="140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dirty="0">
                              <a:solidFill>
                                <a:srgbClr val="000000"/>
                              </a:solidFill>
                              <a:effectLst/>
                              <a:latin typeface="Times New Roman" charset="0"/>
                              <a:ea typeface="Times New Roman" charset="0"/>
                              <a:cs typeface="Times New Roman" charset="0"/>
                            </a:rPr>
                            <a:t> 1.5135 (0.0724)</a:t>
                          </a:r>
                          <a:endParaRPr lang="en-US" sz="1400" dirty="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dirty="0">
                              <a:solidFill>
                                <a:srgbClr val="000000"/>
                              </a:solidFill>
                              <a:effectLst/>
                              <a:latin typeface="Times New Roman" charset="0"/>
                              <a:ea typeface="Times New Roman" charset="0"/>
                              <a:cs typeface="Times New Roman" charset="0"/>
                            </a:rPr>
                            <a:t> 0.8056 (0.0692)</a:t>
                          </a:r>
                          <a:endParaRPr lang="en-US" sz="1400" dirty="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𝒌</m:t>
                                  </m:r>
                                </m:e>
                              </m:acc>
                              <m:r>
                                <a:rPr lang="en-US" sz="1400" b="1" i="1">
                                  <a:effectLst/>
                                  <a:latin typeface="Cambria Math" charset="0"/>
                                  <a:ea typeface="Times New Roman" charset="0"/>
                                  <a:cs typeface="Times New Roman" charset="0"/>
                                </a:rPr>
                                <m:t>:</m:t>
                              </m:r>
                            </m:oMath>
                          </a14:m>
                          <a:r>
                            <a:rPr lang="en-US" sz="1400" dirty="0">
                              <a:solidFill>
                                <a:srgbClr val="000000"/>
                              </a:solidFill>
                              <a:effectLst/>
                              <a:latin typeface="Times New Roman" charset="0"/>
                              <a:ea typeface="Times New Roman" charset="0"/>
                              <a:cs typeface="Times New Roman" charset="0"/>
                            </a:rPr>
                            <a:t>   2.2956 (0.1819)</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b="1" dirty="0">
                              <a:effectLst/>
                              <a:latin typeface="Times New Roman" charset="0"/>
                              <a:ea typeface="Times New Roman" charset="0"/>
                              <a:cs typeface="Times New Roman" charset="0"/>
                            </a:rPr>
                            <a:t> </a:t>
                          </a:r>
                          <a:r>
                            <a:rPr lang="en-US" sz="1400" dirty="0">
                              <a:solidFill>
                                <a:srgbClr val="000000"/>
                              </a:solidFill>
                              <a:effectLst/>
                              <a:latin typeface="Times New Roman" charset="0"/>
                              <a:ea typeface="Times New Roman" charset="0"/>
                              <a:cs typeface="Times New Roman" charset="0"/>
                            </a:rPr>
                            <a:t>-0.2168</a:t>
                          </a:r>
                          <a:r>
                            <a:rPr lang="en-US" sz="1400" dirty="0">
                              <a:effectLst/>
                              <a:latin typeface="Times New Roman" charset="0"/>
                              <a:ea typeface="Times New Roman" charset="0"/>
                              <a:cs typeface="Times New Roman" charset="0"/>
                            </a:rPr>
                            <a:t>     (</a:t>
                          </a:r>
                          <a:r>
                            <a:rPr lang="en-US" sz="1400" dirty="0">
                              <a:solidFill>
                                <a:srgbClr val="000000"/>
                              </a:solidFill>
                              <a:effectLst/>
                              <a:latin typeface="Times New Roman" charset="0"/>
                              <a:ea typeface="Times New Roman" charset="0"/>
                              <a:cs typeface="Times New Roman" charset="0"/>
                            </a:rPr>
                            <a:t>0.0099</a:t>
                          </a:r>
                          <a:r>
                            <a:rPr lang="en-US" sz="1400" dirty="0">
                              <a:effectLst/>
                              <a:latin typeface="Times New Roman" charset="0"/>
                              <a:ea typeface="Times New Roman" charset="0"/>
                              <a:cs typeface="Times New Roman" charset="0"/>
                            </a:rPr>
                            <a:t>)</a:t>
                          </a: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b="1" dirty="0">
                              <a:effectLst/>
                              <a:latin typeface="Times New Roman" charset="0"/>
                              <a:ea typeface="Times New Roman" charset="0"/>
                              <a:cs typeface="Times New Roman" charset="0"/>
                            </a:rPr>
                            <a:t>   </a:t>
                          </a:r>
                          <a:r>
                            <a:rPr lang="en-US" sz="1400" dirty="0">
                              <a:solidFill>
                                <a:srgbClr val="000000"/>
                              </a:solidFill>
                              <a:effectLst/>
                              <a:latin typeface="Times New Roman" charset="0"/>
                              <a:ea typeface="Times New Roman" charset="0"/>
                              <a:cs typeface="Times New Roman" charset="0"/>
                            </a:rPr>
                            <a:t>0.0955</a:t>
                          </a:r>
                          <a:r>
                            <a:rPr lang="en-US" sz="1400" dirty="0">
                              <a:effectLst/>
                              <a:latin typeface="Times New Roman" charset="0"/>
                              <a:ea typeface="Times New Roman" charset="0"/>
                              <a:cs typeface="Times New Roman" charset="0"/>
                            </a:rPr>
                            <a:t>    (</a:t>
                          </a:r>
                          <a:r>
                            <a:rPr lang="en-US" sz="1400" dirty="0">
                              <a:solidFill>
                                <a:srgbClr val="000000"/>
                              </a:solidFill>
                              <a:effectLst/>
                              <a:latin typeface="Times New Roman" charset="0"/>
                              <a:ea typeface="Times New Roman" charset="0"/>
                              <a:cs typeface="Times New Roman" charset="0"/>
                            </a:rPr>
                            <a:t>0.0062</a:t>
                          </a:r>
                          <a:r>
                            <a:rPr lang="en-US" sz="1400" dirty="0">
                              <a:effectLst/>
                              <a:latin typeface="Times New Roman" charset="0"/>
                              <a:ea typeface="Times New Roman" charset="0"/>
                              <a:cs typeface="Times New Roman" charset="0"/>
                            </a:rPr>
                            <a:t>)</a:t>
                          </a:r>
                        </a:p>
                        <a:p>
                          <a:pPr marL="0" marR="0" algn="l">
                            <a:spcBef>
                              <a:spcPts val="0"/>
                            </a:spcBef>
                            <a:spcAft>
                              <a:spcPts val="0"/>
                            </a:spcAft>
                          </a:pPr>
                          <a14:m>
                            <m:oMath xmlns:m="http://schemas.openxmlformats.org/officeDocument/2006/math">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𝜼</m:t>
                                  </m:r>
                                </m:e>
                              </m:acc>
                              <m:r>
                                <a:rPr lang="en-US" sz="1400" i="1">
                                  <a:solidFill>
                                    <a:srgbClr val="000000"/>
                                  </a:solidFill>
                                  <a:effectLst/>
                                  <a:latin typeface="Cambria Math" charset="0"/>
                                  <a:ea typeface="Times New Roman" charset="0"/>
                                  <a:cs typeface="Times New Roman" charset="0"/>
                                </a:rPr>
                                <m:t>:</m:t>
                              </m:r>
                            </m:oMath>
                          </a14:m>
                          <a:r>
                            <a:rPr lang="en-US" sz="1400" dirty="0">
                              <a:solidFill>
                                <a:srgbClr val="000000"/>
                              </a:solidFill>
                              <a:effectLst/>
                              <a:latin typeface="Times New Roman" charset="0"/>
                              <a:ea typeface="Times New Roman" charset="0"/>
                              <a:cs typeface="Times New Roman" charset="0"/>
                            </a:rPr>
                            <a:t> </a:t>
                          </a:r>
                          <a:r>
                            <a:rPr lang="en-US" sz="1400" dirty="0">
                              <a:effectLst/>
                              <a:latin typeface="Times New Roman" charset="0"/>
                              <a:ea typeface="Times New Roman" charset="0"/>
                              <a:cs typeface="Times New Roman" charset="0"/>
                            </a:rPr>
                            <a:t>-19.0248 (461.7300)</a:t>
                          </a:r>
                          <a:r>
                            <a:rPr lang="en-US" sz="1400" dirty="0">
                              <a:solidFill>
                                <a:srgbClr val="000000"/>
                              </a:solidFill>
                              <a:effectLst/>
                              <a:latin typeface="Times New Roman" charset="0"/>
                              <a:ea typeface="Times New Roman" charset="0"/>
                              <a:cs typeface="Times New Roman" charset="0"/>
                            </a:rPr>
                            <a:t>    </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15251">
                    <a:tc vMerge="1">
                      <a:txBody>
                        <a:bodyPr/>
                        <a:lstStyle/>
                        <a:p>
                          <a:endParaRPr lang="en-US"/>
                        </a:p>
                      </a:txBody>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AIC</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dirty="0">
                              <a:solidFill>
                                <a:srgbClr val="000000"/>
                              </a:solidFill>
                              <a:effectLst/>
                              <a:latin typeface="Times New Roman" charset="0"/>
                              <a:ea typeface="Times New Roman" charset="0"/>
                              <a:cs typeface="Times New Roman" charset="0"/>
                            </a:rPr>
                            <a:t>6029.8</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i="1" dirty="0">
                              <a:solidFill>
                                <a:srgbClr val="FF0000"/>
                              </a:solidFill>
                              <a:effectLst/>
                              <a:latin typeface="Times New Roman" charset="0"/>
                              <a:ea typeface="Times New Roman" charset="0"/>
                              <a:cs typeface="Times New Roman" charset="0"/>
                            </a:rPr>
                            <a:t>2441.1</a:t>
                          </a:r>
                          <a:endParaRPr lang="en-US" sz="1400" dirty="0">
                            <a:solidFill>
                              <a:srgbClr val="FF0000"/>
                            </a:solidFill>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400" dirty="0">
                            <a:solidFill>
                              <a:srgbClr val="000000"/>
                            </a:solidFill>
                            <a:effectLst/>
                            <a:latin typeface="Times New Roman" charset="0"/>
                            <a:ea typeface="Times New Roman" charset="0"/>
                            <a:cs typeface="Times New Roman" charset="0"/>
                          </a:endParaRPr>
                        </a:p>
                        <a:p>
                          <a:pPr marL="0" marR="0" algn="ctr">
                            <a:spcBef>
                              <a:spcPts val="0"/>
                            </a:spcBef>
                            <a:spcAft>
                              <a:spcPts val="0"/>
                            </a:spcAft>
                          </a:pPr>
                          <a:r>
                            <a:rPr lang="en-US" sz="1400" dirty="0">
                              <a:solidFill>
                                <a:srgbClr val="000000"/>
                              </a:solidFill>
                              <a:effectLst/>
                              <a:latin typeface="Times New Roman" charset="0"/>
                              <a:ea typeface="Times New Roman" charset="0"/>
                              <a:cs typeface="Times New Roman" charset="0"/>
                            </a:rPr>
                            <a:t>2598.7</a:t>
                          </a:r>
                          <a:r>
                            <a:rPr lang="en-US" sz="1400" b="1" i="1" dirty="0">
                              <a:effectLst/>
                              <a:latin typeface="Times New Roman" charset="0"/>
                              <a:ea typeface="Times New Roman" charset="0"/>
                              <a:cs typeface="Times New Roman" charset="0"/>
                            </a:rPr>
                            <a:t> </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56387">
                    <a:tc rowSpan="2">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CMP</a:t>
                          </a:r>
                          <a:endParaRPr lang="en-US" sz="1400" dirty="0">
                            <a:effectLst/>
                            <a:latin typeface="Times New Roman" charset="0"/>
                            <a:ea typeface="Times New Roman" charset="0"/>
                            <a:cs typeface="Times New Roman" charset="0"/>
                          </a:endParaRPr>
                        </a:p>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(UNDER)</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ESTIMATES</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a:effectLst/>
                              <a:latin typeface="Times New Roman" charset="0"/>
                              <a:ea typeface="Times New Roman" charset="0"/>
                              <a:cs typeface="Times New Roman" charset="0"/>
                            </a:rPr>
                            <a:t> -0.1772 (0.0492)</a:t>
                          </a: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a:effectLst/>
                              <a:latin typeface="Times New Roman" charset="0"/>
                              <a:ea typeface="Times New Roman" charset="0"/>
                              <a:cs typeface="Times New Roman" charset="0"/>
                            </a:rPr>
                            <a:t>  0.3253 (0.1098)</a:t>
                          </a: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dirty="0">
                              <a:solidFill>
                                <a:srgbClr val="000000"/>
                              </a:solidFill>
                              <a:effectLst/>
                              <a:latin typeface="Times New Roman" charset="0"/>
                              <a:ea typeface="Times New Roman" charset="0"/>
                              <a:cs typeface="Times New Roman" charset="0"/>
                            </a:rPr>
                            <a:t> -0.1773 (***)</a:t>
                          </a:r>
                          <a:endParaRPr lang="en-US" sz="1400" dirty="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b="1" dirty="0">
                              <a:effectLst/>
                              <a:latin typeface="Times New Roman" charset="0"/>
                              <a:ea typeface="Times New Roman" charset="0"/>
                              <a:cs typeface="Times New Roman" charset="0"/>
                            </a:rPr>
                            <a:t>  </a:t>
                          </a:r>
                          <a:r>
                            <a:rPr lang="en-US" sz="1400" dirty="0">
                              <a:solidFill>
                                <a:srgbClr val="000000"/>
                              </a:solidFill>
                              <a:effectLst/>
                              <a:latin typeface="Times New Roman" charset="0"/>
                              <a:ea typeface="Times New Roman" charset="0"/>
                              <a:cs typeface="Times New Roman" charset="0"/>
                            </a:rPr>
                            <a:t>0.3255 (***)</a:t>
                          </a:r>
                          <a:endParaRPr lang="en-US" sz="1400" dirty="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𝒌</m:t>
                                  </m:r>
                                </m:e>
                              </m:acc>
                              <m:r>
                                <a:rPr lang="en-US" sz="1400" b="1" i="1">
                                  <a:effectLst/>
                                  <a:latin typeface="Cambria Math" charset="0"/>
                                  <a:ea typeface="Times New Roman" charset="0"/>
                                  <a:cs typeface="Times New Roman" charset="0"/>
                                </a:rPr>
                                <m:t>:</m:t>
                              </m:r>
                            </m:oMath>
                          </a14:m>
                          <a:r>
                            <a:rPr lang="en-US" sz="1400" b="1" dirty="0">
                              <a:effectLst/>
                              <a:latin typeface="Times New Roman" charset="0"/>
                              <a:ea typeface="Times New Roman" charset="0"/>
                              <a:cs typeface="Times New Roman" charset="0"/>
                            </a:rPr>
                            <a:t>    </a:t>
                          </a:r>
                          <a:r>
                            <a:rPr lang="en-US" sz="1400" dirty="0">
                              <a:solidFill>
                                <a:srgbClr val="000000"/>
                              </a:solidFill>
                              <a:effectLst/>
                              <a:latin typeface="Times New Roman" charset="0"/>
                              <a:ea typeface="Times New Roman" charset="0"/>
                              <a:cs typeface="Times New Roman" charset="0"/>
                            </a:rPr>
                            <a:t>0.0000 (***)</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dirty="0">
                              <a:effectLst/>
                              <a:latin typeface="Times New Roman" charset="0"/>
                              <a:ea typeface="Times New Roman" charset="0"/>
                              <a:cs typeface="Times New Roman" charset="0"/>
                            </a:rPr>
                            <a:t> 0.8703</a:t>
                          </a:r>
                          <a:r>
                            <a:rPr lang="en-US" sz="1400" b="1" dirty="0">
                              <a:effectLst/>
                              <a:latin typeface="Times New Roman" charset="0"/>
                              <a:ea typeface="Times New Roman" charset="0"/>
                              <a:cs typeface="Times New Roman" charset="0"/>
                            </a:rPr>
                            <a:t> </a:t>
                          </a:r>
                          <a:r>
                            <a:rPr lang="en-US" sz="1400" dirty="0">
                              <a:effectLst/>
                              <a:latin typeface="Times New Roman" charset="0"/>
                              <a:ea typeface="Times New Roman" charset="0"/>
                              <a:cs typeface="Times New Roman" charset="0"/>
                            </a:rPr>
                            <a:t>(0.1058)</a:t>
                          </a: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dirty="0">
                              <a:effectLst/>
                              <a:latin typeface="Times New Roman" charset="0"/>
                              <a:ea typeface="Times New Roman" charset="0"/>
                              <a:cs typeface="Times New Roman" charset="0"/>
                            </a:rPr>
                            <a:t> 0.7512 (0.1722)</a:t>
                          </a:r>
                        </a:p>
                        <a:p>
                          <a:pPr marL="0" marR="0" algn="l">
                            <a:spcBef>
                              <a:spcPts val="0"/>
                            </a:spcBef>
                            <a:spcAft>
                              <a:spcPts val="0"/>
                            </a:spcAft>
                          </a:pPr>
                          <a14:m>
                            <m:oMath xmlns:m="http://schemas.openxmlformats.org/officeDocument/2006/math">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𝜼</m:t>
                                  </m:r>
                                </m:e>
                              </m:acc>
                              <m:r>
                                <a:rPr lang="en-US" sz="1400" i="1">
                                  <a:solidFill>
                                    <a:srgbClr val="000000"/>
                                  </a:solidFill>
                                  <a:effectLst/>
                                  <a:latin typeface="Cambria Math" charset="0"/>
                                  <a:ea typeface="Times New Roman" charset="0"/>
                                  <a:cs typeface="Times New Roman" charset="0"/>
                                </a:rPr>
                                <m:t>:</m:t>
                              </m:r>
                            </m:oMath>
                          </a14:m>
                          <a:r>
                            <a:rPr lang="en-US" sz="1400" dirty="0">
                              <a:solidFill>
                                <a:srgbClr val="000000"/>
                              </a:solidFill>
                              <a:effectLst/>
                              <a:latin typeface="Times New Roman" charset="0"/>
                              <a:ea typeface="Times New Roman" charset="0"/>
                              <a:cs typeface="Times New Roman" charset="0"/>
                            </a:rPr>
                            <a:t> </a:t>
                          </a:r>
                          <a:r>
                            <a:rPr lang="en-US" sz="1400" dirty="0">
                              <a:effectLst/>
                              <a:latin typeface="Times New Roman" charset="0"/>
                              <a:ea typeface="Times New Roman" charset="0"/>
                              <a:cs typeface="Times New Roman" charset="0"/>
                            </a:rPr>
                            <a:t>  1.3590 (</a:t>
                          </a:r>
                          <a:r>
                            <a:rPr lang="en-US" sz="1400" dirty="0">
                              <a:solidFill>
                                <a:srgbClr val="000000"/>
                              </a:solidFill>
                              <a:effectLst/>
                              <a:latin typeface="Times New Roman" charset="0"/>
                              <a:ea typeface="Times New Roman" charset="0"/>
                              <a:cs typeface="Times New Roman" charset="0"/>
                            </a:rPr>
                            <a:t>0.0694)  </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75556">
                    <a:tc vMerge="1">
                      <a:txBody>
                        <a:bodyPr/>
                        <a:lstStyle/>
                        <a:p>
                          <a:endParaRPr lang="en-US"/>
                        </a:p>
                      </a:txBody>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AIC</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a:solidFill>
                                <a:srgbClr val="000000"/>
                              </a:solidFill>
                              <a:effectLst/>
                              <a:latin typeface="Times New Roman" charset="0"/>
                              <a:ea typeface="Times New Roman" charset="0"/>
                              <a:cs typeface="Times New Roman" charset="0"/>
                            </a:rPr>
                            <a:t>1056.4</a:t>
                          </a:r>
                          <a:endParaRPr lang="en-US" sz="140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dirty="0">
                              <a:solidFill>
                                <a:srgbClr val="000000"/>
                              </a:solidFill>
                              <a:effectLst/>
                              <a:latin typeface="Times New Roman" charset="0"/>
                              <a:ea typeface="Times New Roman" charset="0"/>
                              <a:cs typeface="Times New Roman" charset="0"/>
                            </a:rPr>
                            <a:t>***</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i="1" dirty="0">
                              <a:solidFill>
                                <a:srgbClr val="FF0000"/>
                              </a:solidFill>
                              <a:effectLst/>
                              <a:latin typeface="Times New Roman" charset="0"/>
                              <a:ea typeface="Times New Roman" charset="0"/>
                              <a:cs typeface="Times New Roman" charset="0"/>
                            </a:rPr>
                            <a:t>895.2</a:t>
                          </a:r>
                          <a:endParaRPr lang="en-US" sz="1400" dirty="0">
                            <a:solidFill>
                              <a:srgbClr val="FF0000"/>
                            </a:solidFill>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56387">
                    <a:tc rowSpan="2">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CMP</a:t>
                          </a:r>
                          <a:endParaRPr lang="en-US" sz="1400" dirty="0">
                            <a:effectLst/>
                            <a:latin typeface="Times New Roman" charset="0"/>
                            <a:ea typeface="Times New Roman" charset="0"/>
                            <a:cs typeface="Times New Roman" charset="0"/>
                          </a:endParaRPr>
                        </a:p>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(OVER)</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ESTIMATES</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a:solidFill>
                                <a:srgbClr val="000000"/>
                              </a:solidFill>
                              <a:effectLst/>
                              <a:latin typeface="Times New Roman" charset="0"/>
                              <a:ea typeface="Times New Roman" charset="0"/>
                              <a:cs typeface="Times New Roman" charset="0"/>
                            </a:rPr>
                            <a:t> -0.3971 (0.0623)</a:t>
                          </a:r>
                          <a:endParaRPr lang="en-US" sz="140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a:solidFill>
                                <a:srgbClr val="000000"/>
                              </a:solidFill>
                              <a:effectLst/>
                              <a:latin typeface="Times New Roman" charset="0"/>
                              <a:ea typeface="Times New Roman" charset="0"/>
                              <a:cs typeface="Times New Roman" charset="0"/>
                            </a:rPr>
                            <a:t> 1.2042  (0.0449)</a:t>
                          </a:r>
                          <a:endParaRPr lang="en-US" sz="140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a:solidFill>
                                <a:srgbClr val="000000"/>
                              </a:solidFill>
                              <a:effectLst/>
                              <a:latin typeface="Times New Roman" charset="0"/>
                              <a:ea typeface="Times New Roman" charset="0"/>
                              <a:cs typeface="Times New Roman" charset="0"/>
                            </a:rPr>
                            <a:t> -0.3427  (0.0846)</a:t>
                          </a:r>
                          <a:endParaRPr lang="en-US" sz="140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a:solidFill>
                                <a:srgbClr val="000000"/>
                              </a:solidFill>
                              <a:effectLst/>
                              <a:latin typeface="Times New Roman" charset="0"/>
                              <a:ea typeface="Times New Roman" charset="0"/>
                              <a:cs typeface="Times New Roman" charset="0"/>
                            </a:rPr>
                            <a:t>  1.0768  (0.0809)</a:t>
                          </a:r>
                          <a:endParaRPr lang="en-US" sz="140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𝒌</m:t>
                                  </m:r>
                                </m:e>
                              </m:acc>
                              <m:r>
                                <a:rPr lang="en-US" sz="1400" b="1" i="1">
                                  <a:effectLst/>
                                  <a:latin typeface="Cambria Math" charset="0"/>
                                  <a:ea typeface="Times New Roman" charset="0"/>
                                  <a:cs typeface="Times New Roman" charset="0"/>
                                </a:rPr>
                                <m:t>:</m:t>
                              </m:r>
                            </m:oMath>
                          </a14:m>
                          <a:r>
                            <a:rPr lang="en-US" sz="1400">
                              <a:solidFill>
                                <a:srgbClr val="000000"/>
                              </a:solidFill>
                              <a:effectLst/>
                              <a:latin typeface="Times New Roman" charset="0"/>
                              <a:ea typeface="Times New Roman" charset="0"/>
                              <a:cs typeface="Times New Roman" charset="0"/>
                            </a:rPr>
                            <a:t>    1.4400  (0.2180)</a:t>
                          </a:r>
                          <a:endParaRPr lang="en-US" sz="140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𝟎</m:t>
                                  </m:r>
                                </m:sub>
                              </m:sSub>
                              <m:r>
                                <a:rPr lang="en-US" sz="1400" b="1" i="1">
                                  <a:effectLst/>
                                  <a:latin typeface="Cambria Math" charset="0"/>
                                  <a:ea typeface="Times New Roman" charset="0"/>
                                  <a:cs typeface="Times New Roman" charset="0"/>
                                </a:rPr>
                                <m:t>:</m:t>
                              </m:r>
                            </m:oMath>
                          </a14:m>
                          <a:r>
                            <a:rPr lang="en-US" sz="1400" b="1" dirty="0">
                              <a:effectLst/>
                              <a:latin typeface="Times New Roman" charset="0"/>
                              <a:ea typeface="Times New Roman" charset="0"/>
                              <a:cs typeface="Times New Roman" charset="0"/>
                            </a:rPr>
                            <a:t>  </a:t>
                          </a:r>
                          <a:r>
                            <a:rPr lang="en-US" sz="1400" dirty="0">
                              <a:solidFill>
                                <a:srgbClr val="000000"/>
                              </a:solidFill>
                              <a:effectLst/>
                              <a:latin typeface="Times New Roman" charset="0"/>
                              <a:ea typeface="Times New Roman" charset="0"/>
                              <a:cs typeface="Times New Roman" charset="0"/>
                            </a:rPr>
                            <a:t>-0.8623     (0.0465)</a:t>
                          </a:r>
                          <a:endParaRPr lang="en-US" sz="1400" dirty="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sSub>
                                <m:sSubPr>
                                  <m:ctrlPr>
                                    <a:rPr lang="en-US" sz="1400" b="1" i="1">
                                      <a:effectLst/>
                                      <a:latin typeface="Cambria Math" panose="02040503050406030204" pitchFamily="18" charset="0"/>
                                      <a:ea typeface="Times New Roman" charset="0"/>
                                      <a:cs typeface="Times New Roman" charset="0"/>
                                    </a:rPr>
                                  </m:ctrlPr>
                                </m:sSubPr>
                                <m:e>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𝜷</m:t>
                                      </m:r>
                                    </m:e>
                                  </m:acc>
                                </m:e>
                                <m:sub>
                                  <m:r>
                                    <a:rPr lang="en-US" sz="1400" b="1" i="1">
                                      <a:effectLst/>
                                      <a:latin typeface="Cambria Math" charset="0"/>
                                      <a:ea typeface="Times New Roman" charset="0"/>
                                      <a:cs typeface="Times New Roman" charset="0"/>
                                    </a:rPr>
                                    <m:t>𝟏</m:t>
                                  </m:r>
                                </m:sub>
                              </m:sSub>
                              <m:r>
                                <a:rPr lang="en-US" sz="1400" b="1" i="1">
                                  <a:effectLst/>
                                  <a:latin typeface="Cambria Math" charset="0"/>
                                  <a:ea typeface="Times New Roman" charset="0"/>
                                  <a:cs typeface="Times New Roman" charset="0"/>
                                </a:rPr>
                                <m:t>:</m:t>
                              </m:r>
                            </m:oMath>
                          </a14:m>
                          <a:r>
                            <a:rPr lang="en-US" sz="1400" dirty="0">
                              <a:solidFill>
                                <a:srgbClr val="000000"/>
                              </a:solidFill>
                              <a:effectLst/>
                              <a:latin typeface="Times New Roman" charset="0"/>
                              <a:ea typeface="Times New Roman" charset="0"/>
                              <a:cs typeface="Times New Roman" charset="0"/>
                            </a:rPr>
                            <a:t>   0.4183     (0.0411)</a:t>
                          </a:r>
                          <a:endParaRPr lang="en-US" sz="1400" dirty="0">
                            <a:effectLst/>
                            <a:latin typeface="Times New Roman" charset="0"/>
                            <a:ea typeface="Times New Roman" charset="0"/>
                            <a:cs typeface="Times New Roman" charset="0"/>
                          </a:endParaRPr>
                        </a:p>
                        <a:p>
                          <a:pPr marL="0" marR="0" algn="l">
                            <a:spcBef>
                              <a:spcPts val="0"/>
                            </a:spcBef>
                            <a:spcAft>
                              <a:spcPts val="0"/>
                            </a:spcAft>
                          </a:pPr>
                          <a14:m>
                            <m:oMath xmlns:m="http://schemas.openxmlformats.org/officeDocument/2006/math">
                              <m:acc>
                                <m:accPr>
                                  <m:chr m:val="̂"/>
                                  <m:ctrlPr>
                                    <a:rPr lang="en-US" sz="1400" b="1" i="1">
                                      <a:effectLst/>
                                      <a:latin typeface="Cambria Math" panose="02040503050406030204" pitchFamily="18" charset="0"/>
                                      <a:ea typeface="Times New Roman" charset="0"/>
                                      <a:cs typeface="Times New Roman" charset="0"/>
                                    </a:rPr>
                                  </m:ctrlPr>
                                </m:accPr>
                                <m:e>
                                  <m:r>
                                    <a:rPr lang="en-US" sz="1400" b="1" i="1">
                                      <a:effectLst/>
                                      <a:latin typeface="Cambria Math" charset="0"/>
                                      <a:ea typeface="Times New Roman" charset="0"/>
                                      <a:cs typeface="Times New Roman" charset="0"/>
                                    </a:rPr>
                                    <m:t>𝜼</m:t>
                                  </m:r>
                                </m:e>
                              </m:acc>
                              <m:r>
                                <a:rPr lang="en-US" sz="1400" i="1">
                                  <a:solidFill>
                                    <a:srgbClr val="000000"/>
                                  </a:solidFill>
                                  <a:effectLst/>
                                  <a:latin typeface="Cambria Math" charset="0"/>
                                  <a:ea typeface="Times New Roman" charset="0"/>
                                  <a:cs typeface="Times New Roman" charset="0"/>
                                </a:rPr>
                                <m:t>:</m:t>
                              </m:r>
                            </m:oMath>
                          </a14:m>
                          <a:r>
                            <a:rPr lang="en-US" sz="1400" dirty="0">
                              <a:solidFill>
                                <a:srgbClr val="000000"/>
                              </a:solidFill>
                              <a:effectLst/>
                              <a:latin typeface="Times New Roman" charset="0"/>
                              <a:ea typeface="Times New Roman" charset="0"/>
                              <a:cs typeface="Times New Roman" charset="0"/>
                            </a:rPr>
                            <a:t>    -2.9935     (0.6389)  </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415251">
                    <a:tc vMerge="1">
                      <a:txBody>
                        <a:bodyPr/>
                        <a:lstStyle/>
                        <a:p>
                          <a:endParaRPr lang="en-US"/>
                        </a:p>
                      </a:txBody>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AIC</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a:solidFill>
                                <a:srgbClr val="000000"/>
                              </a:solidFill>
                              <a:effectLst/>
                              <a:latin typeface="Times New Roman" charset="0"/>
                              <a:ea typeface="Times New Roman" charset="0"/>
                              <a:cs typeface="Times New Roman" charset="0"/>
                            </a:rPr>
                            <a:t>1501.3</a:t>
                          </a:r>
                          <a:endParaRPr lang="en-US" sz="140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i="1" dirty="0">
                              <a:solidFill>
                                <a:srgbClr val="FF0000"/>
                              </a:solidFill>
                              <a:effectLst/>
                              <a:latin typeface="Times New Roman" charset="0"/>
                              <a:ea typeface="Times New Roman" charset="0"/>
                              <a:cs typeface="Times New Roman" charset="0"/>
                            </a:rPr>
                            <a:t>1203.9</a:t>
                          </a:r>
                          <a:endParaRPr lang="en-US" sz="1400" dirty="0">
                            <a:solidFill>
                              <a:srgbClr val="FF0000"/>
                            </a:solidFill>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400" dirty="0">
                            <a:solidFill>
                              <a:srgbClr val="000000"/>
                            </a:solidFill>
                            <a:effectLst/>
                            <a:latin typeface="Times New Roman" charset="0"/>
                            <a:ea typeface="Times New Roman" charset="0"/>
                            <a:cs typeface="Times New Roman" charset="0"/>
                          </a:endParaRPr>
                        </a:p>
                        <a:p>
                          <a:pPr marL="0" marR="0" algn="ctr">
                            <a:spcBef>
                              <a:spcPts val="0"/>
                            </a:spcBef>
                            <a:spcAft>
                              <a:spcPts val="0"/>
                            </a:spcAft>
                          </a:pPr>
                          <a:r>
                            <a:rPr lang="en-US" sz="1400" dirty="0">
                              <a:solidFill>
                                <a:srgbClr val="000000"/>
                              </a:solidFill>
                              <a:effectLst/>
                              <a:latin typeface="Times New Roman" charset="0"/>
                              <a:ea typeface="Times New Roman" charset="0"/>
                              <a:cs typeface="Times New Roman" charset="0"/>
                            </a:rPr>
                            <a:t>1224.8</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mc:Choice>
        <mc:Fallback xmlns="">
          <p:graphicFrame>
            <p:nvGraphicFramePr>
              <p:cNvPr id="7" name="Table 6">
                <a:extLst>
                  <a:ext uri="{FF2B5EF4-FFF2-40B4-BE49-F238E27FC236}">
                    <a16:creationId xmlns:a16="http://schemas.microsoft.com/office/drawing/2014/main" id="{3CE33448-AC2C-954D-A991-CEE4CF81347A}"/>
                  </a:ext>
                </a:extLst>
              </p:cNvPr>
              <p:cNvGraphicFramePr>
                <a:graphicFrameLocks noGrp="1"/>
              </p:cNvGraphicFramePr>
              <p:nvPr>
                <p:extLst>
                  <p:ext uri="{D42A27DB-BD31-4B8C-83A1-F6EECF244321}">
                    <p14:modId xmlns:p14="http://schemas.microsoft.com/office/powerpoint/2010/main" val="3698773725"/>
                  </p:ext>
                </p:extLst>
              </p:nvPr>
            </p:nvGraphicFramePr>
            <p:xfrm>
              <a:off x="1199421" y="954629"/>
              <a:ext cx="9793158" cy="5766472"/>
            </p:xfrm>
            <a:graphic>
              <a:graphicData uri="http://schemas.openxmlformats.org/drawingml/2006/table">
                <a:tbl>
                  <a:tblPr firstRow="1" firstCol="1" bandRow="1"/>
                  <a:tblGrid>
                    <a:gridCol w="1266095">
                      <a:extLst>
                        <a:ext uri="{9D8B030D-6E8A-4147-A177-3AD203B41FA5}">
                          <a16:colId xmlns:a16="http://schemas.microsoft.com/office/drawing/2014/main" val="20000"/>
                        </a:ext>
                      </a:extLst>
                    </a:gridCol>
                    <a:gridCol w="1403380">
                      <a:extLst>
                        <a:ext uri="{9D8B030D-6E8A-4147-A177-3AD203B41FA5}">
                          <a16:colId xmlns:a16="http://schemas.microsoft.com/office/drawing/2014/main" val="20001"/>
                        </a:ext>
                      </a:extLst>
                    </a:gridCol>
                    <a:gridCol w="2227106">
                      <a:extLst>
                        <a:ext uri="{9D8B030D-6E8A-4147-A177-3AD203B41FA5}">
                          <a16:colId xmlns:a16="http://schemas.microsoft.com/office/drawing/2014/main" val="20002"/>
                        </a:ext>
                      </a:extLst>
                    </a:gridCol>
                    <a:gridCol w="2327924">
                      <a:extLst>
                        <a:ext uri="{9D8B030D-6E8A-4147-A177-3AD203B41FA5}">
                          <a16:colId xmlns:a16="http://schemas.microsoft.com/office/drawing/2014/main" val="20003"/>
                        </a:ext>
                      </a:extLst>
                    </a:gridCol>
                    <a:gridCol w="2568653">
                      <a:extLst>
                        <a:ext uri="{9D8B030D-6E8A-4147-A177-3AD203B41FA5}">
                          <a16:colId xmlns:a16="http://schemas.microsoft.com/office/drawing/2014/main" val="20004"/>
                        </a:ext>
                      </a:extLst>
                    </a:gridCol>
                  </a:tblGrid>
                  <a:tr h="361760">
                    <a:tc gridSpan="2">
                      <a:txBody>
                        <a:bodyPr/>
                        <a:lstStyle/>
                        <a:p>
                          <a:pPr marL="0" marR="0" indent="0" algn="ctr" defTabSz="914400" rtl="0" eaLnBrk="1" fontAlgn="auto" latinLnBrk="0" hangingPunct="1">
                            <a:lnSpc>
                              <a:spcPct val="200000"/>
                            </a:lnSpc>
                            <a:spcBef>
                              <a:spcPts val="0"/>
                            </a:spcBef>
                            <a:spcAft>
                              <a:spcPts val="0"/>
                            </a:spcAft>
                            <a:buClrTx/>
                            <a:buSzTx/>
                            <a:buFontTx/>
                            <a:buNone/>
                            <a:tabLst/>
                            <a:defRPr/>
                          </a:pPr>
                          <a:r>
                            <a:rPr lang="en-US" sz="1400" b="1" dirty="0">
                              <a:effectLst/>
                              <a:latin typeface="Times New Roman" charset="0"/>
                              <a:ea typeface="Times New Roman" charset="0"/>
                              <a:cs typeface="Times New Roman" charset="0"/>
                            </a:rPr>
                            <a:t>SIMULATED DATASET</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POISSON MODEL</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NEG BINOMIAL MODEL</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CMP MODEL</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74688">
                    <a:tc rowSpan="2">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POISSON</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400" b="1" dirty="0">
                              <a:effectLst/>
                              <a:latin typeface="Times New Roman" charset="0"/>
                              <a:ea typeface="Times New Roman" charset="0"/>
                              <a:cs typeface="Times New Roman" charset="0"/>
                            </a:rPr>
                            <a:t>ESTIMATES</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19886" t="-56604" r="-219318" b="-716981"/>
                          </a:stretch>
                        </a:blip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10326" t="-56604" r="-109783" b="-716981"/>
                          </a:stretch>
                        </a:blip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82673" t="-56604" b="-716981"/>
                          </a:stretch>
                        </a:blipFill>
                      </a:tcPr>
                    </a:tc>
                    <a:extLst>
                      <a:ext uri="{0D108BD9-81ED-4DB2-BD59-A6C34878D82A}">
                        <a16:rowId xmlns:a16="http://schemas.microsoft.com/office/drawing/2014/main" val="10001"/>
                      </a:ext>
                    </a:extLst>
                  </a:tr>
                  <a:tr h="426720">
                    <a:tc vMerge="1">
                      <a:txBody>
                        <a:bodyPr/>
                        <a:lstStyle/>
                        <a:p>
                          <a:endParaRPr lang="en-US"/>
                        </a:p>
                      </a:txBody>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AIC</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400" dirty="0">
                            <a:solidFill>
                              <a:srgbClr val="000000"/>
                            </a:solidFill>
                            <a:effectLst/>
                            <a:latin typeface="Times New Roman" charset="0"/>
                            <a:ea typeface="Times New Roman" charset="0"/>
                            <a:cs typeface="Times New Roman" charset="0"/>
                          </a:endParaRPr>
                        </a:p>
                        <a:p>
                          <a:pPr marL="0" marR="0" algn="ctr">
                            <a:spcBef>
                              <a:spcPts val="0"/>
                            </a:spcBef>
                            <a:spcAft>
                              <a:spcPts val="0"/>
                            </a:spcAft>
                          </a:pPr>
                          <a:r>
                            <a:rPr lang="en-US" sz="1400" dirty="0">
                              <a:solidFill>
                                <a:srgbClr val="000000"/>
                              </a:solidFill>
                              <a:effectLst/>
                              <a:latin typeface="Times New Roman" charset="0"/>
                              <a:ea typeface="Times New Roman" charset="0"/>
                              <a:cs typeface="Times New Roman" charset="0"/>
                            </a:rPr>
                            <a:t>3590.4</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i="1" dirty="0">
                              <a:solidFill>
                                <a:srgbClr val="FF0000"/>
                              </a:solidFill>
                              <a:effectLst/>
                              <a:latin typeface="Times New Roman" charset="0"/>
                              <a:ea typeface="Times New Roman" charset="0"/>
                              <a:cs typeface="Times New Roman" charset="0"/>
                            </a:rPr>
                            <a:t>2589.3</a:t>
                          </a:r>
                          <a:endParaRPr lang="en-US" sz="1400" dirty="0">
                            <a:solidFill>
                              <a:srgbClr val="FF0000"/>
                            </a:solidFill>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dirty="0">
                              <a:solidFill>
                                <a:srgbClr val="000000"/>
                              </a:solidFill>
                              <a:effectLst/>
                              <a:latin typeface="Times New Roman" charset="0"/>
                              <a:ea typeface="Times New Roman" charset="0"/>
                              <a:cs typeface="Times New Roman" charset="0"/>
                            </a:rPr>
                            <a:t>2605.5</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74688">
                    <a:tc rowSpan="2">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BERNOULLI</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ESTIMATES</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19886" t="-214815" r="-219318" b="-542593"/>
                          </a:stretch>
                        </a:blip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10326" t="-214815" r="-109783" b="-542593"/>
                          </a:stretch>
                        </a:blip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82673" t="-214815" b="-542593"/>
                          </a:stretch>
                        </a:blipFill>
                      </a:tcPr>
                    </a:tc>
                    <a:extLst>
                      <a:ext uri="{0D108BD9-81ED-4DB2-BD59-A6C34878D82A}">
                        <a16:rowId xmlns:a16="http://schemas.microsoft.com/office/drawing/2014/main" val="10003"/>
                      </a:ext>
                    </a:extLst>
                  </a:tr>
                  <a:tr h="375556">
                    <a:tc vMerge="1">
                      <a:txBody>
                        <a:bodyPr/>
                        <a:lstStyle/>
                        <a:p>
                          <a:endParaRPr lang="en-US"/>
                        </a:p>
                      </a:txBody>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AIC</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dirty="0">
                              <a:solidFill>
                                <a:srgbClr val="000000"/>
                              </a:solidFill>
                              <a:effectLst/>
                              <a:latin typeface="Times New Roman" charset="0"/>
                              <a:ea typeface="Times New Roman" charset="0"/>
                              <a:cs typeface="Times New Roman" charset="0"/>
                            </a:rPr>
                            <a:t>932.4</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dirty="0">
                              <a:solidFill>
                                <a:srgbClr val="000000"/>
                              </a:solidFill>
                              <a:effectLst/>
                              <a:latin typeface="Times New Roman" charset="0"/>
                              <a:ea typeface="Times New Roman" charset="0"/>
                              <a:cs typeface="Times New Roman" charset="0"/>
                            </a:rPr>
                            <a:t>934.4</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i="1" dirty="0">
                              <a:solidFill>
                                <a:srgbClr val="FF0000"/>
                              </a:solidFill>
                              <a:effectLst/>
                              <a:latin typeface="Times New Roman" charset="0"/>
                              <a:ea typeface="Times New Roman" charset="0"/>
                              <a:cs typeface="Times New Roman" charset="0"/>
                            </a:rPr>
                            <a:t>593.3</a:t>
                          </a:r>
                          <a:endParaRPr lang="en-US" sz="1400" dirty="0">
                            <a:solidFill>
                              <a:srgbClr val="FF0000"/>
                            </a:solidFill>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74688">
                    <a:tc rowSpan="2">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GEOMETRIC</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ESTIMATES</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19886" t="-368519" r="-219318" b="-388889"/>
                          </a:stretch>
                        </a:blip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10326" t="-368519" r="-109783" b="-388889"/>
                          </a:stretch>
                        </a:blip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82673" t="-368519" b="-388889"/>
                          </a:stretch>
                        </a:blipFill>
                      </a:tcPr>
                    </a:tc>
                    <a:extLst>
                      <a:ext uri="{0D108BD9-81ED-4DB2-BD59-A6C34878D82A}">
                        <a16:rowId xmlns:a16="http://schemas.microsoft.com/office/drawing/2014/main" val="10005"/>
                      </a:ext>
                    </a:extLst>
                  </a:tr>
                  <a:tr h="426720">
                    <a:tc vMerge="1">
                      <a:txBody>
                        <a:bodyPr/>
                        <a:lstStyle/>
                        <a:p>
                          <a:endParaRPr lang="en-US"/>
                        </a:p>
                      </a:txBody>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AIC</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dirty="0">
                              <a:solidFill>
                                <a:srgbClr val="000000"/>
                              </a:solidFill>
                              <a:effectLst/>
                              <a:latin typeface="Times New Roman" charset="0"/>
                              <a:ea typeface="Times New Roman" charset="0"/>
                              <a:cs typeface="Times New Roman" charset="0"/>
                            </a:rPr>
                            <a:t>6029.8</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i="1" dirty="0">
                              <a:solidFill>
                                <a:srgbClr val="FF0000"/>
                              </a:solidFill>
                              <a:effectLst/>
                              <a:latin typeface="Times New Roman" charset="0"/>
                              <a:ea typeface="Times New Roman" charset="0"/>
                              <a:cs typeface="Times New Roman" charset="0"/>
                            </a:rPr>
                            <a:t>2441.1</a:t>
                          </a:r>
                          <a:endParaRPr lang="en-US" sz="1400" dirty="0">
                            <a:solidFill>
                              <a:srgbClr val="FF0000"/>
                            </a:solidFill>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400" dirty="0">
                            <a:solidFill>
                              <a:srgbClr val="000000"/>
                            </a:solidFill>
                            <a:effectLst/>
                            <a:latin typeface="Times New Roman" charset="0"/>
                            <a:ea typeface="Times New Roman" charset="0"/>
                            <a:cs typeface="Times New Roman" charset="0"/>
                          </a:endParaRPr>
                        </a:p>
                        <a:p>
                          <a:pPr marL="0" marR="0" algn="ctr">
                            <a:spcBef>
                              <a:spcPts val="0"/>
                            </a:spcBef>
                            <a:spcAft>
                              <a:spcPts val="0"/>
                            </a:spcAft>
                          </a:pPr>
                          <a:r>
                            <a:rPr lang="en-US" sz="1400" dirty="0">
                              <a:solidFill>
                                <a:srgbClr val="000000"/>
                              </a:solidFill>
                              <a:effectLst/>
                              <a:latin typeface="Times New Roman" charset="0"/>
                              <a:ea typeface="Times New Roman" charset="0"/>
                              <a:cs typeface="Times New Roman" charset="0"/>
                            </a:rPr>
                            <a:t>2598.7</a:t>
                          </a:r>
                          <a:r>
                            <a:rPr lang="en-US" sz="1400" b="1" i="1" dirty="0">
                              <a:effectLst/>
                              <a:latin typeface="Times New Roman" charset="0"/>
                              <a:ea typeface="Times New Roman" charset="0"/>
                              <a:cs typeface="Times New Roman" charset="0"/>
                            </a:rPr>
                            <a:t> </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74688">
                    <a:tc rowSpan="2">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CMP</a:t>
                          </a:r>
                          <a:endParaRPr lang="en-US" sz="1400" dirty="0">
                            <a:effectLst/>
                            <a:latin typeface="Times New Roman" charset="0"/>
                            <a:ea typeface="Times New Roman" charset="0"/>
                            <a:cs typeface="Times New Roman" charset="0"/>
                          </a:endParaRPr>
                        </a:p>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(UNDER)</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ESTIMATES</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19886" t="-539623" r="-219318" b="-233962"/>
                          </a:stretch>
                        </a:blip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10326" t="-539623" r="-109783" b="-233962"/>
                          </a:stretch>
                        </a:blip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82673" t="-539623" b="-233962"/>
                          </a:stretch>
                        </a:blipFill>
                      </a:tcPr>
                    </a:tc>
                    <a:extLst>
                      <a:ext uri="{0D108BD9-81ED-4DB2-BD59-A6C34878D82A}">
                        <a16:rowId xmlns:a16="http://schemas.microsoft.com/office/drawing/2014/main" val="10007"/>
                      </a:ext>
                    </a:extLst>
                  </a:tr>
                  <a:tr h="375556">
                    <a:tc vMerge="1">
                      <a:txBody>
                        <a:bodyPr/>
                        <a:lstStyle/>
                        <a:p>
                          <a:endParaRPr lang="en-US"/>
                        </a:p>
                      </a:txBody>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AIC</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a:solidFill>
                                <a:srgbClr val="000000"/>
                              </a:solidFill>
                              <a:effectLst/>
                              <a:latin typeface="Times New Roman" charset="0"/>
                              <a:ea typeface="Times New Roman" charset="0"/>
                              <a:cs typeface="Times New Roman" charset="0"/>
                            </a:rPr>
                            <a:t>1056.4</a:t>
                          </a:r>
                          <a:endParaRPr lang="en-US" sz="140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dirty="0">
                              <a:solidFill>
                                <a:srgbClr val="000000"/>
                              </a:solidFill>
                              <a:effectLst/>
                              <a:latin typeface="Times New Roman" charset="0"/>
                              <a:ea typeface="Times New Roman" charset="0"/>
                              <a:cs typeface="Times New Roman" charset="0"/>
                            </a:rPr>
                            <a:t>***</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i="1" dirty="0">
                              <a:solidFill>
                                <a:srgbClr val="FF0000"/>
                              </a:solidFill>
                              <a:effectLst/>
                              <a:latin typeface="Times New Roman" charset="0"/>
                              <a:ea typeface="Times New Roman" charset="0"/>
                              <a:cs typeface="Times New Roman" charset="0"/>
                            </a:rPr>
                            <a:t>895.2</a:t>
                          </a:r>
                          <a:endParaRPr lang="en-US" sz="1400" dirty="0">
                            <a:solidFill>
                              <a:srgbClr val="FF0000"/>
                            </a:solidFill>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74688">
                    <a:tc rowSpan="2">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CMP</a:t>
                          </a:r>
                          <a:endParaRPr lang="en-US" sz="1400" dirty="0">
                            <a:effectLst/>
                            <a:latin typeface="Times New Roman" charset="0"/>
                            <a:ea typeface="Times New Roman" charset="0"/>
                            <a:cs typeface="Times New Roman" charset="0"/>
                          </a:endParaRPr>
                        </a:p>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(OVER)</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ESTIMATES</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19886" t="-696226" r="-219318" b="-77358"/>
                          </a:stretch>
                        </a:blip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10326" t="-696226" r="-109783" b="-77358"/>
                          </a:stretch>
                        </a:blipFill>
                      </a:tcPr>
                    </a:tc>
                    <a:tc>
                      <a:txBody>
                        <a:bodyPr/>
                        <a:lstStyle/>
                        <a:p>
                          <a:endParaRPr lang="en-US"/>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82673" t="-696226" b="-77358"/>
                          </a:stretch>
                        </a:blipFill>
                      </a:tcPr>
                    </a:tc>
                    <a:extLst>
                      <a:ext uri="{0D108BD9-81ED-4DB2-BD59-A6C34878D82A}">
                        <a16:rowId xmlns:a16="http://schemas.microsoft.com/office/drawing/2014/main" val="10009"/>
                      </a:ext>
                    </a:extLst>
                  </a:tr>
                  <a:tr h="426720">
                    <a:tc vMerge="1">
                      <a:txBody>
                        <a:bodyPr/>
                        <a:lstStyle/>
                        <a:p>
                          <a:endParaRPr lang="en-US"/>
                        </a:p>
                      </a:txBody>
                      <a:tcPr/>
                    </a:tc>
                    <a:tc>
                      <a:txBody>
                        <a:bodyPr/>
                        <a:lstStyle/>
                        <a:p>
                          <a:pPr marL="0" marR="0" algn="ctr">
                            <a:lnSpc>
                              <a:spcPct val="200000"/>
                            </a:lnSpc>
                            <a:spcBef>
                              <a:spcPts val="0"/>
                            </a:spcBef>
                            <a:spcAft>
                              <a:spcPts val="0"/>
                            </a:spcAft>
                          </a:pPr>
                          <a:r>
                            <a:rPr lang="en-US" sz="1400" b="1" dirty="0">
                              <a:effectLst/>
                              <a:latin typeface="Times New Roman" charset="0"/>
                              <a:ea typeface="Times New Roman" charset="0"/>
                              <a:cs typeface="Times New Roman" charset="0"/>
                            </a:rPr>
                            <a:t>AIC</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a:solidFill>
                                <a:srgbClr val="000000"/>
                              </a:solidFill>
                              <a:effectLst/>
                              <a:latin typeface="Times New Roman" charset="0"/>
                              <a:ea typeface="Times New Roman" charset="0"/>
                              <a:cs typeface="Times New Roman" charset="0"/>
                            </a:rPr>
                            <a:t>1501.3</a:t>
                          </a:r>
                          <a:endParaRPr lang="en-US" sz="140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400" b="1" i="1" dirty="0">
                              <a:solidFill>
                                <a:srgbClr val="FF0000"/>
                              </a:solidFill>
                              <a:effectLst/>
                              <a:latin typeface="Times New Roman" charset="0"/>
                              <a:ea typeface="Times New Roman" charset="0"/>
                              <a:cs typeface="Times New Roman" charset="0"/>
                            </a:rPr>
                            <a:t>1203.9</a:t>
                          </a:r>
                          <a:endParaRPr lang="en-US" sz="1400" dirty="0">
                            <a:solidFill>
                              <a:srgbClr val="FF0000"/>
                            </a:solidFill>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400" dirty="0">
                            <a:solidFill>
                              <a:srgbClr val="000000"/>
                            </a:solidFill>
                            <a:effectLst/>
                            <a:latin typeface="Times New Roman" charset="0"/>
                            <a:ea typeface="Times New Roman" charset="0"/>
                            <a:cs typeface="Times New Roman" charset="0"/>
                          </a:endParaRPr>
                        </a:p>
                        <a:p>
                          <a:pPr marL="0" marR="0" algn="ctr">
                            <a:spcBef>
                              <a:spcPts val="0"/>
                            </a:spcBef>
                            <a:spcAft>
                              <a:spcPts val="0"/>
                            </a:spcAft>
                          </a:pPr>
                          <a:r>
                            <a:rPr lang="en-US" sz="1400" dirty="0">
                              <a:solidFill>
                                <a:srgbClr val="000000"/>
                              </a:solidFill>
                              <a:effectLst/>
                              <a:latin typeface="Times New Roman" charset="0"/>
                              <a:ea typeface="Times New Roman" charset="0"/>
                              <a:cs typeface="Times New Roman" charset="0"/>
                            </a:rPr>
                            <a:t>1224.8</a:t>
                          </a:r>
                          <a:endParaRPr lang="en-US" sz="1400" dirty="0">
                            <a:effectLst/>
                            <a:latin typeface="Times New Roman" charset="0"/>
                            <a:ea typeface="Times New Roman" charset="0"/>
                            <a:cs typeface="Times New Roman" charset="0"/>
                          </a:endParaRPr>
                        </a:p>
                      </a:txBody>
                      <a:tcPr marL="49525" marR="49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mc:Fallback>
      </mc:AlternateContent>
    </p:spTree>
    <p:extLst>
      <p:ext uri="{BB962C8B-B14F-4D97-AF65-F5344CB8AC3E}">
        <p14:creationId xmlns:p14="http://schemas.microsoft.com/office/powerpoint/2010/main" val="2438602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692497"/>
          </a:xfrm>
          <a:prstGeom prst="rect">
            <a:avLst/>
          </a:prstGeom>
        </p:spPr>
        <p:txBody>
          <a:bodyPr wrap="square">
            <a:spAutoFit/>
          </a:bodyPr>
          <a:lstStyle/>
          <a:p>
            <a:pPr>
              <a:defRPr/>
            </a:pPr>
            <a:r>
              <a:rPr lang="en-US" altLang="en-US" sz="3900" b="1" kern="0" dirty="0">
                <a:solidFill>
                  <a:schemeClr val="bg1"/>
                </a:solidFill>
                <a:ea typeface="ＭＳ Ｐゴシック" panose="020B0600070205080204" pitchFamily="34" charset="-128"/>
              </a:rPr>
              <a:t>Results: Table 2 (Random Effects Model)</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652BEE6B-0907-8D4E-8BCA-C6DBD4E84A7E}"/>
                  </a:ext>
                </a:extLst>
              </p:cNvPr>
              <p:cNvGraphicFramePr>
                <a:graphicFrameLocks noGrp="1"/>
              </p:cNvGraphicFramePr>
              <p:nvPr>
                <p:extLst>
                  <p:ext uri="{D42A27DB-BD31-4B8C-83A1-F6EECF244321}">
                    <p14:modId xmlns:p14="http://schemas.microsoft.com/office/powerpoint/2010/main" val="2588354317"/>
                  </p:ext>
                </p:extLst>
              </p:nvPr>
            </p:nvGraphicFramePr>
            <p:xfrm>
              <a:off x="1756980" y="937736"/>
              <a:ext cx="8678040" cy="5833048"/>
            </p:xfrm>
            <a:graphic>
              <a:graphicData uri="http://schemas.openxmlformats.org/drawingml/2006/table">
                <a:tbl>
                  <a:tblPr firstRow="1" firstCol="1" bandRow="1"/>
                  <a:tblGrid>
                    <a:gridCol w="1656868">
                      <a:extLst>
                        <a:ext uri="{9D8B030D-6E8A-4147-A177-3AD203B41FA5}">
                          <a16:colId xmlns:a16="http://schemas.microsoft.com/office/drawing/2014/main" val="20000"/>
                        </a:ext>
                      </a:extLst>
                    </a:gridCol>
                    <a:gridCol w="1412152">
                      <a:extLst>
                        <a:ext uri="{9D8B030D-6E8A-4147-A177-3AD203B41FA5}">
                          <a16:colId xmlns:a16="http://schemas.microsoft.com/office/drawing/2014/main" val="20001"/>
                        </a:ext>
                      </a:extLst>
                    </a:gridCol>
                    <a:gridCol w="1681655">
                      <a:extLst>
                        <a:ext uri="{9D8B030D-6E8A-4147-A177-3AD203B41FA5}">
                          <a16:colId xmlns:a16="http://schemas.microsoft.com/office/drawing/2014/main" val="20002"/>
                        </a:ext>
                      </a:extLst>
                    </a:gridCol>
                    <a:gridCol w="2073647">
                      <a:extLst>
                        <a:ext uri="{9D8B030D-6E8A-4147-A177-3AD203B41FA5}">
                          <a16:colId xmlns:a16="http://schemas.microsoft.com/office/drawing/2014/main" val="20003"/>
                        </a:ext>
                      </a:extLst>
                    </a:gridCol>
                    <a:gridCol w="1853718">
                      <a:extLst>
                        <a:ext uri="{9D8B030D-6E8A-4147-A177-3AD203B41FA5}">
                          <a16:colId xmlns:a16="http://schemas.microsoft.com/office/drawing/2014/main" val="20004"/>
                        </a:ext>
                      </a:extLst>
                    </a:gridCol>
                  </a:tblGrid>
                  <a:tr h="299911">
                    <a:tc gridSpan="2">
                      <a:txBody>
                        <a:bodyPr/>
                        <a:lstStyle/>
                        <a:p>
                          <a:pPr marL="0" marR="0" indent="0" algn="ctr" defTabSz="914400" rtl="0" eaLnBrk="1" fontAlgn="auto" latinLnBrk="0" hangingPunct="1">
                            <a:lnSpc>
                              <a:spcPct val="200000"/>
                            </a:lnSpc>
                            <a:spcBef>
                              <a:spcPts val="0"/>
                            </a:spcBef>
                            <a:spcAft>
                              <a:spcPts val="0"/>
                            </a:spcAft>
                            <a:buClrTx/>
                            <a:buSzTx/>
                            <a:buFontTx/>
                            <a:buNone/>
                            <a:tabLst/>
                            <a:defRPr/>
                          </a:pPr>
                          <a:r>
                            <a:rPr lang="en-US" sz="1200" b="1" dirty="0">
                              <a:effectLst/>
                              <a:latin typeface="Times New Roman" charset="0"/>
                              <a:ea typeface="Times New Roman" charset="0"/>
                              <a:cs typeface="Times New Roman" charset="0"/>
                            </a:rPr>
                            <a:t>SIMULATED DATASET</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POISSON MODEL</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NEG BINOMIAL MODEL</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CMP MODEL</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67138">
                    <a:tc rowSpan="2">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POISSON</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Times New Roman" charset="0"/>
                              <a:ea typeface="Times New Roman" charset="0"/>
                              <a:cs typeface="Times New Roman" charset="0"/>
                            </a:rPr>
                            <a:t>ESTIMATES</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r>
                                <a:rPr lang="en-US" sz="1200" b="1" i="1">
                                  <a:effectLst/>
                                  <a:latin typeface="Cambria Math" charset="0"/>
                                  <a:ea typeface="Times New Roman" charset="0"/>
                                  <a:cs typeface="Times New Roman" charset="0"/>
                                </a:rPr>
                                <m:t>:</m:t>
                              </m:r>
                            </m:oMath>
                          </a14:m>
                          <a:r>
                            <a:rPr lang="en-US" sz="1200"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1.1602 (0.0980)</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1.2564 (0.2188)</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oMath>
                          </a14:m>
                          <a:r>
                            <a:rPr lang="en-US" sz="1200"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0.9165 (0.0761)</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effectLst/>
                              <a:latin typeface="Times New Roman" charset="0"/>
                              <a:ea typeface="Times New Roman" charset="0"/>
                              <a:cs typeface="Times New Roman" charset="0"/>
                            </a:rPr>
                            <a:t>1.0053 (0.1117)</a:t>
                          </a:r>
                          <a:r>
                            <a:rPr lang="en-US" sz="1200" b="1" dirty="0">
                              <a:effectLst/>
                              <a:latin typeface="Times New Roman" charset="0"/>
                              <a:ea typeface="Times New Roman" charset="0"/>
                              <a:cs typeface="Times New Roman" charset="0"/>
                            </a:rPr>
                            <a:t> </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effectLst/>
                              <a:latin typeface="Times New Roman" charset="0"/>
                              <a:ea typeface="Times New Roman" charset="0"/>
                              <a:cs typeface="Times New Roman" charset="0"/>
                            </a:rPr>
                            <a:t>1.0019 (0.2369)</a:t>
                          </a: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𝒌</m:t>
                                  </m:r>
                                </m:e>
                              </m:acc>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effectLst/>
                              <a:latin typeface="Times New Roman" charset="0"/>
                              <a:ea typeface="Times New Roman" charset="0"/>
                              <a:cs typeface="Times New Roman" charset="0"/>
                            </a:rPr>
                            <a:t>  0.0002 (0.0129)</a:t>
                          </a:r>
                          <a:r>
                            <a:rPr lang="en-US" sz="1200" b="1" dirty="0">
                              <a:effectLst/>
                              <a:latin typeface="Times New Roman" charset="0"/>
                              <a:ea typeface="Times New Roman" charset="0"/>
                              <a:cs typeface="Times New Roman" charset="0"/>
                            </a:rPr>
                            <a:t> </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oMath>
                          </a14:m>
                          <a:r>
                            <a:rPr lang="en-US" sz="1200" dirty="0">
                              <a:effectLst/>
                              <a:latin typeface="Times New Roman" charset="0"/>
                              <a:ea typeface="Times New Roman" charset="0"/>
                              <a:cs typeface="Times New Roman" charset="0"/>
                            </a:rPr>
                            <a:t>:   0.9966 (0.0915)</a:t>
                          </a:r>
                          <a:r>
                            <a:rPr lang="en-US" sz="1200" dirty="0">
                              <a:solidFill>
                                <a:srgbClr val="000000"/>
                              </a:solidFill>
                              <a:effectLst/>
                              <a:latin typeface="Times New Roman" charset="0"/>
                              <a:ea typeface="Times New Roman" charset="0"/>
                              <a:cs typeface="Times New Roman" charset="0"/>
                            </a:rPr>
                            <a:t>  </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r>
                                <a:rPr lang="en-US" sz="1200" b="1" i="1">
                                  <a:effectLst/>
                                  <a:latin typeface="Cambria Math" charset="0"/>
                                  <a:ea typeface="Times New Roman" charset="0"/>
                                  <a:cs typeface="Times New Roman" charset="0"/>
                                </a:rPr>
                                <m:t>:</m:t>
                              </m:r>
                            </m:oMath>
                          </a14:m>
                          <a:r>
                            <a:rPr lang="en-US" sz="1200" dirty="0">
                              <a:solidFill>
                                <a:srgbClr val="000000"/>
                              </a:solidFill>
                              <a:effectLst/>
                              <a:latin typeface="Times New Roman" charset="0"/>
                              <a:ea typeface="Times New Roman" charset="0"/>
                              <a:cs typeface="Times New Roman" charset="0"/>
                            </a:rPr>
                            <a:t> 1.3595 (0.1762)</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r>
                                <a:rPr lang="en-US" sz="1200" b="1" i="1">
                                  <a:effectLst/>
                                  <a:latin typeface="Cambria Math" charset="0"/>
                                  <a:ea typeface="Times New Roman" charset="0"/>
                                  <a:cs typeface="Times New Roman" charset="0"/>
                                </a:rPr>
                                <m:t>:</m:t>
                              </m:r>
                            </m:oMath>
                          </a14:m>
                          <a:r>
                            <a:rPr lang="en-US" sz="1200" dirty="0">
                              <a:solidFill>
                                <a:srgbClr val="000000"/>
                              </a:solidFill>
                              <a:effectLst/>
                              <a:latin typeface="Times New Roman" charset="0"/>
                              <a:ea typeface="Times New Roman" charset="0"/>
                              <a:cs typeface="Times New Roman" charset="0"/>
                            </a:rPr>
                            <a:t> 1.3956 (0.2614)</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solidFill>
                                        <a:srgbClr val="000000"/>
                                      </a:solidFill>
                                      <a:effectLst/>
                                      <a:latin typeface="Cambria Math" panose="02040503050406030204" pitchFamily="18" charset="0"/>
                                      <a:ea typeface="Times New Roman" charset="0"/>
                                      <a:cs typeface="Times New Roman" charset="0"/>
                                    </a:rPr>
                                  </m:ctrlPr>
                                </m:accPr>
                                <m:e>
                                  <m:r>
                                    <a:rPr lang="en-US" sz="1200" b="1" i="1">
                                      <a:solidFill>
                                        <a:srgbClr val="000000"/>
                                      </a:solidFill>
                                      <a:effectLst/>
                                      <a:latin typeface="Cambria Math" charset="0"/>
                                      <a:ea typeface="Times New Roman" charset="0"/>
                                      <a:cs typeface="Times New Roman" charset="0"/>
                                    </a:rPr>
                                    <m:t>𝜼</m:t>
                                  </m:r>
                                </m:e>
                              </m:acc>
                            </m:oMath>
                          </a14:m>
                          <a:r>
                            <a:rPr lang="en-US" sz="1200" b="1" dirty="0">
                              <a:solidFill>
                                <a:srgbClr val="000000"/>
                              </a:solidFill>
                              <a:effectLst/>
                              <a:latin typeface="Times New Roman" charset="0"/>
                              <a:ea typeface="Times New Roman" charset="0"/>
                              <a:cs typeface="Times New Roman" charset="0"/>
                            </a:rPr>
                            <a:t> : </a:t>
                          </a:r>
                          <a:r>
                            <a:rPr lang="en-US" sz="1200" dirty="0">
                              <a:solidFill>
                                <a:srgbClr val="000000"/>
                              </a:solidFill>
                              <a:effectLst/>
                              <a:latin typeface="Times New Roman" charset="0"/>
                              <a:ea typeface="Times New Roman" charset="0"/>
                              <a:cs typeface="Times New Roman" charset="0"/>
                            </a:rPr>
                            <a:t> 0.1334 (0.0870)</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oMath>
                          </a14:m>
                          <a:r>
                            <a:rPr lang="en-US" sz="1200"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1.0253 (0.1130)</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9911">
                    <a:tc vMerge="1">
                      <a:txBody>
                        <a:bodyPr/>
                        <a:lstStyle/>
                        <a:p>
                          <a:endParaRPr lang="en-US"/>
                        </a:p>
                      </a:txBody>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AIC</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457200">
                            <a:lnSpc>
                              <a:spcPct val="200000"/>
                            </a:lnSpc>
                            <a:spcBef>
                              <a:spcPts val="0"/>
                            </a:spcBef>
                            <a:spcAft>
                              <a:spcPts val="0"/>
                            </a:spcAft>
                          </a:pPr>
                          <a:r>
                            <a:rPr lang="en-US" sz="1200" dirty="0">
                              <a:solidFill>
                                <a:srgbClr val="000000"/>
                              </a:solidFill>
                              <a:effectLst/>
                              <a:latin typeface="Times New Roman" charset="0"/>
                              <a:ea typeface="Times New Roman" charset="0"/>
                              <a:cs typeface="Times New Roman" charset="0"/>
                            </a:rPr>
                            <a:t>2143.9</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dirty="0">
                              <a:effectLst/>
                              <a:latin typeface="Times New Roman" charset="0"/>
                              <a:ea typeface="Times New Roman" charset="0"/>
                              <a:cs typeface="Times New Roman" charset="0"/>
                            </a:rPr>
                            <a:t>2149.1</a:t>
                          </a: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i="1" dirty="0">
                              <a:solidFill>
                                <a:srgbClr val="FF0000"/>
                              </a:solidFill>
                              <a:effectLst/>
                              <a:latin typeface="Times New Roman" charset="0"/>
                              <a:ea typeface="Times New Roman" charset="0"/>
                              <a:cs typeface="Times New Roman" charset="0"/>
                            </a:rPr>
                            <a:t>2143.7</a:t>
                          </a:r>
                          <a:endParaRPr lang="en-US" sz="1200" dirty="0">
                            <a:solidFill>
                              <a:srgbClr val="FF0000"/>
                            </a:solidFill>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67138">
                    <a:tc rowSpan="2">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BERNOULLI</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ESTIMATES</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-0.3781 (0.0544)</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r>
                                <a:rPr lang="en-US" sz="1200" b="1" i="1">
                                  <a:effectLst/>
                                  <a:latin typeface="Cambria Math" charset="0"/>
                                  <a:ea typeface="Times New Roman" charset="0"/>
                                  <a:cs typeface="Times New Roman" charset="0"/>
                                </a:rPr>
                                <m:t>:</m:t>
                              </m:r>
                            </m:oMath>
                          </a14:m>
                          <a:r>
                            <a:rPr lang="en-US" sz="1200"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0.4385 (0.1222)</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oMath>
                          </a14:m>
                          <a:r>
                            <a:rPr lang="en-US" sz="1200"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0.0000 (0.0751)</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r>
                                <a:rPr lang="en-US" sz="1200" b="1" i="1">
                                  <a:effectLst/>
                                  <a:latin typeface="Cambria Math" charset="0"/>
                                  <a:ea typeface="Times New Roman" charset="0"/>
                                  <a:cs typeface="Times New Roman" charset="0"/>
                                </a:rPr>
                                <m:t>:</m:t>
                              </m:r>
                            </m:oMath>
                          </a14:m>
                          <a:r>
                            <a:rPr lang="en-US" sz="1200" dirty="0">
                              <a:effectLst/>
                              <a:latin typeface="Times New Roman" charset="0"/>
                              <a:ea typeface="Times New Roman" charset="0"/>
                              <a:cs typeface="Times New Roman" charset="0"/>
                            </a:rPr>
                            <a:t> 0.8784 (***)</a:t>
                          </a: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effectLst/>
                              <a:latin typeface="Times New Roman" charset="0"/>
                              <a:ea typeface="Times New Roman" charset="0"/>
                              <a:cs typeface="Times New Roman" charset="0"/>
                            </a:rPr>
                            <a:t>0.9983 (***)</a:t>
                          </a: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𝒌</m:t>
                                  </m:r>
                                </m:e>
                              </m:acc>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effectLst/>
                              <a:latin typeface="Times New Roman" charset="0"/>
                              <a:ea typeface="Times New Roman" charset="0"/>
                              <a:cs typeface="Times New Roman" charset="0"/>
                            </a:rPr>
                            <a:t>0.0003 (***)</a:t>
                          </a: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oMath>
                          </a14:m>
                          <a:r>
                            <a:rPr lang="en-US" sz="1200" dirty="0">
                              <a:effectLst/>
                              <a:latin typeface="Times New Roman" charset="0"/>
                              <a:ea typeface="Times New Roman" charset="0"/>
                              <a:cs typeface="Times New Roman" charset="0"/>
                            </a:rPr>
                            <a:t>:   1.0544 (***)</a:t>
                          </a: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r>
                                <a:rPr lang="en-US" sz="1200" b="1" i="1">
                                  <a:effectLst/>
                                  <a:latin typeface="Cambria Math" charset="0"/>
                                  <a:ea typeface="Times New Roman" charset="0"/>
                                  <a:cs typeface="Times New Roman" charset="0"/>
                                </a:rPr>
                                <m:t>:</m:t>
                              </m:r>
                            </m:oMath>
                          </a14:m>
                          <a:r>
                            <a:rPr lang="en-US" sz="1200" dirty="0">
                              <a:solidFill>
                                <a:srgbClr val="000000"/>
                              </a:solidFill>
                              <a:effectLst/>
                              <a:latin typeface="Times New Roman" charset="0"/>
                              <a:ea typeface="Times New Roman" charset="0"/>
                              <a:cs typeface="Times New Roman" charset="0"/>
                            </a:rPr>
                            <a:t> 1.0685   (0.1616)</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1.6719   (0.3499)</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solidFill>
                                        <a:srgbClr val="000000"/>
                                      </a:solidFill>
                                      <a:effectLst/>
                                      <a:latin typeface="Cambria Math" panose="02040503050406030204" pitchFamily="18" charset="0"/>
                                      <a:ea typeface="Times New Roman" charset="0"/>
                                      <a:cs typeface="Times New Roman" charset="0"/>
                                    </a:rPr>
                                  </m:ctrlPr>
                                </m:accPr>
                                <m:e>
                                  <m:r>
                                    <a:rPr lang="en-US" sz="1200" b="1" i="1">
                                      <a:solidFill>
                                        <a:srgbClr val="000000"/>
                                      </a:solidFill>
                                      <a:effectLst/>
                                      <a:latin typeface="Cambria Math" charset="0"/>
                                      <a:ea typeface="Times New Roman" charset="0"/>
                                      <a:cs typeface="Times New Roman" charset="0"/>
                                    </a:rPr>
                                    <m:t>𝜼</m:t>
                                  </m:r>
                                </m:e>
                              </m:acc>
                            </m:oMath>
                          </a14:m>
                          <a:r>
                            <a:rPr lang="en-US" sz="1200" b="1" dirty="0">
                              <a:solidFill>
                                <a:srgbClr val="000000"/>
                              </a:solidFill>
                              <a:effectLst/>
                              <a:latin typeface="Times New Roman" charset="0"/>
                              <a:ea typeface="Times New Roman" charset="0"/>
                              <a:cs typeface="Times New Roman" charset="0"/>
                            </a:rPr>
                            <a:t> : </a:t>
                          </a:r>
                          <a:r>
                            <a:rPr lang="en-US" sz="1200" dirty="0">
                              <a:solidFill>
                                <a:srgbClr val="000000"/>
                              </a:solidFill>
                              <a:effectLst/>
                              <a:latin typeface="Times New Roman" charset="0"/>
                              <a:ea typeface="Times New Roman" charset="0"/>
                              <a:cs typeface="Times New Roman" charset="0"/>
                            </a:rPr>
                            <a:t> 3.4353 (45.9263)</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oMath>
                          </a14:m>
                          <a:r>
                            <a:rPr lang="en-US" sz="1200"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0.9680   (0.1951)</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20522">
                    <a:tc vMerge="1">
                      <a:txBody>
                        <a:bodyPr/>
                        <a:lstStyle/>
                        <a:p>
                          <a:endParaRPr lang="en-US"/>
                        </a:p>
                      </a:txBody>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AIC</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dirty="0">
                              <a:solidFill>
                                <a:srgbClr val="000000"/>
                              </a:solidFill>
                              <a:effectLst/>
                              <a:latin typeface="Times New Roman" charset="0"/>
                              <a:ea typeface="Times New Roman" charset="0"/>
                              <a:cs typeface="Times New Roman" charset="0"/>
                            </a:rPr>
                            <a:t>934.4</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b="1" i="1" dirty="0">
                            <a:solidFill>
                              <a:srgbClr val="000000"/>
                            </a:solidFill>
                            <a:effectLst/>
                            <a:latin typeface="Times New Roman" charset="0"/>
                            <a:ea typeface="Times New Roman" charset="0"/>
                            <a:cs typeface="Times New Roman" charset="0"/>
                          </a:endParaRPr>
                        </a:p>
                        <a:p>
                          <a:pPr marL="0" marR="0" algn="ctr">
                            <a:spcBef>
                              <a:spcPts val="0"/>
                            </a:spcBef>
                            <a:spcAft>
                              <a:spcPts val="0"/>
                            </a:spcAft>
                          </a:pPr>
                          <a:r>
                            <a:rPr lang="en-US" sz="1200" b="1" i="1" dirty="0">
                              <a:solidFill>
                                <a:srgbClr val="FF0000"/>
                              </a:solidFill>
                              <a:effectLst/>
                              <a:latin typeface="Times New Roman" charset="0"/>
                              <a:ea typeface="Times New Roman" charset="0"/>
                              <a:cs typeface="Times New Roman" charset="0"/>
                            </a:rPr>
                            <a:t>579.2</a:t>
                          </a:r>
                          <a:endParaRPr lang="en-US" sz="1200" dirty="0">
                            <a:solidFill>
                              <a:srgbClr val="FF0000"/>
                            </a:solidFill>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67138">
                    <a:tc rowSpan="2">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GEOMETRIC</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ESTIMATES</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r>
                                <a:rPr lang="en-US" sz="1200" b="1" i="1">
                                  <a:effectLst/>
                                  <a:latin typeface="Cambria Math" charset="0"/>
                                  <a:ea typeface="Times New Roman" charset="0"/>
                                  <a:cs typeface="Times New Roman" charset="0"/>
                                </a:rPr>
                                <m:t>:</m:t>
                              </m:r>
                            </m:oMath>
                          </a14:m>
                          <a:r>
                            <a:rPr lang="en-US" sz="1200">
                              <a:solidFill>
                                <a:srgbClr val="000000"/>
                              </a:solidFill>
                              <a:effectLst/>
                              <a:latin typeface="Times New Roman" charset="0"/>
                              <a:ea typeface="Times New Roman" charset="0"/>
                              <a:cs typeface="Times New Roman" charset="0"/>
                            </a:rPr>
                            <a:t> 0.8144 (0.1380)</a:t>
                          </a:r>
                          <a:endParaRPr lang="en-US" sz="120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r>
                                <a:rPr lang="en-US" sz="1200" b="1" i="1">
                                  <a:effectLst/>
                                  <a:latin typeface="Cambria Math" charset="0"/>
                                  <a:ea typeface="Times New Roman" charset="0"/>
                                  <a:cs typeface="Times New Roman" charset="0"/>
                                </a:rPr>
                                <m:t>:</m:t>
                              </m:r>
                            </m:oMath>
                          </a14:m>
                          <a:r>
                            <a:rPr lang="en-US" sz="1200">
                              <a:solidFill>
                                <a:srgbClr val="000000"/>
                              </a:solidFill>
                              <a:effectLst/>
                              <a:latin typeface="Times New Roman" charset="0"/>
                              <a:ea typeface="Times New Roman" charset="0"/>
                              <a:cs typeface="Times New Roman" charset="0"/>
                            </a:rPr>
                            <a:t> 0.9380 (0.1315)</a:t>
                          </a:r>
                          <a:endParaRPr lang="en-US" sz="120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oMath>
                          </a14:m>
                          <a:r>
                            <a:rPr lang="en-US" sz="1200">
                              <a:effectLst/>
                              <a:latin typeface="Times New Roman" charset="0"/>
                              <a:ea typeface="Times New Roman" charset="0"/>
                              <a:cs typeface="Times New Roman" charset="0"/>
                            </a:rPr>
                            <a:t>:   </a:t>
                          </a:r>
                          <a:r>
                            <a:rPr lang="en-US" sz="1200">
                              <a:solidFill>
                                <a:srgbClr val="000000"/>
                              </a:solidFill>
                              <a:effectLst/>
                              <a:latin typeface="Times New Roman" charset="0"/>
                              <a:ea typeface="Times New Roman" charset="0"/>
                              <a:cs typeface="Times New Roman" charset="0"/>
                            </a:rPr>
                            <a:t>1.2782 (0.1104)</a:t>
                          </a:r>
                          <a:endParaRPr lang="en-US" sz="120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r>
                                <a:rPr lang="en-US" sz="1200" b="1" i="1">
                                  <a:effectLst/>
                                  <a:latin typeface="Cambria Math" charset="0"/>
                                  <a:ea typeface="Times New Roman" charset="0"/>
                                  <a:cs typeface="Times New Roman" charset="0"/>
                                </a:rPr>
                                <m:t>:</m:t>
                              </m:r>
                            </m:oMath>
                          </a14:m>
                          <a:r>
                            <a:rPr lang="en-US" sz="1200" dirty="0">
                              <a:solidFill>
                                <a:srgbClr val="000000"/>
                              </a:solidFill>
                              <a:effectLst/>
                              <a:latin typeface="Times New Roman" charset="0"/>
                              <a:ea typeface="Times New Roman" charset="0"/>
                              <a:cs typeface="Times New Roman" charset="0"/>
                            </a:rPr>
                            <a:t> 0.9164 (0.1392)</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r>
                                <a:rPr lang="en-US" sz="1200" b="1" i="1">
                                  <a:effectLst/>
                                  <a:latin typeface="Cambria Math" charset="0"/>
                                  <a:ea typeface="Times New Roman" charset="0"/>
                                  <a:cs typeface="Times New Roman" charset="0"/>
                                </a:rPr>
                                <m:t>:</m:t>
                              </m:r>
                            </m:oMath>
                          </a14:m>
                          <a:r>
                            <a:rPr lang="en-US" sz="1200" dirty="0">
                              <a:solidFill>
                                <a:srgbClr val="000000"/>
                              </a:solidFill>
                              <a:effectLst/>
                              <a:latin typeface="Times New Roman" charset="0"/>
                              <a:ea typeface="Times New Roman" charset="0"/>
                              <a:cs typeface="Times New Roman" charset="0"/>
                            </a:rPr>
                            <a:t> 0.9340 (0.1318)</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𝒌</m:t>
                                  </m:r>
                                </m:e>
                              </m:acc>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effectLst/>
                              <a:latin typeface="Times New Roman" charset="0"/>
                              <a:ea typeface="Times New Roman" charset="0"/>
                              <a:cs typeface="Times New Roman" charset="0"/>
                            </a:rPr>
                            <a:t>1.0022 (0.1079)</a:t>
                          </a:r>
                          <a:r>
                            <a:rPr lang="en-US" sz="1200" dirty="0">
                              <a:solidFill>
                                <a:srgbClr val="000000"/>
                              </a:solidFill>
                              <a:effectLst/>
                              <a:latin typeface="Times New Roman" charset="0"/>
                              <a:ea typeface="Times New Roman" charset="0"/>
                              <a:cs typeface="Times New Roman" charset="0"/>
                            </a:rPr>
                            <a:t> </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r>
                                <a:rPr lang="en-US" sz="1200" b="1" i="1">
                                  <a:effectLst/>
                                  <a:latin typeface="Cambria Math" charset="0"/>
                                  <a:ea typeface="Times New Roman" charset="0"/>
                                  <a:cs typeface="Times New Roman" charset="0"/>
                                </a:rPr>
                                <m:t>:</m:t>
                              </m:r>
                            </m:oMath>
                          </a14:m>
                          <a:r>
                            <a:rPr lang="en-US" sz="1200" dirty="0">
                              <a:solidFill>
                                <a:srgbClr val="000000"/>
                              </a:solidFill>
                              <a:effectLst/>
                              <a:latin typeface="Times New Roman" charset="0"/>
                              <a:ea typeface="Times New Roman" charset="0"/>
                              <a:cs typeface="Times New Roman" charset="0"/>
                            </a:rPr>
                            <a:t>   1.1976 (0.1200)</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-0.4005 (0.0429)</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0.2263 (0.0370)</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solidFill>
                                        <a:srgbClr val="000000"/>
                                      </a:solidFill>
                                      <a:effectLst/>
                                      <a:latin typeface="Cambria Math" panose="02040503050406030204" pitchFamily="18" charset="0"/>
                                      <a:ea typeface="Times New Roman" charset="0"/>
                                      <a:cs typeface="Times New Roman" charset="0"/>
                                    </a:rPr>
                                  </m:ctrlPr>
                                </m:accPr>
                                <m:e>
                                  <m:r>
                                    <a:rPr lang="en-US" sz="1200" b="1" i="1">
                                      <a:solidFill>
                                        <a:srgbClr val="000000"/>
                                      </a:solidFill>
                                      <a:effectLst/>
                                      <a:latin typeface="Cambria Math" charset="0"/>
                                      <a:ea typeface="Times New Roman" charset="0"/>
                                      <a:cs typeface="Times New Roman" charset="0"/>
                                    </a:rPr>
                                    <m:t>𝜼</m:t>
                                  </m:r>
                                </m:e>
                              </m:acc>
                            </m:oMath>
                          </a14:m>
                          <a:r>
                            <a:rPr lang="en-US" sz="1200" b="1" dirty="0">
                              <a:solidFill>
                                <a:srgbClr val="000000"/>
                              </a:solidFill>
                              <a:effectLst/>
                              <a:latin typeface="Times New Roman" charset="0"/>
                              <a:ea typeface="Times New Roman" charset="0"/>
                              <a:cs typeface="Times New Roman" charset="0"/>
                            </a:rPr>
                            <a:t> :  </a:t>
                          </a:r>
                          <a:r>
                            <a:rPr lang="en-US" sz="1200" dirty="0">
                              <a:solidFill>
                                <a:srgbClr val="000000"/>
                              </a:solidFill>
                              <a:effectLst/>
                              <a:latin typeface="Times New Roman" charset="0"/>
                              <a:ea typeface="Times New Roman" charset="0"/>
                              <a:cs typeface="Times New Roman" charset="0"/>
                            </a:rPr>
                            <a:t>-3.8513 (0.6063</a:t>
                          </a:r>
                          <a:r>
                            <a:rPr lang="en-US" sz="1200" dirty="0">
                              <a:effectLst/>
                              <a:latin typeface="Times New Roman" charset="0"/>
                              <a:ea typeface="Times New Roman" charset="0"/>
                              <a:cs typeface="Times New Roman" charset="0"/>
                            </a:rPr>
                            <a:t>)</a:t>
                          </a: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oMath>
                          </a14:m>
                          <a:r>
                            <a:rPr lang="en-US" sz="1200"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0.2772 (0.0422)</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20522">
                    <a:tc vMerge="1">
                      <a:txBody>
                        <a:bodyPr/>
                        <a:lstStyle/>
                        <a:p>
                          <a:endParaRPr lang="en-US"/>
                        </a:p>
                      </a:txBody>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AIC</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a:solidFill>
                                <a:srgbClr val="000000"/>
                              </a:solidFill>
                              <a:effectLst/>
                              <a:latin typeface="Times New Roman" charset="0"/>
                              <a:ea typeface="Times New Roman" charset="0"/>
                              <a:cs typeface="Times New Roman" charset="0"/>
                            </a:rPr>
                            <a:t>3602.2</a:t>
                          </a:r>
                          <a:endParaRPr lang="en-US" sz="120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i="1" dirty="0">
                              <a:solidFill>
                                <a:srgbClr val="FF0000"/>
                              </a:solidFill>
                              <a:effectLst/>
                              <a:latin typeface="Times New Roman" charset="0"/>
                              <a:ea typeface="Times New Roman" charset="0"/>
                              <a:cs typeface="Times New Roman" charset="0"/>
                            </a:rPr>
                            <a:t>2314.2</a:t>
                          </a:r>
                          <a:endParaRPr lang="en-US" sz="1200" dirty="0">
                            <a:solidFill>
                              <a:srgbClr val="FF0000"/>
                            </a:solidFill>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000000"/>
                            </a:solidFill>
                            <a:effectLst/>
                            <a:latin typeface="Times New Roman" charset="0"/>
                            <a:ea typeface="Times New Roman" charset="0"/>
                            <a:cs typeface="Times New Roman" charset="0"/>
                          </a:endParaRPr>
                        </a:p>
                        <a:p>
                          <a:pPr marL="0" marR="0" algn="ctr">
                            <a:spcBef>
                              <a:spcPts val="0"/>
                            </a:spcBef>
                            <a:spcAft>
                              <a:spcPts val="0"/>
                            </a:spcAft>
                          </a:pPr>
                          <a:r>
                            <a:rPr lang="en-US" sz="1200" dirty="0">
                              <a:solidFill>
                                <a:srgbClr val="000000"/>
                              </a:solidFill>
                              <a:effectLst/>
                              <a:latin typeface="Times New Roman" charset="0"/>
                              <a:ea typeface="Times New Roman" charset="0"/>
                              <a:cs typeface="Times New Roman" charset="0"/>
                            </a:rPr>
                            <a:t>2366.2</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67138">
                    <a:tc rowSpan="2">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CMP-UNDER</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ESTIMATES</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r>
                                <a:rPr lang="en-US" sz="1200" b="1" i="1">
                                  <a:effectLst/>
                                  <a:latin typeface="Cambria Math" charset="0"/>
                                  <a:ea typeface="Times New Roman" charset="0"/>
                                  <a:cs typeface="Times New Roman" charset="0"/>
                                </a:rPr>
                                <m:t>:</m:t>
                              </m:r>
                            </m:oMath>
                          </a14:m>
                          <a:r>
                            <a:rPr lang="en-US" sz="1200">
                              <a:effectLst/>
                              <a:latin typeface="Times New Roman" charset="0"/>
                              <a:ea typeface="Times New Roman" charset="0"/>
                              <a:cs typeface="Times New Roman" charset="0"/>
                            </a:rPr>
                            <a:t> -0.1772 (0.0492)</a:t>
                          </a: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oMath>
                          </a14:m>
                          <a:r>
                            <a:rPr lang="en-US" sz="1200" b="1">
                              <a:effectLst/>
                              <a:latin typeface="Times New Roman" charset="0"/>
                              <a:ea typeface="Times New Roman" charset="0"/>
                              <a:cs typeface="Times New Roman" charset="0"/>
                            </a:rPr>
                            <a:t>:  </a:t>
                          </a:r>
                          <a:r>
                            <a:rPr lang="en-US" sz="1200">
                              <a:effectLst/>
                              <a:latin typeface="Times New Roman" charset="0"/>
                              <a:ea typeface="Times New Roman" charset="0"/>
                              <a:cs typeface="Times New Roman" charset="0"/>
                            </a:rPr>
                            <a:t>0.3253 (0.1098)</a:t>
                          </a: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oMath>
                          </a14:m>
                          <a:r>
                            <a:rPr lang="en-US" sz="1200">
                              <a:effectLst/>
                              <a:latin typeface="Times New Roman" charset="0"/>
                              <a:ea typeface="Times New Roman" charset="0"/>
                              <a:cs typeface="Times New Roman" charset="0"/>
                            </a:rPr>
                            <a:t>:    0.0000 (0.1155)</a:t>
                          </a: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oMath>
                          </a14:m>
                          <a:r>
                            <a:rPr lang="en-US" sz="1200" dirty="0">
                              <a:effectLst/>
                              <a:latin typeface="Times New Roman" charset="0"/>
                              <a:ea typeface="Times New Roman" charset="0"/>
                              <a:cs typeface="Times New Roman" charset="0"/>
                            </a:rPr>
                            <a:t>: 0.9025 (***)</a:t>
                          </a: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effectLst/>
                              <a:latin typeface="Times New Roman" charset="0"/>
                              <a:ea typeface="Times New Roman" charset="0"/>
                              <a:cs typeface="Times New Roman" charset="0"/>
                            </a:rPr>
                            <a:t>0.9958 (***)</a:t>
                          </a: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𝒌</m:t>
                                  </m:r>
                                </m:e>
                              </m:acc>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effectLst/>
                              <a:latin typeface="Times New Roman" charset="0"/>
                              <a:ea typeface="Times New Roman" charset="0"/>
                              <a:cs typeface="Times New Roman" charset="0"/>
                            </a:rPr>
                            <a:t>0.0001 (***)</a:t>
                          </a:r>
                          <a:r>
                            <a:rPr lang="en-US" sz="1200" b="1" dirty="0">
                              <a:effectLst/>
                              <a:latin typeface="Times New Roman" charset="0"/>
                              <a:ea typeface="Times New Roman" charset="0"/>
                              <a:cs typeface="Times New Roman" charset="0"/>
                            </a:rPr>
                            <a:t> </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effectLst/>
                              <a:latin typeface="Times New Roman" charset="0"/>
                              <a:ea typeface="Times New Roman" charset="0"/>
                              <a:cs typeface="Times New Roman" charset="0"/>
                            </a:rPr>
                            <a:t>1.0307 (***)</a:t>
                          </a: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r>
                                <a:rPr lang="en-US" sz="1200" b="1" i="1">
                                  <a:effectLst/>
                                  <a:latin typeface="Cambria Math" charset="0"/>
                                  <a:ea typeface="Times New Roman" charset="0"/>
                                  <a:cs typeface="Times New Roman" charset="0"/>
                                </a:rPr>
                                <m:t>:</m:t>
                              </m:r>
                            </m:oMath>
                          </a14:m>
                          <a:r>
                            <a:rPr lang="en-US" sz="1200"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1.1597 (0.1689)</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r>
                                <a:rPr lang="en-US" sz="1200" b="1" i="1">
                                  <a:effectLst/>
                                  <a:latin typeface="Cambria Math" charset="0"/>
                                  <a:ea typeface="Times New Roman" charset="0"/>
                                  <a:cs typeface="Times New Roman" charset="0"/>
                                </a:rPr>
                                <m:t>:</m:t>
                              </m:r>
                            </m:oMath>
                          </a14:m>
                          <a:r>
                            <a:rPr lang="en-US" sz="1200"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0.9862 (0.3050)</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solidFill>
                                        <a:srgbClr val="000000"/>
                                      </a:solidFill>
                                      <a:effectLst/>
                                      <a:latin typeface="Cambria Math" panose="02040503050406030204" pitchFamily="18" charset="0"/>
                                      <a:ea typeface="Times New Roman" charset="0"/>
                                      <a:cs typeface="Times New Roman" charset="0"/>
                                    </a:rPr>
                                  </m:ctrlPr>
                                </m:accPr>
                                <m:e>
                                  <m:r>
                                    <a:rPr lang="en-US" sz="1200" b="1" i="1">
                                      <a:solidFill>
                                        <a:srgbClr val="000000"/>
                                      </a:solidFill>
                                      <a:effectLst/>
                                      <a:latin typeface="Cambria Math" charset="0"/>
                                      <a:ea typeface="Times New Roman" charset="0"/>
                                      <a:cs typeface="Times New Roman" charset="0"/>
                                    </a:rPr>
                                    <m:t>𝜼</m:t>
                                  </m:r>
                                </m:e>
                              </m:acc>
                            </m:oMath>
                          </a14:m>
                          <a:r>
                            <a:rPr lang="en-US" sz="1200" b="1" dirty="0">
                              <a:solidFill>
                                <a:srgbClr val="000000"/>
                              </a:solidFill>
                              <a:effectLst/>
                              <a:latin typeface="Times New Roman" charset="0"/>
                              <a:ea typeface="Times New Roman" charset="0"/>
                              <a:cs typeface="Times New Roman" charset="0"/>
                            </a:rPr>
                            <a:t> :  </a:t>
                          </a:r>
                          <a:r>
                            <a:rPr lang="en-US" sz="1200" dirty="0">
                              <a:solidFill>
                                <a:srgbClr val="000000"/>
                              </a:solidFill>
                              <a:effectLst/>
                              <a:latin typeface="Times New Roman" charset="0"/>
                              <a:ea typeface="Times New Roman" charset="0"/>
                              <a:cs typeface="Times New Roman" charset="0"/>
                            </a:rPr>
                            <a:t>1.6328 (0.0756)</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oMath>
                          </a14:m>
                          <a:r>
                            <a:rPr lang="en-US" sz="1200" dirty="0">
                              <a:effectLst/>
                              <a:latin typeface="Times New Roman" charset="0"/>
                              <a:ea typeface="Times New Roman" charset="0"/>
                              <a:cs typeface="Times New Roman" charset="0"/>
                            </a:rPr>
                            <a:t>:   </a:t>
                          </a:r>
                          <a:r>
                            <a:rPr lang="en-US" sz="1200" dirty="0">
                              <a:solidFill>
                                <a:srgbClr val="000000"/>
                              </a:solidFill>
                              <a:effectLst/>
                              <a:latin typeface="Times New Roman" charset="0"/>
                              <a:ea typeface="Times New Roman" charset="0"/>
                              <a:cs typeface="Times New Roman" charset="0"/>
                            </a:rPr>
                            <a:t>1.0362 (0.1588)</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20522">
                    <a:tc vMerge="1">
                      <a:txBody>
                        <a:bodyPr/>
                        <a:lstStyle/>
                        <a:p>
                          <a:endParaRPr lang="en-US"/>
                        </a:p>
                      </a:txBody>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AIC</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a:solidFill>
                                <a:srgbClr val="000000"/>
                              </a:solidFill>
                              <a:effectLst/>
                              <a:latin typeface="Times New Roman" charset="0"/>
                              <a:ea typeface="Times New Roman" charset="0"/>
                              <a:cs typeface="Times New Roman" charset="0"/>
                            </a:rPr>
                            <a:t>1058.4</a:t>
                          </a:r>
                          <a:endParaRPr lang="en-US" sz="120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a:effectLst/>
                              <a:latin typeface="Times New Roman" charset="0"/>
                              <a:ea typeface="Times New Roman" charset="0"/>
                              <a:cs typeface="Times New Roman" charset="0"/>
                            </a:rPr>
                            <a:t>***</a:t>
                          </a:r>
                          <a:endParaRPr lang="en-US" sz="120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b="1" i="1" dirty="0">
                            <a:solidFill>
                              <a:srgbClr val="000000"/>
                            </a:solidFill>
                            <a:effectLst/>
                            <a:latin typeface="Times New Roman" charset="0"/>
                            <a:ea typeface="Times New Roman" charset="0"/>
                            <a:cs typeface="Times New Roman" charset="0"/>
                          </a:endParaRPr>
                        </a:p>
                        <a:p>
                          <a:pPr marL="0" marR="0" algn="ctr">
                            <a:spcBef>
                              <a:spcPts val="0"/>
                            </a:spcBef>
                            <a:spcAft>
                              <a:spcPts val="0"/>
                            </a:spcAft>
                          </a:pPr>
                          <a:r>
                            <a:rPr lang="en-US" sz="1200" b="1" i="1" dirty="0">
                              <a:solidFill>
                                <a:srgbClr val="FF0000"/>
                              </a:solidFill>
                              <a:effectLst/>
                              <a:latin typeface="Times New Roman" charset="0"/>
                              <a:ea typeface="Times New Roman" charset="0"/>
                              <a:cs typeface="Times New Roman" charset="0"/>
                            </a:rPr>
                            <a:t>859.1</a:t>
                          </a:r>
                          <a:endParaRPr lang="en-US" sz="1200" dirty="0">
                            <a:solidFill>
                              <a:srgbClr val="FF0000"/>
                            </a:solidFill>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67138">
                    <a:tc rowSpan="2">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CMP-OVER</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ESTIMATES</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r>
                                <a:rPr lang="en-US" sz="1200" b="1" i="1">
                                  <a:effectLst/>
                                  <a:latin typeface="Cambria Math" charset="0"/>
                                  <a:ea typeface="Times New Roman" charset="0"/>
                                  <a:cs typeface="Times New Roman" charset="0"/>
                                </a:rPr>
                                <m:t>:</m:t>
                              </m:r>
                            </m:oMath>
                          </a14:m>
                          <a:r>
                            <a:rPr lang="en-US" sz="1200">
                              <a:solidFill>
                                <a:srgbClr val="000000"/>
                              </a:solidFill>
                              <a:effectLst/>
                              <a:latin typeface="Times New Roman" charset="0"/>
                              <a:ea typeface="Times New Roman" charset="0"/>
                              <a:cs typeface="Times New Roman" charset="0"/>
                            </a:rPr>
                            <a:t> -0.8005 (0.1357)</a:t>
                          </a:r>
                          <a:endParaRPr lang="en-US" sz="120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r>
                                <a:rPr lang="en-US" sz="1200" b="1" i="1">
                                  <a:effectLst/>
                                  <a:latin typeface="Cambria Math" charset="0"/>
                                  <a:ea typeface="Times New Roman" charset="0"/>
                                  <a:cs typeface="Times New Roman" charset="0"/>
                                </a:rPr>
                                <m:t>:</m:t>
                              </m:r>
                            </m:oMath>
                          </a14:m>
                          <a:r>
                            <a:rPr lang="en-US" sz="1200">
                              <a:solidFill>
                                <a:srgbClr val="000000"/>
                              </a:solidFill>
                              <a:effectLst/>
                              <a:latin typeface="Times New Roman" charset="0"/>
                              <a:ea typeface="Times New Roman" charset="0"/>
                              <a:cs typeface="Times New Roman" charset="0"/>
                            </a:rPr>
                            <a:t>  0.9468 (0.1272)</a:t>
                          </a:r>
                          <a:endParaRPr lang="en-US" sz="120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oMath>
                          </a14:m>
                          <a:r>
                            <a:rPr lang="en-US" sz="1200">
                              <a:effectLst/>
                              <a:latin typeface="Times New Roman" charset="0"/>
                              <a:ea typeface="Times New Roman" charset="0"/>
                              <a:cs typeface="Times New Roman" charset="0"/>
                            </a:rPr>
                            <a:t>:    </a:t>
                          </a:r>
                          <a:r>
                            <a:rPr lang="en-US" sz="1200">
                              <a:solidFill>
                                <a:srgbClr val="000000"/>
                              </a:solidFill>
                              <a:effectLst/>
                              <a:latin typeface="Times New Roman" charset="0"/>
                              <a:ea typeface="Times New Roman" charset="0"/>
                              <a:cs typeface="Times New Roman" charset="0"/>
                            </a:rPr>
                            <a:t>1.0189 (0.1123)</a:t>
                          </a:r>
                          <a:endParaRPr lang="en-US" sz="120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r>
                                <a:rPr lang="en-US" sz="1200" b="1" i="1">
                                  <a:effectLst/>
                                  <a:latin typeface="Cambria Math" charset="0"/>
                                  <a:ea typeface="Times New Roman" charset="0"/>
                                  <a:cs typeface="Times New Roman" charset="0"/>
                                </a:rPr>
                                <m:t>:</m:t>
                              </m:r>
                            </m:oMath>
                          </a14:m>
                          <a:r>
                            <a:rPr lang="en-US" sz="1200">
                              <a:solidFill>
                                <a:srgbClr val="000000"/>
                              </a:solidFill>
                              <a:effectLst/>
                              <a:latin typeface="Times New Roman" charset="0"/>
                              <a:ea typeface="Times New Roman" charset="0"/>
                              <a:cs typeface="Times New Roman" charset="0"/>
                            </a:rPr>
                            <a:t> -0.7925 (0.1361)</a:t>
                          </a:r>
                          <a:endParaRPr lang="en-US" sz="120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r>
                                <a:rPr lang="en-US" sz="1200" b="1" i="1">
                                  <a:effectLst/>
                                  <a:latin typeface="Cambria Math" charset="0"/>
                                  <a:ea typeface="Times New Roman" charset="0"/>
                                  <a:cs typeface="Times New Roman" charset="0"/>
                                </a:rPr>
                                <m:t>:</m:t>
                              </m:r>
                            </m:oMath>
                          </a14:m>
                          <a:r>
                            <a:rPr lang="en-US" sz="1200">
                              <a:solidFill>
                                <a:srgbClr val="000000"/>
                              </a:solidFill>
                              <a:effectLst/>
                              <a:latin typeface="Times New Roman" charset="0"/>
                              <a:ea typeface="Times New Roman" charset="0"/>
                              <a:cs typeface="Times New Roman" charset="0"/>
                            </a:rPr>
                            <a:t>  0.9467 (0.1273)</a:t>
                          </a:r>
                          <a:endParaRPr lang="en-US" sz="120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𝒌</m:t>
                                  </m:r>
                                </m:e>
                              </m:acc>
                              <m:r>
                                <a:rPr lang="en-US" sz="1200" b="1" i="1">
                                  <a:effectLst/>
                                  <a:latin typeface="Cambria Math" charset="0"/>
                                  <a:ea typeface="Times New Roman" charset="0"/>
                                  <a:cs typeface="Times New Roman" charset="0"/>
                                </a:rPr>
                                <m:t>:</m:t>
                              </m:r>
                            </m:oMath>
                          </a14:m>
                          <a:r>
                            <a:rPr lang="en-US" sz="1200" b="1">
                              <a:effectLst/>
                              <a:latin typeface="Times New Roman" charset="0"/>
                              <a:ea typeface="Times New Roman" charset="0"/>
                              <a:cs typeface="Times New Roman" charset="0"/>
                            </a:rPr>
                            <a:t>    </a:t>
                          </a:r>
                          <a:r>
                            <a:rPr lang="en-US" sz="1200">
                              <a:effectLst/>
                              <a:latin typeface="Times New Roman" charset="0"/>
                              <a:ea typeface="Times New Roman" charset="0"/>
                              <a:cs typeface="Times New Roman" charset="0"/>
                            </a:rPr>
                            <a:t>0.0853 (0.0601)</a:t>
                          </a: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r>
                                <a:rPr lang="en-US" sz="1200" b="1" i="1">
                                  <a:effectLst/>
                                  <a:latin typeface="Cambria Math" charset="0"/>
                                  <a:ea typeface="Times New Roman" charset="0"/>
                                  <a:cs typeface="Times New Roman" charset="0"/>
                                </a:rPr>
                                <m:t>:</m:t>
                              </m:r>
                            </m:oMath>
                          </a14:m>
                          <a:r>
                            <a:rPr lang="en-US" sz="1200">
                              <a:solidFill>
                                <a:srgbClr val="000000"/>
                              </a:solidFill>
                              <a:effectLst/>
                              <a:latin typeface="Times New Roman" charset="0"/>
                              <a:ea typeface="Times New Roman" charset="0"/>
                              <a:cs typeface="Times New Roman" charset="0"/>
                            </a:rPr>
                            <a:t>    1.0123 (0.1141)</a:t>
                          </a:r>
                          <a:endParaRPr lang="en-US" sz="120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𝟎</m:t>
                                  </m:r>
                                </m:sub>
                              </m:sSub>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effectLst/>
                              <a:latin typeface="Times New Roman" charset="0"/>
                              <a:ea typeface="Times New Roman" charset="0"/>
                              <a:cs typeface="Times New Roman" charset="0"/>
                            </a:rPr>
                            <a:t>-0.9528  (0.1178)</a:t>
                          </a:r>
                        </a:p>
                        <a:p>
                          <a:pPr marL="0" marR="0">
                            <a:spcBef>
                              <a:spcPts val="0"/>
                            </a:spcBef>
                            <a:spcAft>
                              <a:spcPts val="0"/>
                            </a:spcAft>
                          </a:pPr>
                          <a14:m>
                            <m:oMath xmlns:m="http://schemas.openxmlformats.org/officeDocument/2006/math">
                              <m:sSub>
                                <m:sSubPr>
                                  <m:ctrlPr>
                                    <a:rPr lang="en-US" sz="1200" b="1" i="1">
                                      <a:effectLst/>
                                      <a:latin typeface="Cambria Math" panose="02040503050406030204" pitchFamily="18" charset="0"/>
                                      <a:ea typeface="Times New Roman" charset="0"/>
                                      <a:cs typeface="Times New Roman" charset="0"/>
                                    </a:rPr>
                                  </m:ctrlPr>
                                </m:sSubPr>
                                <m:e>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𝜷</m:t>
                                      </m:r>
                                    </m:e>
                                  </m:acc>
                                </m:e>
                                <m:sub>
                                  <m:r>
                                    <a:rPr lang="en-US" sz="1200" b="1" i="1">
                                      <a:effectLst/>
                                      <a:latin typeface="Cambria Math" charset="0"/>
                                      <a:ea typeface="Times New Roman" charset="0"/>
                                      <a:cs typeface="Times New Roman" charset="0"/>
                                    </a:rPr>
                                    <m:t>𝟏</m:t>
                                  </m:r>
                                </m:sub>
                              </m:sSub>
                              <m:r>
                                <a:rPr lang="en-US" sz="1200" b="1" i="1">
                                  <a:effectLst/>
                                  <a:latin typeface="Cambria Math" charset="0"/>
                                  <a:ea typeface="Times New Roman" charset="0"/>
                                  <a:cs typeface="Times New Roman" charset="0"/>
                                </a:rPr>
                                <m:t>:</m:t>
                              </m:r>
                            </m:oMath>
                          </a14:m>
                          <a:r>
                            <a:rPr lang="en-US" sz="1200" b="1" dirty="0">
                              <a:effectLst/>
                              <a:latin typeface="Times New Roman" charset="0"/>
                              <a:ea typeface="Times New Roman" charset="0"/>
                              <a:cs typeface="Times New Roman" charset="0"/>
                            </a:rPr>
                            <a:t>   </a:t>
                          </a:r>
                          <a:r>
                            <a:rPr lang="en-US" sz="1200" dirty="0">
                              <a:effectLst/>
                              <a:latin typeface="Times New Roman" charset="0"/>
                              <a:ea typeface="Times New Roman" charset="0"/>
                              <a:cs typeface="Times New Roman" charset="0"/>
                            </a:rPr>
                            <a:t>0.7553 (0.1133)</a:t>
                          </a:r>
                        </a:p>
                        <a:p>
                          <a:pPr marL="0" marR="0">
                            <a:spcBef>
                              <a:spcPts val="0"/>
                            </a:spcBef>
                            <a:spcAft>
                              <a:spcPts val="0"/>
                            </a:spcAft>
                          </a:pPr>
                          <a14:m>
                            <m:oMath xmlns:m="http://schemas.openxmlformats.org/officeDocument/2006/math">
                              <m:acc>
                                <m:accPr>
                                  <m:chr m:val="̂"/>
                                  <m:ctrlPr>
                                    <a:rPr lang="en-US" sz="1200" b="1" i="1">
                                      <a:solidFill>
                                        <a:srgbClr val="000000"/>
                                      </a:solidFill>
                                      <a:effectLst/>
                                      <a:latin typeface="Cambria Math" panose="02040503050406030204" pitchFamily="18" charset="0"/>
                                      <a:ea typeface="Times New Roman" charset="0"/>
                                      <a:cs typeface="Times New Roman" charset="0"/>
                                    </a:rPr>
                                  </m:ctrlPr>
                                </m:accPr>
                                <m:e>
                                  <m:r>
                                    <a:rPr lang="en-US" sz="1200" b="1" i="1">
                                      <a:solidFill>
                                        <a:srgbClr val="000000"/>
                                      </a:solidFill>
                                      <a:effectLst/>
                                      <a:latin typeface="Cambria Math" charset="0"/>
                                      <a:ea typeface="Times New Roman" charset="0"/>
                                      <a:cs typeface="Times New Roman" charset="0"/>
                                    </a:rPr>
                                    <m:t>𝜼</m:t>
                                  </m:r>
                                </m:e>
                              </m:acc>
                            </m:oMath>
                          </a14:m>
                          <a:r>
                            <a:rPr lang="en-US" sz="1200" b="1" dirty="0">
                              <a:solidFill>
                                <a:srgbClr val="000000"/>
                              </a:solidFill>
                              <a:effectLst/>
                              <a:latin typeface="Times New Roman" charset="0"/>
                              <a:ea typeface="Times New Roman" charset="0"/>
                              <a:cs typeface="Times New Roman" charset="0"/>
                            </a:rPr>
                            <a:t> : </a:t>
                          </a:r>
                          <a:r>
                            <a:rPr lang="en-US" sz="1200" dirty="0">
                              <a:solidFill>
                                <a:srgbClr val="000000"/>
                              </a:solidFill>
                              <a:effectLst/>
                              <a:latin typeface="Times New Roman" charset="0"/>
                              <a:ea typeface="Times New Roman" charset="0"/>
                              <a:cs typeface="Times New Roman" charset="0"/>
                            </a:rPr>
                            <a:t> -0.5771 (0.2013)</a:t>
                          </a:r>
                          <a:endParaRPr lang="en-US" sz="1200" dirty="0">
                            <a:effectLst/>
                            <a:latin typeface="Times New Roman" charset="0"/>
                            <a:ea typeface="Times New Roman" charset="0"/>
                            <a:cs typeface="Times New Roman" charset="0"/>
                          </a:endParaRPr>
                        </a:p>
                        <a:p>
                          <a:pPr marL="0" marR="0">
                            <a:spcBef>
                              <a:spcPts val="0"/>
                            </a:spcBef>
                            <a:spcAft>
                              <a:spcPts val="0"/>
                            </a:spcAft>
                          </a:pPr>
                          <a14:m>
                            <m:oMath xmlns:m="http://schemas.openxmlformats.org/officeDocument/2006/math">
                              <m:acc>
                                <m:accPr>
                                  <m:chr m:val="̂"/>
                                  <m:ctrlPr>
                                    <a:rPr lang="en-US" sz="1200" b="1" i="1">
                                      <a:effectLst/>
                                      <a:latin typeface="Cambria Math" panose="02040503050406030204" pitchFamily="18" charset="0"/>
                                      <a:ea typeface="Times New Roman" charset="0"/>
                                      <a:cs typeface="Times New Roman" charset="0"/>
                                    </a:rPr>
                                  </m:ctrlPr>
                                </m:accPr>
                                <m:e>
                                  <m:r>
                                    <a:rPr lang="en-US" sz="1200" b="1" i="1">
                                      <a:effectLst/>
                                      <a:latin typeface="Cambria Math" charset="0"/>
                                      <a:ea typeface="Times New Roman" charset="0"/>
                                      <a:cs typeface="Times New Roman" charset="0"/>
                                    </a:rPr>
                                    <m:t>𝝈</m:t>
                                  </m:r>
                                </m:e>
                              </m:acc>
                            </m:oMath>
                          </a14:m>
                          <a:r>
                            <a:rPr lang="en-US" sz="1200" dirty="0">
                              <a:effectLst/>
                              <a:latin typeface="Times New Roman" charset="0"/>
                              <a:ea typeface="Times New Roman" charset="0"/>
                              <a:cs typeface="Times New Roman" charset="0"/>
                            </a:rPr>
                            <a:t>:     0.7507 (0.1167)</a:t>
                          </a: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99911">
                    <a:tc vMerge="1">
                      <a:txBody>
                        <a:bodyPr/>
                        <a:lstStyle/>
                        <a:p>
                          <a:endParaRPr lang="en-US"/>
                        </a:p>
                      </a:txBody>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AIC</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dirty="0">
                              <a:solidFill>
                                <a:srgbClr val="000000"/>
                              </a:solidFill>
                              <a:effectLst/>
                              <a:latin typeface="Times New Roman" charset="0"/>
                              <a:ea typeface="Times New Roman" charset="0"/>
                              <a:cs typeface="Times New Roman" charset="0"/>
                            </a:rPr>
                            <a:t>1110.7</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dirty="0">
                              <a:effectLst/>
                              <a:latin typeface="Times New Roman" charset="0"/>
                              <a:ea typeface="Times New Roman" charset="0"/>
                              <a:cs typeface="Times New Roman" charset="0"/>
                            </a:rPr>
                            <a:t>1108.6</a:t>
                          </a: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i="1" dirty="0">
                              <a:solidFill>
                                <a:srgbClr val="FF0000"/>
                              </a:solidFill>
                              <a:effectLst/>
                              <a:latin typeface="Times New Roman" charset="0"/>
                              <a:ea typeface="Times New Roman" charset="0"/>
                              <a:cs typeface="Times New Roman" charset="0"/>
                            </a:rPr>
                            <a:t>1101.2</a:t>
                          </a:r>
                          <a:endParaRPr lang="en-US" sz="1200" dirty="0">
                            <a:solidFill>
                              <a:srgbClr val="FF0000"/>
                            </a:solidFill>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mc:Choice>
        <mc:Fallback xmlns="">
          <p:graphicFrame>
            <p:nvGraphicFramePr>
              <p:cNvPr id="8" name="Table 7">
                <a:extLst>
                  <a:ext uri="{FF2B5EF4-FFF2-40B4-BE49-F238E27FC236}">
                    <a16:creationId xmlns:a16="http://schemas.microsoft.com/office/drawing/2014/main" id="{652BEE6B-0907-8D4E-8BCA-C6DBD4E84A7E}"/>
                  </a:ext>
                </a:extLst>
              </p:cNvPr>
              <p:cNvGraphicFramePr>
                <a:graphicFrameLocks noGrp="1"/>
              </p:cNvGraphicFramePr>
              <p:nvPr>
                <p:extLst>
                  <p:ext uri="{D42A27DB-BD31-4B8C-83A1-F6EECF244321}">
                    <p14:modId xmlns:p14="http://schemas.microsoft.com/office/powerpoint/2010/main" val="2588354317"/>
                  </p:ext>
                </p:extLst>
              </p:nvPr>
            </p:nvGraphicFramePr>
            <p:xfrm>
              <a:off x="1756980" y="937736"/>
              <a:ext cx="8678040" cy="5833048"/>
            </p:xfrm>
            <a:graphic>
              <a:graphicData uri="http://schemas.openxmlformats.org/drawingml/2006/table">
                <a:tbl>
                  <a:tblPr firstRow="1" firstCol="1" bandRow="1"/>
                  <a:tblGrid>
                    <a:gridCol w="1656868">
                      <a:extLst>
                        <a:ext uri="{9D8B030D-6E8A-4147-A177-3AD203B41FA5}">
                          <a16:colId xmlns:a16="http://schemas.microsoft.com/office/drawing/2014/main" val="20000"/>
                        </a:ext>
                      </a:extLst>
                    </a:gridCol>
                    <a:gridCol w="1412152">
                      <a:extLst>
                        <a:ext uri="{9D8B030D-6E8A-4147-A177-3AD203B41FA5}">
                          <a16:colId xmlns:a16="http://schemas.microsoft.com/office/drawing/2014/main" val="20001"/>
                        </a:ext>
                      </a:extLst>
                    </a:gridCol>
                    <a:gridCol w="1681655">
                      <a:extLst>
                        <a:ext uri="{9D8B030D-6E8A-4147-A177-3AD203B41FA5}">
                          <a16:colId xmlns:a16="http://schemas.microsoft.com/office/drawing/2014/main" val="20002"/>
                        </a:ext>
                      </a:extLst>
                    </a:gridCol>
                    <a:gridCol w="2073647">
                      <a:extLst>
                        <a:ext uri="{9D8B030D-6E8A-4147-A177-3AD203B41FA5}">
                          <a16:colId xmlns:a16="http://schemas.microsoft.com/office/drawing/2014/main" val="20003"/>
                        </a:ext>
                      </a:extLst>
                    </a:gridCol>
                    <a:gridCol w="1853718">
                      <a:extLst>
                        <a:ext uri="{9D8B030D-6E8A-4147-A177-3AD203B41FA5}">
                          <a16:colId xmlns:a16="http://schemas.microsoft.com/office/drawing/2014/main" val="20004"/>
                        </a:ext>
                      </a:extLst>
                    </a:gridCol>
                  </a:tblGrid>
                  <a:tr h="310071">
                    <a:tc gridSpan="2">
                      <a:txBody>
                        <a:bodyPr/>
                        <a:lstStyle/>
                        <a:p>
                          <a:pPr marL="0" marR="0" indent="0" algn="ctr" defTabSz="914400" rtl="0" eaLnBrk="1" fontAlgn="auto" latinLnBrk="0" hangingPunct="1">
                            <a:lnSpc>
                              <a:spcPct val="200000"/>
                            </a:lnSpc>
                            <a:spcBef>
                              <a:spcPts val="0"/>
                            </a:spcBef>
                            <a:spcAft>
                              <a:spcPts val="0"/>
                            </a:spcAft>
                            <a:buClrTx/>
                            <a:buSzTx/>
                            <a:buFontTx/>
                            <a:buNone/>
                            <a:tabLst/>
                            <a:defRPr/>
                          </a:pPr>
                          <a:r>
                            <a:rPr lang="en-US" sz="1200" b="1" dirty="0">
                              <a:effectLst/>
                              <a:latin typeface="Times New Roman" charset="0"/>
                              <a:ea typeface="Times New Roman" charset="0"/>
                              <a:cs typeface="Times New Roman" charset="0"/>
                            </a:rPr>
                            <a:t>SIMULATED DATASET</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POISSON MODEL</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NEG BINOMIAL MODEL</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CMP MODEL</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61111">
                    <a:tc rowSpan="2">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POISSON</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Times New Roman" charset="0"/>
                              <a:ea typeface="Times New Roman" charset="0"/>
                              <a:cs typeface="Times New Roman" charset="0"/>
                            </a:rPr>
                            <a:t>ESTIMATES</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84091" t="-43333" r="-234848" b="-636667"/>
                          </a:stretch>
                        </a:blip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28659" t="-43333" r="-89024" b="-636667"/>
                          </a:stretch>
                        </a:blip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69178" t="-43333" b="-636667"/>
                          </a:stretch>
                        </a:blipFill>
                      </a:tcPr>
                    </a:tc>
                    <a:extLst>
                      <a:ext uri="{0D108BD9-81ED-4DB2-BD59-A6C34878D82A}">
                        <a16:rowId xmlns:a16="http://schemas.microsoft.com/office/drawing/2014/main" val="10001"/>
                      </a:ext>
                    </a:extLst>
                  </a:tr>
                  <a:tr h="310071">
                    <a:tc vMerge="1">
                      <a:txBody>
                        <a:bodyPr/>
                        <a:lstStyle/>
                        <a:p>
                          <a:endParaRPr lang="en-US"/>
                        </a:p>
                      </a:txBody>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AIC</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457200">
                            <a:lnSpc>
                              <a:spcPct val="200000"/>
                            </a:lnSpc>
                            <a:spcBef>
                              <a:spcPts val="0"/>
                            </a:spcBef>
                            <a:spcAft>
                              <a:spcPts val="0"/>
                            </a:spcAft>
                          </a:pPr>
                          <a:r>
                            <a:rPr lang="en-US" sz="1200" dirty="0">
                              <a:solidFill>
                                <a:srgbClr val="000000"/>
                              </a:solidFill>
                              <a:effectLst/>
                              <a:latin typeface="Times New Roman" charset="0"/>
                              <a:ea typeface="Times New Roman" charset="0"/>
                              <a:cs typeface="Times New Roman" charset="0"/>
                            </a:rPr>
                            <a:t>2143.9</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dirty="0">
                              <a:effectLst/>
                              <a:latin typeface="Times New Roman" charset="0"/>
                              <a:ea typeface="Times New Roman" charset="0"/>
                              <a:cs typeface="Times New Roman" charset="0"/>
                            </a:rPr>
                            <a:t>2149.1</a:t>
                          </a: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i="1" dirty="0">
                              <a:solidFill>
                                <a:srgbClr val="FF0000"/>
                              </a:solidFill>
                              <a:effectLst/>
                              <a:latin typeface="Times New Roman" charset="0"/>
                              <a:ea typeface="Times New Roman" charset="0"/>
                              <a:cs typeface="Times New Roman" charset="0"/>
                            </a:rPr>
                            <a:t>2143.7</a:t>
                          </a:r>
                          <a:endParaRPr lang="en-US" sz="1200" dirty="0">
                            <a:solidFill>
                              <a:srgbClr val="FF0000"/>
                            </a:solidFill>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61111">
                    <a:tc rowSpan="2">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BERNOULLI</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ESTIMATES</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84091" t="-183333" r="-234848" b="-496667"/>
                          </a:stretch>
                        </a:blip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28659" t="-183333" r="-89024" b="-496667"/>
                          </a:stretch>
                        </a:blip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69178" t="-183333" b="-496667"/>
                          </a:stretch>
                        </a:blipFill>
                      </a:tcPr>
                    </a:tc>
                    <a:extLst>
                      <a:ext uri="{0D108BD9-81ED-4DB2-BD59-A6C34878D82A}">
                        <a16:rowId xmlns:a16="http://schemas.microsoft.com/office/drawing/2014/main" val="10003"/>
                      </a:ext>
                    </a:extLst>
                  </a:tr>
                  <a:tr h="365760">
                    <a:tc vMerge="1">
                      <a:txBody>
                        <a:bodyPr/>
                        <a:lstStyle/>
                        <a:p>
                          <a:endParaRPr lang="en-US"/>
                        </a:p>
                      </a:txBody>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AIC</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dirty="0">
                              <a:solidFill>
                                <a:srgbClr val="000000"/>
                              </a:solidFill>
                              <a:effectLst/>
                              <a:latin typeface="Times New Roman" charset="0"/>
                              <a:ea typeface="Times New Roman" charset="0"/>
                              <a:cs typeface="Times New Roman" charset="0"/>
                            </a:rPr>
                            <a:t>934.4</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b="1" i="1" dirty="0">
                            <a:solidFill>
                              <a:srgbClr val="000000"/>
                            </a:solidFill>
                            <a:effectLst/>
                            <a:latin typeface="Times New Roman" charset="0"/>
                            <a:ea typeface="Times New Roman" charset="0"/>
                            <a:cs typeface="Times New Roman" charset="0"/>
                          </a:endParaRPr>
                        </a:p>
                        <a:p>
                          <a:pPr marL="0" marR="0" algn="ctr">
                            <a:spcBef>
                              <a:spcPts val="0"/>
                            </a:spcBef>
                            <a:spcAft>
                              <a:spcPts val="0"/>
                            </a:spcAft>
                          </a:pPr>
                          <a:r>
                            <a:rPr lang="en-US" sz="1200" b="1" i="1" dirty="0">
                              <a:solidFill>
                                <a:srgbClr val="FF0000"/>
                              </a:solidFill>
                              <a:effectLst/>
                              <a:latin typeface="Times New Roman" charset="0"/>
                              <a:ea typeface="Times New Roman" charset="0"/>
                              <a:cs typeface="Times New Roman" charset="0"/>
                            </a:rPr>
                            <a:t>579.2</a:t>
                          </a:r>
                          <a:endParaRPr lang="en-US" sz="1200" dirty="0">
                            <a:solidFill>
                              <a:srgbClr val="FF0000"/>
                            </a:solidFill>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61111">
                    <a:tc rowSpan="2">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GEOMETRIC</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ESTIMATES</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84091" t="-331667" r="-234848" b="-348333"/>
                          </a:stretch>
                        </a:blip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28659" t="-331667" r="-89024" b="-348333"/>
                          </a:stretch>
                        </a:blip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69178" t="-331667" b="-348333"/>
                          </a:stretch>
                        </a:blipFill>
                      </a:tcPr>
                    </a:tc>
                    <a:extLst>
                      <a:ext uri="{0D108BD9-81ED-4DB2-BD59-A6C34878D82A}">
                        <a16:rowId xmlns:a16="http://schemas.microsoft.com/office/drawing/2014/main" val="10005"/>
                      </a:ext>
                    </a:extLst>
                  </a:tr>
                  <a:tr h="365760">
                    <a:tc vMerge="1">
                      <a:txBody>
                        <a:bodyPr/>
                        <a:lstStyle/>
                        <a:p>
                          <a:endParaRPr lang="en-US"/>
                        </a:p>
                      </a:txBody>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AIC</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a:solidFill>
                                <a:srgbClr val="000000"/>
                              </a:solidFill>
                              <a:effectLst/>
                              <a:latin typeface="Times New Roman" charset="0"/>
                              <a:ea typeface="Times New Roman" charset="0"/>
                              <a:cs typeface="Times New Roman" charset="0"/>
                            </a:rPr>
                            <a:t>3602.2</a:t>
                          </a:r>
                          <a:endParaRPr lang="en-US" sz="120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i="1" dirty="0">
                              <a:solidFill>
                                <a:srgbClr val="FF0000"/>
                              </a:solidFill>
                              <a:effectLst/>
                              <a:latin typeface="Times New Roman" charset="0"/>
                              <a:ea typeface="Times New Roman" charset="0"/>
                              <a:cs typeface="Times New Roman" charset="0"/>
                            </a:rPr>
                            <a:t>2314.2</a:t>
                          </a:r>
                          <a:endParaRPr lang="en-US" sz="1200" dirty="0">
                            <a:solidFill>
                              <a:srgbClr val="FF0000"/>
                            </a:solidFill>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000000"/>
                            </a:solidFill>
                            <a:effectLst/>
                            <a:latin typeface="Times New Roman" charset="0"/>
                            <a:ea typeface="Times New Roman" charset="0"/>
                            <a:cs typeface="Times New Roman" charset="0"/>
                          </a:endParaRPr>
                        </a:p>
                        <a:p>
                          <a:pPr marL="0" marR="0" algn="ctr">
                            <a:spcBef>
                              <a:spcPts val="0"/>
                            </a:spcBef>
                            <a:spcAft>
                              <a:spcPts val="0"/>
                            </a:spcAft>
                          </a:pPr>
                          <a:r>
                            <a:rPr lang="en-US" sz="1200" dirty="0">
                              <a:solidFill>
                                <a:srgbClr val="000000"/>
                              </a:solidFill>
                              <a:effectLst/>
                              <a:latin typeface="Times New Roman" charset="0"/>
                              <a:ea typeface="Times New Roman" charset="0"/>
                              <a:cs typeface="Times New Roman" charset="0"/>
                            </a:rPr>
                            <a:t>2366.2</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61111">
                    <a:tc rowSpan="2">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CMP-UNDER</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ESTIMATES</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84091" t="-480000" r="-234848" b="-200000"/>
                          </a:stretch>
                        </a:blip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28659" t="-480000" r="-89024" b="-200000"/>
                          </a:stretch>
                        </a:blip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69178" t="-480000" b="-200000"/>
                          </a:stretch>
                        </a:blipFill>
                      </a:tcPr>
                    </a:tc>
                    <a:extLst>
                      <a:ext uri="{0D108BD9-81ED-4DB2-BD59-A6C34878D82A}">
                        <a16:rowId xmlns:a16="http://schemas.microsoft.com/office/drawing/2014/main" val="10007"/>
                      </a:ext>
                    </a:extLst>
                  </a:tr>
                  <a:tr h="365760">
                    <a:tc vMerge="1">
                      <a:txBody>
                        <a:bodyPr/>
                        <a:lstStyle/>
                        <a:p>
                          <a:endParaRPr lang="en-US"/>
                        </a:p>
                      </a:txBody>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AIC</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a:solidFill>
                                <a:srgbClr val="000000"/>
                              </a:solidFill>
                              <a:effectLst/>
                              <a:latin typeface="Times New Roman" charset="0"/>
                              <a:ea typeface="Times New Roman" charset="0"/>
                              <a:cs typeface="Times New Roman" charset="0"/>
                            </a:rPr>
                            <a:t>1058.4</a:t>
                          </a:r>
                          <a:endParaRPr lang="en-US" sz="120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a:effectLst/>
                              <a:latin typeface="Times New Roman" charset="0"/>
                              <a:ea typeface="Times New Roman" charset="0"/>
                              <a:cs typeface="Times New Roman" charset="0"/>
                            </a:rPr>
                            <a:t>***</a:t>
                          </a:r>
                          <a:endParaRPr lang="en-US" sz="120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b="1" i="1" dirty="0">
                            <a:solidFill>
                              <a:srgbClr val="000000"/>
                            </a:solidFill>
                            <a:effectLst/>
                            <a:latin typeface="Times New Roman" charset="0"/>
                            <a:ea typeface="Times New Roman" charset="0"/>
                            <a:cs typeface="Times New Roman" charset="0"/>
                          </a:endParaRPr>
                        </a:p>
                        <a:p>
                          <a:pPr marL="0" marR="0" algn="ctr">
                            <a:spcBef>
                              <a:spcPts val="0"/>
                            </a:spcBef>
                            <a:spcAft>
                              <a:spcPts val="0"/>
                            </a:spcAft>
                          </a:pPr>
                          <a:r>
                            <a:rPr lang="en-US" sz="1200" b="1" i="1" dirty="0">
                              <a:solidFill>
                                <a:srgbClr val="FF0000"/>
                              </a:solidFill>
                              <a:effectLst/>
                              <a:latin typeface="Times New Roman" charset="0"/>
                              <a:ea typeface="Times New Roman" charset="0"/>
                              <a:cs typeface="Times New Roman" charset="0"/>
                            </a:rPr>
                            <a:t>859.1</a:t>
                          </a:r>
                          <a:endParaRPr lang="en-US" sz="1200" dirty="0">
                            <a:solidFill>
                              <a:srgbClr val="FF0000"/>
                            </a:solidFill>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761111">
                    <a:tc rowSpan="2">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CMP-OVER</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ESTIMATES</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84091" t="-628333" r="-234848" b="-51667"/>
                          </a:stretch>
                        </a:blip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28659" t="-628333" r="-89024" b="-51667"/>
                          </a:stretch>
                        </a:blipFill>
                      </a:tcPr>
                    </a:tc>
                    <a:tc>
                      <a:txBody>
                        <a:bodyPr/>
                        <a:lstStyle/>
                        <a:p>
                          <a:endParaRPr lang="en-US"/>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69178" t="-628333" b="-51667"/>
                          </a:stretch>
                        </a:blipFill>
                      </a:tcPr>
                    </a:tc>
                    <a:extLst>
                      <a:ext uri="{0D108BD9-81ED-4DB2-BD59-A6C34878D82A}">
                        <a16:rowId xmlns:a16="http://schemas.microsoft.com/office/drawing/2014/main" val="10009"/>
                      </a:ext>
                    </a:extLst>
                  </a:tr>
                  <a:tr h="310071">
                    <a:tc vMerge="1">
                      <a:txBody>
                        <a:bodyPr/>
                        <a:lstStyle/>
                        <a:p>
                          <a:endParaRPr lang="en-US"/>
                        </a:p>
                      </a:txBody>
                      <a:tcPr/>
                    </a:tc>
                    <a:tc>
                      <a:txBody>
                        <a:bodyPr/>
                        <a:lstStyle/>
                        <a:p>
                          <a:pPr marL="0" marR="0" algn="ctr">
                            <a:lnSpc>
                              <a:spcPct val="200000"/>
                            </a:lnSpc>
                            <a:spcBef>
                              <a:spcPts val="0"/>
                            </a:spcBef>
                            <a:spcAft>
                              <a:spcPts val="0"/>
                            </a:spcAft>
                          </a:pPr>
                          <a:r>
                            <a:rPr lang="en-US" sz="1200" b="1" dirty="0">
                              <a:effectLst/>
                              <a:latin typeface="Times New Roman" charset="0"/>
                              <a:ea typeface="Times New Roman" charset="0"/>
                              <a:cs typeface="Times New Roman" charset="0"/>
                            </a:rPr>
                            <a:t>AIC</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dirty="0">
                              <a:solidFill>
                                <a:srgbClr val="000000"/>
                              </a:solidFill>
                              <a:effectLst/>
                              <a:latin typeface="Times New Roman" charset="0"/>
                              <a:ea typeface="Times New Roman" charset="0"/>
                              <a:cs typeface="Times New Roman" charset="0"/>
                            </a:rPr>
                            <a:t>1110.7</a:t>
                          </a:r>
                          <a:endParaRPr lang="en-US" sz="1200" dirty="0">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dirty="0">
                              <a:effectLst/>
                              <a:latin typeface="Times New Roman" charset="0"/>
                              <a:ea typeface="Times New Roman" charset="0"/>
                              <a:cs typeface="Times New Roman" charset="0"/>
                            </a:rPr>
                            <a:t>1108.6</a:t>
                          </a: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200" b="1" i="1" dirty="0">
                              <a:solidFill>
                                <a:srgbClr val="FF0000"/>
                              </a:solidFill>
                              <a:effectLst/>
                              <a:latin typeface="Times New Roman" charset="0"/>
                              <a:ea typeface="Times New Roman" charset="0"/>
                              <a:cs typeface="Times New Roman" charset="0"/>
                            </a:rPr>
                            <a:t>1101.2</a:t>
                          </a:r>
                          <a:endParaRPr lang="en-US" sz="1200" dirty="0">
                            <a:solidFill>
                              <a:srgbClr val="FF0000"/>
                            </a:solidFill>
                            <a:effectLst/>
                            <a:latin typeface="Times New Roman" charset="0"/>
                            <a:ea typeface="Times New Roman" charset="0"/>
                            <a:cs typeface="Times New Roman" charset="0"/>
                          </a:endParaRPr>
                        </a:p>
                      </a:txBody>
                      <a:tcPr marL="41191" marR="411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mc:Fallback>
      </mc:AlternateContent>
    </p:spTree>
    <p:extLst>
      <p:ext uri="{BB962C8B-B14F-4D97-AF65-F5344CB8AC3E}">
        <p14:creationId xmlns:p14="http://schemas.microsoft.com/office/powerpoint/2010/main" val="574779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692497"/>
          </a:xfrm>
          <a:prstGeom prst="rect">
            <a:avLst/>
          </a:prstGeom>
        </p:spPr>
        <p:txBody>
          <a:bodyPr wrap="square">
            <a:spAutoFit/>
          </a:bodyPr>
          <a:lstStyle/>
          <a:p>
            <a:pPr>
              <a:defRPr/>
            </a:pPr>
            <a:r>
              <a:rPr lang="en-US" altLang="en-US" sz="3900" b="1" kern="0" dirty="0">
                <a:solidFill>
                  <a:schemeClr val="bg1"/>
                </a:solidFill>
                <a:ea typeface="ＭＳ Ｐゴシック" panose="020B0600070205080204" pitchFamily="34" charset="-128"/>
              </a:rPr>
              <a:t>Results: Real Application (Progabide Dataset)</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08CA3CA2-26F6-1946-AB15-1C22114BB602}"/>
              </a:ext>
            </a:extLst>
          </p:cNvPr>
          <p:cNvSpPr/>
          <p:nvPr/>
        </p:nvSpPr>
        <p:spPr>
          <a:xfrm>
            <a:off x="1271258" y="1171563"/>
            <a:ext cx="9441142" cy="507267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9" name="TextBox 25">
                <a:extLst>
                  <a:ext uri="{FF2B5EF4-FFF2-40B4-BE49-F238E27FC236}">
                    <a16:creationId xmlns:a16="http://schemas.microsoft.com/office/drawing/2014/main" id="{18673162-E94F-1D48-926E-A464FFE8973D}"/>
                  </a:ext>
                </a:extLst>
              </p:cNvPr>
              <p:cNvSpPr txBox="1">
                <a:spLocks noChangeArrowheads="1"/>
              </p:cNvSpPr>
              <p:nvPr/>
            </p:nvSpPr>
            <p:spPr bwMode="auto">
              <a:xfrm>
                <a:off x="1665215" y="1171562"/>
                <a:ext cx="9047185" cy="507267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Progabide Dataset</a:t>
                </a:r>
                <a:endParaRPr lang="en-US" dirty="0">
                  <a:latin typeface="Cambria Math" panose="02040503050406030204" pitchFamily="18" charset="0"/>
                </a:endParaRPr>
              </a:p>
              <a:p>
                <a:endParaRPr lang="en-US" dirty="0">
                  <a:latin typeface="Cambria Math" panose="02040503050406030204" pitchFamily="18" charset="0"/>
                </a:endParaRPr>
              </a:p>
              <a:p>
                <a:pPr algn="just">
                  <a:spcBef>
                    <a:spcPts val="0"/>
                  </a:spcBef>
                  <a:spcAft>
                    <a:spcPts val="600"/>
                  </a:spcAft>
                </a:pPr>
                <a:r>
                  <a:rPr lang="en-US" dirty="0">
                    <a:latin typeface="Cambria Math" panose="02040503050406030204" pitchFamily="18" charset="0"/>
                    <a:ea typeface="Cambria Math" panose="02040503050406030204" pitchFamily="18" charset="0"/>
                  </a:rPr>
                  <a:t>Design: 59 epileptics randomized to receive progabide (31 patients) or placebo (28 patients)</a:t>
                </a:r>
              </a:p>
              <a:p>
                <a:pPr algn="just">
                  <a:spcBef>
                    <a:spcPts val="0"/>
                  </a:spcBef>
                  <a:spcAft>
                    <a:spcPts val="600"/>
                  </a:spcAft>
                </a:pPr>
                <a:endParaRPr lang="en-US" dirty="0">
                  <a:latin typeface="Cambria Math" panose="02040503050406030204" pitchFamily="18" charset="0"/>
                  <a:ea typeface="Cambria Math" panose="02040503050406030204" pitchFamily="18" charset="0"/>
                </a:endParaRPr>
              </a:p>
              <a:p>
                <a:pPr algn="just">
                  <a:spcBef>
                    <a:spcPts val="0"/>
                  </a:spcBef>
                  <a:spcAft>
                    <a:spcPts val="600"/>
                  </a:spcAft>
                </a:pPr>
                <a:r>
                  <a:rPr lang="en-US" dirty="0">
                    <a:latin typeface="Cambria Math" panose="02040503050406030204" pitchFamily="18" charset="0"/>
                    <a:ea typeface="Cambria Math" panose="02040503050406030204" pitchFamily="18" charset="0"/>
                  </a:rPr>
                  <a:t>Model (Diggle et al.,1994): </a:t>
                </a:r>
              </a:p>
              <a:p>
                <a:pPr algn="just">
                  <a:spcAft>
                    <a:spcPts val="600"/>
                  </a:spcAft>
                </a:pPr>
                <a:r>
                  <a:rPr lang="en-US" dirty="0">
                    <a:latin typeface="Cambria Math" panose="02040503050406030204" pitchFamily="18" charset="0"/>
                    <a:ea typeface="Cambria Math" panose="02040503050406030204" pitchFamily="18" charset="0"/>
                  </a:rPr>
                  <a:t>	</a:t>
                </a:r>
                <a14:m>
                  <m:oMath xmlns:m="http://schemas.openxmlformats.org/officeDocument/2006/math">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r>
                          <a:rPr lang="en-US" i="1">
                            <a:latin typeface="Cambria Math" panose="02040503050406030204" pitchFamily="18" charset="0"/>
                            <a:ea typeface="Cambria Math" panose="02040503050406030204" pitchFamily="18" charset="0"/>
                          </a:rPr>
                          <m:t>𝐸</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𝑌</m:t>
                                </m:r>
                              </m:e>
                              <m:sub>
                                <m:r>
                                  <a:rPr lang="en-US" i="1">
                                    <a:latin typeface="Cambria Math" panose="02040503050406030204" pitchFamily="18" charset="0"/>
                                    <a:ea typeface="Cambria Math" panose="02040503050406030204" pitchFamily="18" charset="0"/>
                                  </a:rPr>
                                  <m:t>𝑖𝑗</m:t>
                                </m:r>
                              </m:sub>
                            </m:sSub>
                          </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ea typeface="Cambria Math" panose="02040503050406030204" pitchFamily="18" charset="0"/>
                                  </a:rPr>
                                  <m:t>𝑖</m:t>
                                </m:r>
                              </m:sub>
                            </m:sSub>
                          </m:e>
                        </m:d>
                      </m:e>
                    </m:func>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ea typeface="Cambria Math" panose="02040503050406030204" pitchFamily="18" charset="0"/>
                          </a:rPr>
                          <m:t>1</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𝑖𝑗</m:t>
                        </m:r>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ea typeface="Cambria Math" panose="02040503050406030204" pitchFamily="18" charset="0"/>
                          </a:rPr>
                          <m:t>2</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𝑖𝑗</m:t>
                        </m:r>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ea typeface="Cambria Math" panose="02040503050406030204" pitchFamily="18" charset="0"/>
                          </a:rPr>
                          <m:t>3</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𝑖𝑗</m:t>
                        </m:r>
                        <m:r>
                          <a:rPr lang="en-US" i="1">
                            <a:latin typeface="Cambria Math" panose="02040503050406030204" pitchFamily="18" charset="0"/>
                            <a:ea typeface="Cambria Math" panose="02040503050406030204" pitchFamily="18" charset="0"/>
                          </a:rPr>
                          <m:t>1</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𝑖𝑗</m:t>
                        </m:r>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log</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i="1">
                            <a:latin typeface="Cambria Math" panose="02040503050406030204" pitchFamily="18" charset="0"/>
                            <a:ea typeface="Cambria Math" panose="02040503050406030204" pitchFamily="18" charset="0"/>
                          </a:rPr>
                          <m:t>𝑖𝑗</m:t>
                        </m:r>
                      </m:sub>
                    </m:sSub>
                    <m:r>
                      <a:rPr lang="en-US" i="1">
                        <a:latin typeface="Cambria Math" panose="02040503050406030204" pitchFamily="18" charset="0"/>
                        <a:ea typeface="Cambria Math" panose="02040503050406030204" pitchFamily="18" charset="0"/>
                      </a:rPr>
                      <m:t>)</m:t>
                    </m:r>
                  </m:oMath>
                </a14:m>
                <a:endParaRPr lang="en-US" dirty="0">
                  <a:latin typeface="Cambria Math" panose="02040503050406030204" pitchFamily="18" charset="0"/>
                  <a:ea typeface="Cambria Math" panose="02040503050406030204" pitchFamily="18" charset="0"/>
                </a:endParaRPr>
              </a:p>
              <a:p>
                <a:pPr lvl="1" algn="just">
                  <a:spcBef>
                    <a:spcPts val="0"/>
                  </a:spcBef>
                </a:pP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𝑖𝑗</m:t>
                        </m:r>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oMath>
                </a14:m>
                <a:r>
                  <a:rPr lang="en-US" dirty="0">
                    <a:latin typeface="Cambria Math" panose="02040503050406030204" pitchFamily="18" charset="0"/>
                    <a:ea typeface="Cambria Math" panose="02040503050406030204" pitchFamily="18" charset="0"/>
                  </a:rPr>
                  <a:t> TX (1 = </a:t>
                </a:r>
                <a:r>
                  <a:rPr lang="en-US" dirty="0" err="1">
                    <a:latin typeface="Cambria Math" panose="02040503050406030204" pitchFamily="18" charset="0"/>
                    <a:ea typeface="Cambria Math" panose="02040503050406030204" pitchFamily="18" charset="0"/>
                  </a:rPr>
                  <a:t>progabide</a:t>
                </a:r>
                <a:r>
                  <a:rPr lang="en-US" dirty="0">
                    <a:latin typeface="Cambria Math" panose="02040503050406030204" pitchFamily="18" charset="0"/>
                    <a:ea typeface="Cambria Math" panose="02040503050406030204" pitchFamily="18" charset="0"/>
                  </a:rPr>
                  <a:t>; 0 = placebo) </a:t>
                </a:r>
              </a:p>
              <a:p>
                <a:pPr lvl="1" algn="just">
                  <a:spcBef>
                    <a:spcPts val="0"/>
                  </a:spcBef>
                </a:pP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𝑖𝑗</m:t>
                        </m:r>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oMath>
                </a14:m>
                <a:r>
                  <a:rPr lang="en-US" dirty="0">
                    <a:latin typeface="Cambria Math" panose="02040503050406030204" pitchFamily="18" charset="0"/>
                    <a:ea typeface="Cambria Math" panose="02040503050406030204" pitchFamily="18" charset="0"/>
                  </a:rPr>
                  <a:t> Visit (1 = a period after baseline, 0 = baseline period) </a:t>
                </a:r>
              </a:p>
              <a:p>
                <a:pPr lvl="1" algn="just">
                  <a:spcBef>
                    <a:spcPts val="0"/>
                  </a:spcBef>
                </a:pP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𝑈</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oMath>
                </a14:m>
                <a:r>
                  <a:rPr lang="en-US" dirty="0">
                    <a:latin typeface="Cambria Math" panose="02040503050406030204" pitchFamily="18" charset="0"/>
                    <a:ea typeface="Cambria Math" panose="02040503050406030204" pitchFamily="18" charset="0"/>
                  </a:rPr>
                  <a:t> random intercept</a:t>
                </a:r>
              </a:p>
              <a:p>
                <a:pPr lvl="1" algn="just">
                  <a:spcBef>
                    <a:spcPts val="0"/>
                  </a:spcBef>
                </a:pPr>
                <a:endParaRPr lang="en-US" dirty="0">
                  <a:latin typeface="Cambria Math" panose="02040503050406030204" pitchFamily="18" charset="0"/>
                  <a:ea typeface="Cambria Math" panose="02040503050406030204" pitchFamily="18" charset="0"/>
                </a:endParaRPr>
              </a:p>
              <a:p>
                <a:pPr lvl="1" algn="just">
                  <a:spcBef>
                    <a:spcPts val="0"/>
                  </a:spcBef>
                </a:pPr>
                <a:r>
                  <a:rPr lang="en-US" dirty="0">
                    <a:latin typeface="Cambria Math" panose="02040503050406030204" pitchFamily="18" charset="0"/>
                    <a:ea typeface="Cambria Math" panose="02040503050406030204" pitchFamily="18" charset="0"/>
                  </a:rPr>
                  <a:t>**Note that it’s necessary to use an offset here because you are comparing counts over different times. Typically, offsets are used when instead of modeling counts, you’re modeling rates. For example, 6 cases over 1 year should not amount to the same as 6 cases over 10 years!**</a:t>
                </a:r>
              </a:p>
              <a:p>
                <a:endParaRPr lang="en-US" dirty="0">
                  <a:latin typeface="Cambria Math" panose="02040503050406030204" pitchFamily="18" charset="0"/>
                </a:endParaRPr>
              </a:p>
            </p:txBody>
          </p:sp>
        </mc:Choice>
        <mc:Fallback xmlns="">
          <p:sp>
            <p:nvSpPr>
              <p:cNvPr id="9" name="TextBox 25">
                <a:extLst>
                  <a:ext uri="{FF2B5EF4-FFF2-40B4-BE49-F238E27FC236}">
                    <a16:creationId xmlns:a16="http://schemas.microsoft.com/office/drawing/2014/main" id="{18673162-E94F-1D48-926E-A464FFE8973D}"/>
                  </a:ext>
                </a:extLst>
              </p:cNvPr>
              <p:cNvSpPr txBox="1">
                <a:spLocks noRot="1" noChangeAspect="1" noMove="1" noResize="1" noEditPoints="1" noAdjustHandles="1" noChangeArrowheads="1" noChangeShapeType="1" noTextEdit="1"/>
              </p:cNvSpPr>
              <p:nvPr/>
            </p:nvSpPr>
            <p:spPr bwMode="auto">
              <a:xfrm>
                <a:off x="1665215" y="1171562"/>
                <a:ext cx="9047185" cy="5072671"/>
              </a:xfrm>
              <a:prstGeom prst="rect">
                <a:avLst/>
              </a:prstGeom>
              <a:blipFill>
                <a:blip r:embed="rId4"/>
                <a:stretch>
                  <a:fillRect l="-421" t="-1496" r="-56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885745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692497"/>
          </a:xfrm>
          <a:prstGeom prst="rect">
            <a:avLst/>
          </a:prstGeom>
        </p:spPr>
        <p:txBody>
          <a:bodyPr wrap="square">
            <a:spAutoFit/>
          </a:bodyPr>
          <a:lstStyle/>
          <a:p>
            <a:pPr>
              <a:defRPr/>
            </a:pPr>
            <a:r>
              <a:rPr lang="en-US" altLang="en-US" sz="3900" b="1" kern="0" dirty="0">
                <a:solidFill>
                  <a:schemeClr val="bg1"/>
                </a:solidFill>
                <a:ea typeface="ＭＳ Ｐゴシック" panose="020B0600070205080204" pitchFamily="34" charset="-128"/>
              </a:rPr>
              <a:t>Results: Progabide Dataset</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862F8BA2-4D2B-C040-B84A-55E51DC68A3D}"/>
                  </a:ext>
                </a:extLst>
              </p:cNvPr>
              <p:cNvGraphicFramePr>
                <a:graphicFrameLocks noGrp="1"/>
              </p:cNvGraphicFramePr>
              <p:nvPr>
                <p:extLst>
                  <p:ext uri="{D42A27DB-BD31-4B8C-83A1-F6EECF244321}">
                    <p14:modId xmlns:p14="http://schemas.microsoft.com/office/powerpoint/2010/main" val="432050769"/>
                  </p:ext>
                </p:extLst>
              </p:nvPr>
            </p:nvGraphicFramePr>
            <p:xfrm>
              <a:off x="575733" y="1221531"/>
              <a:ext cx="10972797" cy="4930751"/>
            </p:xfrm>
            <a:graphic>
              <a:graphicData uri="http://schemas.openxmlformats.org/drawingml/2006/table">
                <a:tbl>
                  <a:tblPr firstRow="1" firstCol="1" bandRow="1"/>
                  <a:tblGrid>
                    <a:gridCol w="1446027">
                      <a:extLst>
                        <a:ext uri="{9D8B030D-6E8A-4147-A177-3AD203B41FA5}">
                          <a16:colId xmlns:a16="http://schemas.microsoft.com/office/drawing/2014/main" val="20000"/>
                        </a:ext>
                      </a:extLst>
                    </a:gridCol>
                    <a:gridCol w="1446027">
                      <a:extLst>
                        <a:ext uri="{9D8B030D-6E8A-4147-A177-3AD203B41FA5}">
                          <a16:colId xmlns:a16="http://schemas.microsoft.com/office/drawing/2014/main" val="20001"/>
                        </a:ext>
                      </a:extLst>
                    </a:gridCol>
                    <a:gridCol w="1701209">
                      <a:extLst>
                        <a:ext uri="{9D8B030D-6E8A-4147-A177-3AD203B41FA5}">
                          <a16:colId xmlns:a16="http://schemas.microsoft.com/office/drawing/2014/main" val="20002"/>
                        </a:ext>
                      </a:extLst>
                    </a:gridCol>
                    <a:gridCol w="1701209">
                      <a:extLst>
                        <a:ext uri="{9D8B030D-6E8A-4147-A177-3AD203B41FA5}">
                          <a16:colId xmlns:a16="http://schemas.microsoft.com/office/drawing/2014/main" val="20003"/>
                        </a:ext>
                      </a:extLst>
                    </a:gridCol>
                    <a:gridCol w="1616149">
                      <a:extLst>
                        <a:ext uri="{9D8B030D-6E8A-4147-A177-3AD203B41FA5}">
                          <a16:colId xmlns:a16="http://schemas.microsoft.com/office/drawing/2014/main" val="20004"/>
                        </a:ext>
                      </a:extLst>
                    </a:gridCol>
                    <a:gridCol w="1531088">
                      <a:extLst>
                        <a:ext uri="{9D8B030D-6E8A-4147-A177-3AD203B41FA5}">
                          <a16:colId xmlns:a16="http://schemas.microsoft.com/office/drawing/2014/main" val="20005"/>
                        </a:ext>
                      </a:extLst>
                    </a:gridCol>
                    <a:gridCol w="1531088">
                      <a:extLst>
                        <a:ext uri="{9D8B030D-6E8A-4147-A177-3AD203B41FA5}">
                          <a16:colId xmlns:a16="http://schemas.microsoft.com/office/drawing/2014/main" val="20006"/>
                        </a:ext>
                      </a:extLst>
                    </a:gridCol>
                  </a:tblGrid>
                  <a:tr h="350230">
                    <a:tc rowSpan="2">
                      <a:txBody>
                        <a:bodyPr/>
                        <a:lstStyle/>
                        <a:p>
                          <a:pPr marL="0" marR="0" algn="ctr">
                            <a:lnSpc>
                              <a:spcPct val="200000"/>
                            </a:lnSpc>
                            <a:spcBef>
                              <a:spcPts val="0"/>
                            </a:spcBef>
                            <a:spcAft>
                              <a:spcPts val="0"/>
                            </a:spcAft>
                            <a:tabLst>
                              <a:tab pos="527685" algn="l"/>
                            </a:tabLst>
                          </a:pPr>
                          <a:r>
                            <a:rPr lang="en-US" sz="1600" b="1" dirty="0">
                              <a:effectLst/>
                              <a:latin typeface="Times New Roman" charset="0"/>
                              <a:ea typeface="Times New Roman" charset="0"/>
                              <a:cs typeface="Times New Roman" charset="0"/>
                            </a:rPr>
                            <a:t>	</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FIXED EFFECTS</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3">
                      <a:txBody>
                        <a:bodyPr/>
                        <a:lstStyle/>
                        <a:p>
                          <a:pPr marL="0" marR="0" algn="ctr">
                            <a:lnSpc>
                              <a:spcPct val="200000"/>
                            </a:lnSpc>
                            <a:spcBef>
                              <a:spcPts val="0"/>
                            </a:spcBef>
                            <a:spcAft>
                              <a:spcPts val="0"/>
                            </a:spcAft>
                          </a:pPr>
                          <a:r>
                            <a:rPr lang="en-US" sz="1600" b="1">
                              <a:effectLst/>
                              <a:latin typeface="Times New Roman" charset="0"/>
                              <a:ea typeface="Times New Roman" charset="0"/>
                              <a:cs typeface="Times New Roman" charset="0"/>
                            </a:rPr>
                            <a:t>RANDOM EFFECTS</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0230">
                    <a:tc vMerge="1">
                      <a:txBody>
                        <a:bodyPr/>
                        <a:lstStyle/>
                        <a:p>
                          <a:endParaRPr lang="en-US"/>
                        </a:p>
                      </a:txBody>
                      <a:tcPr/>
                    </a:tc>
                    <a:tc>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Poisson</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Neg. Binomial</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CMP</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Poisson</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Neg. Binomial</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CMP</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50230">
                    <a:tc>
                      <a:txBody>
                        <a:bodyPr/>
                        <a:lstStyle/>
                        <a:p>
                          <a:pPr marL="0" marR="0" algn="ctr">
                            <a:lnSpc>
                              <a:spcPct val="200000"/>
                            </a:lnSpc>
                            <a:spcBef>
                              <a:spcPts val="0"/>
                            </a:spcBef>
                            <a:spcAft>
                              <a:spcPts val="0"/>
                            </a:spcAft>
                          </a:pPr>
                          <a:r>
                            <a:rPr lang="en-US" sz="1600" b="1">
                              <a:effectLst/>
                              <a:latin typeface="Times New Roman" charset="0"/>
                              <a:ea typeface="Times New Roman" charset="0"/>
                              <a:cs typeface="Times New Roman" charset="0"/>
                            </a:rPr>
                            <a:t>VARIABLE</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effectLst/>
                              <a:latin typeface="Times New Roman" charset="0"/>
                              <a:ea typeface="Times New Roman" charset="0"/>
                              <a:cs typeface="Times New Roman" charset="0"/>
                            </a:rPr>
                            <a:t>Coef. (S.E.)</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effectLst/>
                              <a:latin typeface="Times New Roman" charset="0"/>
                              <a:ea typeface="Times New Roman" charset="0"/>
                              <a:cs typeface="Times New Roman" charset="0"/>
                            </a:rPr>
                            <a:t>Coef. (S.E.)</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dirty="0" err="1">
                              <a:effectLst/>
                              <a:latin typeface="Times New Roman" charset="0"/>
                              <a:ea typeface="Times New Roman" charset="0"/>
                              <a:cs typeface="Times New Roman" charset="0"/>
                            </a:rPr>
                            <a:t>Coef</a:t>
                          </a:r>
                          <a:r>
                            <a:rPr lang="en-US" sz="1600" dirty="0">
                              <a:effectLst/>
                              <a:latin typeface="Times New Roman" charset="0"/>
                              <a:ea typeface="Times New Roman" charset="0"/>
                              <a:cs typeface="Times New Roman" charset="0"/>
                            </a:rPr>
                            <a:t>. (S.E.)</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dirty="0" err="1">
                              <a:effectLst/>
                              <a:latin typeface="Times New Roman" charset="0"/>
                              <a:ea typeface="Times New Roman" charset="0"/>
                              <a:cs typeface="Times New Roman" charset="0"/>
                            </a:rPr>
                            <a:t>Coef</a:t>
                          </a:r>
                          <a:r>
                            <a:rPr lang="en-US" sz="1600" dirty="0">
                              <a:effectLst/>
                              <a:latin typeface="Times New Roman" charset="0"/>
                              <a:ea typeface="Times New Roman" charset="0"/>
                              <a:cs typeface="Times New Roman" charset="0"/>
                            </a:rPr>
                            <a:t>. (S.E.)</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effectLst/>
                              <a:latin typeface="Times New Roman" charset="0"/>
                              <a:ea typeface="Times New Roman" charset="0"/>
                              <a:cs typeface="Times New Roman" charset="0"/>
                            </a:rPr>
                            <a:t>Coef. (S.E.)</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effectLst/>
                              <a:latin typeface="Times New Roman" charset="0"/>
                              <a:ea typeface="Times New Roman" charset="0"/>
                              <a:cs typeface="Times New Roman" charset="0"/>
                            </a:rPr>
                            <a:t>Coef. (S.E.)</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25426">
                    <a:tc>
                      <a:txBody>
                        <a:bodyPr/>
                        <a:lstStyle/>
                        <a:p>
                          <a:pPr marL="0" marR="0" algn="ctr">
                            <a:lnSpc>
                              <a:spcPct val="200000"/>
                            </a:lnSpc>
                            <a:spcBef>
                              <a:spcPts val="0"/>
                            </a:spcBef>
                            <a:spcAft>
                              <a:spcPts val="0"/>
                            </a:spcAft>
                          </a:pPr>
                          <a:r>
                            <a:rPr lang="en-US" sz="1600" b="1">
                              <a:effectLst/>
                              <a:latin typeface="Times New Roman" charset="0"/>
                              <a:ea typeface="Times New Roman" charset="0"/>
                              <a:cs typeface="Times New Roman" charset="0"/>
                            </a:rPr>
                            <a:t>Intercept</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*1.348  (0.034)</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*1.348 (0.188)</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*-2.104     (0</a:t>
                          </a:r>
                          <a:r>
                            <a:rPr lang="en-US" sz="1600" dirty="0">
                              <a:solidFill>
                                <a:srgbClr val="000000"/>
                              </a:solidFill>
                              <a:effectLst/>
                              <a:latin typeface="Times New Roman" charset="0"/>
                              <a:ea typeface="Times New Roman" charset="0"/>
                              <a:cs typeface="Times New Roman" charset="0"/>
                            </a:rPr>
                            <a:t>.007)</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*1.033 (0.153)</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*1.100 (0.176)</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*-0.779 (0.178)</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25426">
                    <a:tc>
                      <a:txBody>
                        <a:bodyPr/>
                        <a:lstStyle/>
                        <a:p>
                          <a:pPr marL="0" marR="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r>
                                  <a:rPr lang="en-US" sz="1600" b="1" i="1">
                                    <a:effectLst/>
                                    <a:latin typeface="Cambria Math" charset="0"/>
                                    <a:ea typeface="Times New Roman" charset="0"/>
                                    <a:cs typeface="Times New Roman" charset="0"/>
                                  </a:rPr>
                                  <m:t>𝑽𝒊𝒔𝒊𝒕</m:t>
                                </m:r>
                              </m:oMath>
                            </m:oMathPara>
                          </a14:m>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*0.111  (0.047)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0.111 (0.212)</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 * 1.301    (</a:t>
                          </a:r>
                          <a:r>
                            <a:rPr lang="en-US" sz="1600" dirty="0">
                              <a:solidFill>
                                <a:srgbClr val="000000"/>
                              </a:solidFill>
                              <a:effectLst/>
                              <a:latin typeface="Times New Roman" charset="0"/>
                              <a:ea typeface="Times New Roman" charset="0"/>
                              <a:cs typeface="Times New Roman" charset="0"/>
                            </a:rPr>
                            <a:t>0.013)</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*0.111 (0.047)</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0.016 (0.101)</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*0.791 (0.071)</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25426">
                    <a:tc>
                      <a:txBody>
                        <a:bodyPr/>
                        <a:lstStyle/>
                        <a:p>
                          <a:pPr marL="0" marR="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r>
                                  <a:rPr lang="en-US" sz="1600" b="1" i="1">
                                    <a:effectLst/>
                                    <a:latin typeface="Cambria Math" charset="0"/>
                                    <a:ea typeface="Times New Roman" charset="0"/>
                                    <a:cs typeface="Times New Roman" charset="0"/>
                                  </a:rPr>
                                  <m:t>𝑻𝑿</m:t>
                                </m:r>
                              </m:oMath>
                            </m:oMathPara>
                          </a14:m>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 </a:t>
                          </a:r>
                          <a:r>
                            <a:rPr lang="en-US" sz="1600" baseline="0" dirty="0">
                              <a:effectLst/>
                              <a:latin typeface="Times New Roman" charset="0"/>
                              <a:ea typeface="Times New Roman" charset="0"/>
                              <a:cs typeface="Times New Roman" charset="0"/>
                            </a:rPr>
                            <a:t> </a:t>
                          </a:r>
                          <a:r>
                            <a:rPr lang="en-US" sz="1600" dirty="0">
                              <a:effectLst/>
                              <a:latin typeface="Times New Roman" charset="0"/>
                              <a:ea typeface="Times New Roman" charset="0"/>
                              <a:cs typeface="Times New Roman" charset="0"/>
                            </a:rPr>
                            <a:t>0.027  (0.047)</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0.027 (0.259)</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0.001    (0</a:t>
                          </a:r>
                          <a:r>
                            <a:rPr lang="en-US" sz="1600">
                              <a:solidFill>
                                <a:srgbClr val="000000"/>
                              </a:solidFill>
                              <a:effectLst/>
                              <a:latin typeface="Times New Roman" charset="0"/>
                              <a:ea typeface="Times New Roman" charset="0"/>
                              <a:cs typeface="Times New Roman" charset="0"/>
                            </a:rPr>
                            <a:t>.010)</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-0.024 (0.211)</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0.074 (0.243)</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0.051 (0.106)</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25426">
                    <a:tc>
                      <a:txBody>
                        <a:bodyPr/>
                        <a:lstStyle/>
                        <a:p>
                          <a:pPr marL="0" marR="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r>
                                  <a:rPr lang="en-US" sz="1600" b="1" i="1">
                                    <a:effectLst/>
                                    <a:latin typeface="Cambria Math" charset="0"/>
                                    <a:ea typeface="Times New Roman" charset="0"/>
                                    <a:cs typeface="Times New Roman" charset="0"/>
                                  </a:rPr>
                                  <m:t>𝑽𝒊𝒔𝒊𝒕</m:t>
                                </m:r>
                                <m:r>
                                  <a:rPr lang="en-US" sz="1600" b="1" i="1">
                                    <a:effectLst/>
                                    <a:latin typeface="Cambria Math" charset="0"/>
                                    <a:ea typeface="Times New Roman" charset="0"/>
                                    <a:cs typeface="Times New Roman" charset="0"/>
                                  </a:rPr>
                                  <m:t>∗</m:t>
                                </m:r>
                                <m:r>
                                  <a:rPr lang="en-US" sz="1600" b="1" i="1">
                                    <a:effectLst/>
                                    <a:latin typeface="Cambria Math" charset="0"/>
                                    <a:ea typeface="Times New Roman" charset="0"/>
                                    <a:cs typeface="Times New Roman" charset="0"/>
                                  </a:rPr>
                                  <m:t>𝑻𝑿</m:t>
                                </m:r>
                              </m:oMath>
                            </m:oMathPara>
                          </a14:m>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-0.104  (0.065)</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-0.104 (0.292)</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-0.010    (</a:t>
                          </a:r>
                          <a:r>
                            <a:rPr lang="en-US" sz="1600">
                              <a:solidFill>
                                <a:srgbClr val="000000"/>
                              </a:solidFill>
                              <a:effectLst/>
                              <a:latin typeface="Times New Roman" charset="0"/>
                              <a:ea typeface="Times New Roman" charset="0"/>
                              <a:cs typeface="Times New Roman" charset="0"/>
                            </a:rPr>
                            <a:t>0.018)</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-0.104 (0.065)</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*-0.312 (0.142)</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*-0.177 (0.053)</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50230">
                    <a:tc>
                      <a:txBody>
                        <a:bodyPr/>
                        <a:lstStyle/>
                        <a:p>
                          <a:pPr marL="0" marR="0" algn="ctr">
                            <a:lnSpc>
                              <a:spcPct val="200000"/>
                            </a:lnSpc>
                            <a:spcBef>
                              <a:spcPts val="0"/>
                            </a:spcBef>
                            <a:spcAft>
                              <a:spcPts val="0"/>
                            </a:spcAft>
                          </a:pPr>
                          <a:r>
                            <a:rPr lang="en-US" sz="1600" b="1" i="1">
                              <a:effectLst/>
                              <a:latin typeface="Times New Roman" charset="0"/>
                              <a:ea typeface="Times New Roman" charset="0"/>
                              <a:cs typeface="Times New Roman" charset="0"/>
                            </a:rPr>
                            <a:t>k</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*0.953 (</a:t>
                          </a:r>
                          <a:r>
                            <a:rPr lang="en-US" sz="1600">
                              <a:solidFill>
                                <a:srgbClr val="000000"/>
                              </a:solidFill>
                              <a:effectLst/>
                              <a:latin typeface="Times New Roman" charset="0"/>
                              <a:ea typeface="Times New Roman" charset="0"/>
                              <a:cs typeface="Times New Roman" charset="0"/>
                            </a:rPr>
                            <a:t>0.085)</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 </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*0.148 (0.025)</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25426">
                    <a:tc>
                      <a:txBody>
                        <a:bodyPr/>
                        <a:lstStyle/>
                        <a:p>
                          <a:pPr marL="0" marR="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r>
                                  <a:rPr lang="en-US" sz="1600" b="1" i="1">
                                    <a:effectLst/>
                                    <a:latin typeface="Cambria Math" charset="0"/>
                                    <a:ea typeface="Times New Roman" charset="0"/>
                                    <a:cs typeface="Times New Roman" charset="0"/>
                                  </a:rPr>
                                  <m:t>𝜼</m:t>
                                </m:r>
                              </m:oMath>
                            </m:oMathPara>
                          </a14:m>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-18.443(676.410)</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*-0.865 (0.120)</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425426">
                    <a:tc>
                      <a:txBody>
                        <a:bodyPr/>
                        <a:lstStyle/>
                        <a:p>
                          <a:pPr marL="0" marR="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r>
                                  <a:rPr lang="en-US" sz="1600" b="1" i="1">
                                    <a:effectLst/>
                                    <a:latin typeface="Cambria Math" charset="0"/>
                                    <a:ea typeface="Times New Roman" charset="0"/>
                                    <a:cs typeface="Times New Roman" charset="0"/>
                                  </a:rPr>
                                  <m:t>𝝈</m:t>
                                </m:r>
                              </m:oMath>
                            </m:oMathPara>
                          </a14:m>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 </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 </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*0.780 (0.075)</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*0.813 (0.082)</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*0.379 (0.054)</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50230">
                    <a:tc>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AIC</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effectLst/>
                              <a:latin typeface="Times New Roman" charset="0"/>
                              <a:ea typeface="Times New Roman" charset="0"/>
                              <a:cs typeface="Times New Roman" charset="0"/>
                            </a:rPr>
                            <a:t>4646.9</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effectLst/>
                              <a:latin typeface="Times New Roman" charset="0"/>
                              <a:ea typeface="Times New Roman" charset="0"/>
                              <a:cs typeface="Times New Roman" charset="0"/>
                            </a:rPr>
                            <a:t>2031.5</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b="1" i="1" dirty="0">
                              <a:solidFill>
                                <a:srgbClr val="FF0000"/>
                              </a:solidFill>
                              <a:effectLst/>
                              <a:latin typeface="Times New Roman" charset="0"/>
                              <a:ea typeface="Times New Roman" charset="0"/>
                              <a:cs typeface="Times New Roman" charset="0"/>
                            </a:rPr>
                            <a:t>2024.9</a:t>
                          </a:r>
                          <a:endParaRPr lang="en-US" sz="1600" dirty="0">
                            <a:solidFill>
                              <a:srgbClr val="FF0000"/>
                            </a:solidFill>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2031.4</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1789.5</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b="1" i="1" dirty="0">
                              <a:solidFill>
                                <a:srgbClr val="FF0000"/>
                              </a:solidFill>
                              <a:effectLst/>
                              <a:latin typeface="Times New Roman" charset="0"/>
                              <a:ea typeface="Times New Roman" charset="0"/>
                              <a:cs typeface="Times New Roman" charset="0"/>
                            </a:rPr>
                            <a:t>1754.6</a:t>
                          </a:r>
                          <a:endParaRPr lang="en-US" sz="1600" dirty="0">
                            <a:solidFill>
                              <a:srgbClr val="FF0000"/>
                            </a:solidFill>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mc:Choice>
        <mc:Fallback xmlns="">
          <p:graphicFrame>
            <p:nvGraphicFramePr>
              <p:cNvPr id="7" name="Table 6">
                <a:extLst>
                  <a:ext uri="{FF2B5EF4-FFF2-40B4-BE49-F238E27FC236}">
                    <a16:creationId xmlns:a16="http://schemas.microsoft.com/office/drawing/2014/main" id="{862F8BA2-4D2B-C040-B84A-55E51DC68A3D}"/>
                  </a:ext>
                </a:extLst>
              </p:cNvPr>
              <p:cNvGraphicFramePr>
                <a:graphicFrameLocks noGrp="1"/>
              </p:cNvGraphicFramePr>
              <p:nvPr>
                <p:extLst>
                  <p:ext uri="{D42A27DB-BD31-4B8C-83A1-F6EECF244321}">
                    <p14:modId xmlns:p14="http://schemas.microsoft.com/office/powerpoint/2010/main" val="432050769"/>
                  </p:ext>
                </p:extLst>
              </p:nvPr>
            </p:nvGraphicFramePr>
            <p:xfrm>
              <a:off x="575733" y="1221531"/>
              <a:ext cx="10972797" cy="4930751"/>
            </p:xfrm>
            <a:graphic>
              <a:graphicData uri="http://schemas.openxmlformats.org/drawingml/2006/table">
                <a:tbl>
                  <a:tblPr firstRow="1" firstCol="1" bandRow="1"/>
                  <a:tblGrid>
                    <a:gridCol w="1446027">
                      <a:extLst>
                        <a:ext uri="{9D8B030D-6E8A-4147-A177-3AD203B41FA5}">
                          <a16:colId xmlns:a16="http://schemas.microsoft.com/office/drawing/2014/main" val="20000"/>
                        </a:ext>
                      </a:extLst>
                    </a:gridCol>
                    <a:gridCol w="1446027">
                      <a:extLst>
                        <a:ext uri="{9D8B030D-6E8A-4147-A177-3AD203B41FA5}">
                          <a16:colId xmlns:a16="http://schemas.microsoft.com/office/drawing/2014/main" val="20001"/>
                        </a:ext>
                      </a:extLst>
                    </a:gridCol>
                    <a:gridCol w="1701209">
                      <a:extLst>
                        <a:ext uri="{9D8B030D-6E8A-4147-A177-3AD203B41FA5}">
                          <a16:colId xmlns:a16="http://schemas.microsoft.com/office/drawing/2014/main" val="20002"/>
                        </a:ext>
                      </a:extLst>
                    </a:gridCol>
                    <a:gridCol w="1701209">
                      <a:extLst>
                        <a:ext uri="{9D8B030D-6E8A-4147-A177-3AD203B41FA5}">
                          <a16:colId xmlns:a16="http://schemas.microsoft.com/office/drawing/2014/main" val="20003"/>
                        </a:ext>
                      </a:extLst>
                    </a:gridCol>
                    <a:gridCol w="1616149">
                      <a:extLst>
                        <a:ext uri="{9D8B030D-6E8A-4147-A177-3AD203B41FA5}">
                          <a16:colId xmlns:a16="http://schemas.microsoft.com/office/drawing/2014/main" val="20004"/>
                        </a:ext>
                      </a:extLst>
                    </a:gridCol>
                    <a:gridCol w="1531088">
                      <a:extLst>
                        <a:ext uri="{9D8B030D-6E8A-4147-A177-3AD203B41FA5}">
                          <a16:colId xmlns:a16="http://schemas.microsoft.com/office/drawing/2014/main" val="20005"/>
                        </a:ext>
                      </a:extLst>
                    </a:gridCol>
                    <a:gridCol w="1531088">
                      <a:extLst>
                        <a:ext uri="{9D8B030D-6E8A-4147-A177-3AD203B41FA5}">
                          <a16:colId xmlns:a16="http://schemas.microsoft.com/office/drawing/2014/main" val="20006"/>
                        </a:ext>
                      </a:extLst>
                    </a:gridCol>
                  </a:tblGrid>
                  <a:tr h="413385">
                    <a:tc rowSpan="2">
                      <a:txBody>
                        <a:bodyPr/>
                        <a:lstStyle/>
                        <a:p>
                          <a:pPr marL="0" marR="0" algn="ctr">
                            <a:lnSpc>
                              <a:spcPct val="200000"/>
                            </a:lnSpc>
                            <a:spcBef>
                              <a:spcPts val="0"/>
                            </a:spcBef>
                            <a:spcAft>
                              <a:spcPts val="0"/>
                            </a:spcAft>
                            <a:tabLst>
                              <a:tab pos="527685" algn="l"/>
                            </a:tabLst>
                          </a:pPr>
                          <a:r>
                            <a:rPr lang="en-US" sz="1600" b="1" dirty="0">
                              <a:effectLst/>
                              <a:latin typeface="Times New Roman" charset="0"/>
                              <a:ea typeface="Times New Roman" charset="0"/>
                              <a:cs typeface="Times New Roman" charset="0"/>
                            </a:rPr>
                            <a:t>	</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FIXED EFFECTS</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3">
                      <a:txBody>
                        <a:bodyPr/>
                        <a:lstStyle/>
                        <a:p>
                          <a:pPr marL="0" marR="0" algn="ctr">
                            <a:lnSpc>
                              <a:spcPct val="200000"/>
                            </a:lnSpc>
                            <a:spcBef>
                              <a:spcPts val="0"/>
                            </a:spcBef>
                            <a:spcAft>
                              <a:spcPts val="0"/>
                            </a:spcAft>
                          </a:pPr>
                          <a:r>
                            <a:rPr lang="en-US" sz="1600" b="1">
                              <a:effectLst/>
                              <a:latin typeface="Times New Roman" charset="0"/>
                              <a:ea typeface="Times New Roman" charset="0"/>
                              <a:cs typeface="Times New Roman" charset="0"/>
                            </a:rPr>
                            <a:t>RANDOM EFFECTS</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3385">
                    <a:tc vMerge="1">
                      <a:txBody>
                        <a:bodyPr/>
                        <a:lstStyle/>
                        <a:p>
                          <a:endParaRPr lang="en-US"/>
                        </a:p>
                      </a:txBody>
                      <a:tcPr/>
                    </a:tc>
                    <a:tc>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Poisson</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Neg. Binomial</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CMP</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Poisson</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Neg. Binomial</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CMP</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13385">
                    <a:tc>
                      <a:txBody>
                        <a:bodyPr/>
                        <a:lstStyle/>
                        <a:p>
                          <a:pPr marL="0" marR="0" algn="ctr">
                            <a:lnSpc>
                              <a:spcPct val="200000"/>
                            </a:lnSpc>
                            <a:spcBef>
                              <a:spcPts val="0"/>
                            </a:spcBef>
                            <a:spcAft>
                              <a:spcPts val="0"/>
                            </a:spcAft>
                          </a:pPr>
                          <a:r>
                            <a:rPr lang="en-US" sz="1600" b="1">
                              <a:effectLst/>
                              <a:latin typeface="Times New Roman" charset="0"/>
                              <a:ea typeface="Times New Roman" charset="0"/>
                              <a:cs typeface="Times New Roman" charset="0"/>
                            </a:rPr>
                            <a:t>VARIABLE</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effectLst/>
                              <a:latin typeface="Times New Roman" charset="0"/>
                              <a:ea typeface="Times New Roman" charset="0"/>
                              <a:cs typeface="Times New Roman" charset="0"/>
                            </a:rPr>
                            <a:t>Coef. (S.E.)</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effectLst/>
                              <a:latin typeface="Times New Roman" charset="0"/>
                              <a:ea typeface="Times New Roman" charset="0"/>
                              <a:cs typeface="Times New Roman" charset="0"/>
                            </a:rPr>
                            <a:t>Coef. (S.E.)</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dirty="0" err="1">
                              <a:effectLst/>
                              <a:latin typeface="Times New Roman" charset="0"/>
                              <a:ea typeface="Times New Roman" charset="0"/>
                              <a:cs typeface="Times New Roman" charset="0"/>
                            </a:rPr>
                            <a:t>Coef</a:t>
                          </a:r>
                          <a:r>
                            <a:rPr lang="en-US" sz="1600" dirty="0">
                              <a:effectLst/>
                              <a:latin typeface="Times New Roman" charset="0"/>
                              <a:ea typeface="Times New Roman" charset="0"/>
                              <a:cs typeface="Times New Roman" charset="0"/>
                            </a:rPr>
                            <a:t>. (S.E.)</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dirty="0" err="1">
                              <a:effectLst/>
                              <a:latin typeface="Times New Roman" charset="0"/>
                              <a:ea typeface="Times New Roman" charset="0"/>
                              <a:cs typeface="Times New Roman" charset="0"/>
                            </a:rPr>
                            <a:t>Coef</a:t>
                          </a:r>
                          <a:r>
                            <a:rPr lang="en-US" sz="1600" dirty="0">
                              <a:effectLst/>
                              <a:latin typeface="Times New Roman" charset="0"/>
                              <a:ea typeface="Times New Roman" charset="0"/>
                              <a:cs typeface="Times New Roman" charset="0"/>
                            </a:rPr>
                            <a:t>. (S.E.)</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effectLst/>
                              <a:latin typeface="Times New Roman" charset="0"/>
                              <a:ea typeface="Times New Roman" charset="0"/>
                              <a:cs typeface="Times New Roman" charset="0"/>
                            </a:rPr>
                            <a:t>Coef. (S.E.)</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effectLst/>
                              <a:latin typeface="Times New Roman" charset="0"/>
                              <a:ea typeface="Times New Roman" charset="0"/>
                              <a:cs typeface="Times New Roman" charset="0"/>
                            </a:rPr>
                            <a:t>Coef. (S.E.)</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25426">
                    <a:tc>
                      <a:txBody>
                        <a:bodyPr/>
                        <a:lstStyle/>
                        <a:p>
                          <a:pPr marL="0" marR="0" algn="ctr">
                            <a:lnSpc>
                              <a:spcPct val="200000"/>
                            </a:lnSpc>
                            <a:spcBef>
                              <a:spcPts val="0"/>
                            </a:spcBef>
                            <a:spcAft>
                              <a:spcPts val="0"/>
                            </a:spcAft>
                          </a:pPr>
                          <a:r>
                            <a:rPr lang="en-US" sz="1600" b="1">
                              <a:effectLst/>
                              <a:latin typeface="Times New Roman" charset="0"/>
                              <a:ea typeface="Times New Roman" charset="0"/>
                              <a:cs typeface="Times New Roman" charset="0"/>
                            </a:rPr>
                            <a:t>Intercept</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*1.348  (0.034)</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*1.348 (0.188)</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*-2.104     (0</a:t>
                          </a:r>
                          <a:r>
                            <a:rPr lang="en-US" sz="1600" dirty="0">
                              <a:solidFill>
                                <a:srgbClr val="000000"/>
                              </a:solidFill>
                              <a:effectLst/>
                              <a:latin typeface="Times New Roman" charset="0"/>
                              <a:ea typeface="Times New Roman" charset="0"/>
                              <a:cs typeface="Times New Roman" charset="0"/>
                            </a:rPr>
                            <a:t>.007)</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*1.033 (0.153)</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*1.100 (0.176)</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*-0.779 (0.178)</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87680">
                    <a:tc>
                      <a:txBody>
                        <a:bodyPr/>
                        <a:lstStyle/>
                        <a:p>
                          <a:endParaRPr lang="en-US"/>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877" t="-338462" r="-658772" b="-584615"/>
                          </a:stretch>
                        </a:blip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*0.111  (0.047)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0.111 (0.212)</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 * 1.301    (</a:t>
                          </a:r>
                          <a:r>
                            <a:rPr lang="en-US" sz="1600" dirty="0">
                              <a:solidFill>
                                <a:srgbClr val="000000"/>
                              </a:solidFill>
                              <a:effectLst/>
                              <a:latin typeface="Times New Roman" charset="0"/>
                              <a:ea typeface="Times New Roman" charset="0"/>
                              <a:cs typeface="Times New Roman" charset="0"/>
                            </a:rPr>
                            <a:t>0.013)</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*0.111 (0.047)</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0.016 (0.101)</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*0.791 (0.071)</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87680">
                    <a:tc>
                      <a:txBody>
                        <a:bodyPr/>
                        <a:lstStyle/>
                        <a:p>
                          <a:endParaRPr lang="en-US"/>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877" t="-450000" r="-658772" b="-500000"/>
                          </a:stretch>
                        </a:blip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 </a:t>
                          </a:r>
                          <a:r>
                            <a:rPr lang="en-US" sz="1600" baseline="0" dirty="0">
                              <a:effectLst/>
                              <a:latin typeface="Times New Roman" charset="0"/>
                              <a:ea typeface="Times New Roman" charset="0"/>
                              <a:cs typeface="Times New Roman" charset="0"/>
                            </a:rPr>
                            <a:t> </a:t>
                          </a:r>
                          <a:r>
                            <a:rPr lang="en-US" sz="1600" dirty="0">
                              <a:effectLst/>
                              <a:latin typeface="Times New Roman" charset="0"/>
                              <a:ea typeface="Times New Roman" charset="0"/>
                              <a:cs typeface="Times New Roman" charset="0"/>
                            </a:rPr>
                            <a:t>0.027  (0.047)</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0.027 (0.259)</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0.001    (0</a:t>
                          </a:r>
                          <a:r>
                            <a:rPr lang="en-US" sz="1600">
                              <a:solidFill>
                                <a:srgbClr val="000000"/>
                              </a:solidFill>
                              <a:effectLst/>
                              <a:latin typeface="Times New Roman" charset="0"/>
                              <a:ea typeface="Times New Roman" charset="0"/>
                              <a:cs typeface="Times New Roman" charset="0"/>
                            </a:rPr>
                            <a:t>.010)</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-0.024 (0.211)</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0.074 (0.243)</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0.051 (0.106)</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87680">
                    <a:tc>
                      <a:txBody>
                        <a:bodyPr/>
                        <a:lstStyle/>
                        <a:p>
                          <a:endParaRPr lang="en-US"/>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877" t="-535897" r="-658772" b="-387179"/>
                          </a:stretch>
                        </a:blipFill>
                      </a:tcPr>
                    </a:tc>
                    <a:tc>
                      <a:txBody>
                        <a:bodyPr/>
                        <a:lstStyle/>
                        <a:p>
                          <a:pPr marL="0" marR="0" algn="r">
                            <a:lnSpc>
                              <a:spcPct val="200000"/>
                            </a:lnSpc>
                            <a:spcBef>
                              <a:spcPts val="0"/>
                            </a:spcBef>
                            <a:spcAft>
                              <a:spcPts val="0"/>
                            </a:spcAft>
                          </a:pPr>
                          <a:r>
                            <a:rPr lang="en-US" sz="1600" dirty="0">
                              <a:effectLst/>
                              <a:latin typeface="Times New Roman" charset="0"/>
                              <a:ea typeface="Times New Roman" charset="0"/>
                              <a:cs typeface="Times New Roman" charset="0"/>
                            </a:rPr>
                            <a:t>-0.104  (0.065)</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-0.104 (0.292)</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-0.010    (</a:t>
                          </a:r>
                          <a:r>
                            <a:rPr lang="en-US" sz="1600">
                              <a:solidFill>
                                <a:srgbClr val="000000"/>
                              </a:solidFill>
                              <a:effectLst/>
                              <a:latin typeface="Times New Roman" charset="0"/>
                              <a:ea typeface="Times New Roman" charset="0"/>
                              <a:cs typeface="Times New Roman" charset="0"/>
                            </a:rPr>
                            <a:t>0.018)</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-0.104 (0.065)</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*-0.312 (0.142)</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*-0.177 (0.053)</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13385">
                    <a:tc>
                      <a:txBody>
                        <a:bodyPr/>
                        <a:lstStyle/>
                        <a:p>
                          <a:pPr marL="0" marR="0" algn="ctr">
                            <a:lnSpc>
                              <a:spcPct val="200000"/>
                            </a:lnSpc>
                            <a:spcBef>
                              <a:spcPts val="0"/>
                            </a:spcBef>
                            <a:spcAft>
                              <a:spcPts val="0"/>
                            </a:spcAft>
                          </a:pPr>
                          <a:r>
                            <a:rPr lang="en-US" sz="1600" b="1" i="1">
                              <a:effectLst/>
                              <a:latin typeface="Times New Roman" charset="0"/>
                              <a:ea typeface="Times New Roman" charset="0"/>
                              <a:cs typeface="Times New Roman" charset="0"/>
                            </a:rPr>
                            <a:t>k</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*0.953 (</a:t>
                          </a:r>
                          <a:r>
                            <a:rPr lang="en-US" sz="1600">
                              <a:solidFill>
                                <a:srgbClr val="000000"/>
                              </a:solidFill>
                              <a:effectLst/>
                              <a:latin typeface="Times New Roman" charset="0"/>
                              <a:ea typeface="Times New Roman" charset="0"/>
                              <a:cs typeface="Times New Roman" charset="0"/>
                            </a:rPr>
                            <a:t>0.085)</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 </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*0.148 (0.025)</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87680">
                    <a:tc>
                      <a:txBody>
                        <a:bodyPr/>
                        <a:lstStyle/>
                        <a:p>
                          <a:endParaRPr lang="en-US"/>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877" t="-717949" r="-658772" b="-205128"/>
                          </a:stretch>
                        </a:blip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-18.443(676.410)</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*-0.865 (0.120)</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487680">
                    <a:tc>
                      <a:txBody>
                        <a:bodyPr/>
                        <a:lstStyle/>
                        <a:p>
                          <a:endParaRPr lang="en-US"/>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877" t="-839474" r="-658772" b="-110526"/>
                          </a:stretch>
                        </a:blipFill>
                      </a:tcPr>
                    </a:tc>
                    <a:tc>
                      <a:txBody>
                        <a:bodyPr/>
                        <a:lstStyle/>
                        <a:p>
                          <a:pPr marL="0" marR="0" algn="r">
                            <a:lnSpc>
                              <a:spcPct val="200000"/>
                            </a:lnSpc>
                            <a:spcBef>
                              <a:spcPts val="0"/>
                            </a:spcBef>
                            <a:spcAft>
                              <a:spcPts val="0"/>
                            </a:spcAft>
                          </a:pPr>
                          <a:r>
                            <a:rPr lang="en-US" sz="1600">
                              <a:effectLst/>
                              <a:latin typeface="Times New Roman" charset="0"/>
                              <a:ea typeface="Times New Roman" charset="0"/>
                              <a:cs typeface="Times New Roman" charset="0"/>
                            </a:rPr>
                            <a:t> </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 </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 </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*0.780 (0.075)</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*0.813 (0.082)</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200000"/>
                            </a:lnSpc>
                            <a:spcBef>
                              <a:spcPts val="0"/>
                            </a:spcBef>
                            <a:spcAft>
                              <a:spcPts val="0"/>
                            </a:spcAft>
                          </a:pPr>
                          <a:r>
                            <a:rPr lang="en-US" sz="1600" dirty="0">
                              <a:solidFill>
                                <a:srgbClr val="000000"/>
                              </a:solidFill>
                              <a:effectLst/>
                              <a:latin typeface="Times New Roman" charset="0"/>
                              <a:ea typeface="Times New Roman" charset="0"/>
                              <a:cs typeface="Times New Roman" charset="0"/>
                            </a:rPr>
                            <a:t> *0.379 (0.054)</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413385">
                    <a:tc>
                      <a:txBody>
                        <a:bodyPr/>
                        <a:lstStyle/>
                        <a:p>
                          <a:pPr marL="0" marR="0" algn="ctr">
                            <a:lnSpc>
                              <a:spcPct val="200000"/>
                            </a:lnSpc>
                            <a:spcBef>
                              <a:spcPts val="0"/>
                            </a:spcBef>
                            <a:spcAft>
                              <a:spcPts val="0"/>
                            </a:spcAft>
                          </a:pPr>
                          <a:r>
                            <a:rPr lang="en-US" sz="1600" b="1" dirty="0">
                              <a:effectLst/>
                              <a:latin typeface="Times New Roman" charset="0"/>
                              <a:ea typeface="Times New Roman" charset="0"/>
                              <a:cs typeface="Times New Roman" charset="0"/>
                            </a:rPr>
                            <a:t>AIC</a:t>
                          </a:r>
                          <a:endParaRPr lang="en-US" sz="1600" dirty="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effectLst/>
                              <a:latin typeface="Times New Roman" charset="0"/>
                              <a:ea typeface="Times New Roman" charset="0"/>
                              <a:cs typeface="Times New Roman" charset="0"/>
                            </a:rPr>
                            <a:t>4646.9</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effectLst/>
                              <a:latin typeface="Times New Roman" charset="0"/>
                              <a:ea typeface="Times New Roman" charset="0"/>
                              <a:cs typeface="Times New Roman" charset="0"/>
                            </a:rPr>
                            <a:t>2031.5</a:t>
                          </a: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b="1" i="1" dirty="0">
                              <a:solidFill>
                                <a:srgbClr val="FF0000"/>
                              </a:solidFill>
                              <a:effectLst/>
                              <a:latin typeface="Times New Roman" charset="0"/>
                              <a:ea typeface="Times New Roman" charset="0"/>
                              <a:cs typeface="Times New Roman" charset="0"/>
                            </a:rPr>
                            <a:t>2024.9</a:t>
                          </a:r>
                          <a:endParaRPr lang="en-US" sz="1600" dirty="0">
                            <a:solidFill>
                              <a:srgbClr val="FF0000"/>
                            </a:solidFill>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2031.4</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a:solidFill>
                                <a:srgbClr val="000000"/>
                              </a:solidFill>
                              <a:effectLst/>
                              <a:latin typeface="Times New Roman" charset="0"/>
                              <a:ea typeface="Times New Roman" charset="0"/>
                              <a:cs typeface="Times New Roman" charset="0"/>
                            </a:rPr>
                            <a:t>1789.5</a:t>
                          </a:r>
                          <a:endParaRPr lang="en-US" sz="1600">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1600" b="1" i="1" dirty="0">
                              <a:solidFill>
                                <a:srgbClr val="FF0000"/>
                              </a:solidFill>
                              <a:effectLst/>
                              <a:latin typeface="Times New Roman" charset="0"/>
                              <a:ea typeface="Times New Roman" charset="0"/>
                              <a:cs typeface="Times New Roman" charset="0"/>
                            </a:rPr>
                            <a:t>1754.6</a:t>
                          </a:r>
                          <a:endParaRPr lang="en-US" sz="1600" dirty="0">
                            <a:solidFill>
                              <a:srgbClr val="FF0000"/>
                            </a:solidFill>
                            <a:effectLst/>
                            <a:latin typeface="Times New Roman" charset="0"/>
                            <a:ea typeface="Times New Roman" charset="0"/>
                            <a:cs typeface="Times New Roman"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mc:Fallback>
      </mc:AlternateContent>
    </p:spTree>
    <p:extLst>
      <p:ext uri="{BB962C8B-B14F-4D97-AF65-F5344CB8AC3E}">
        <p14:creationId xmlns:p14="http://schemas.microsoft.com/office/powerpoint/2010/main" val="4003237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692497"/>
          </a:xfrm>
          <a:prstGeom prst="rect">
            <a:avLst/>
          </a:prstGeom>
        </p:spPr>
        <p:txBody>
          <a:bodyPr wrap="square">
            <a:spAutoFit/>
          </a:bodyPr>
          <a:lstStyle/>
          <a:p>
            <a:pPr>
              <a:defRPr/>
            </a:pPr>
            <a:r>
              <a:rPr lang="en-US" altLang="en-US" sz="3900" b="1" kern="0" dirty="0">
                <a:solidFill>
                  <a:schemeClr val="bg1"/>
                </a:solidFill>
                <a:ea typeface="ＭＳ Ｐゴシック" panose="020B0600070205080204" pitchFamily="34" charset="-128"/>
              </a:rPr>
              <a:t>Take Away</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38E46D5-A3AD-6D43-B667-23F2747A5482}"/>
              </a:ext>
            </a:extLst>
          </p:cNvPr>
          <p:cNvSpPr/>
          <p:nvPr/>
        </p:nvSpPr>
        <p:spPr>
          <a:xfrm>
            <a:off x="1286006" y="979831"/>
            <a:ext cx="9441142" cy="561269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679963" y="979831"/>
            <a:ext cx="9047185"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Summary</a:t>
            </a:r>
            <a:endParaRPr lang="en-US" dirty="0">
              <a:latin typeface="Cambria Math" panose="02040503050406030204" pitchFamily="18" charset="0"/>
            </a:endParaRPr>
          </a:p>
          <a:p>
            <a:endParaRPr lang="en-US" dirty="0">
              <a:latin typeface="Cambria Math" panose="02040503050406030204" pitchFamily="18" charset="0"/>
            </a:endParaRPr>
          </a:p>
          <a:p>
            <a:r>
              <a:rPr lang="en-US" dirty="0"/>
              <a:t>Developed flexible longitudinal model via SAS to account for dispersed count data Poisson, NB models sufficient only for </a:t>
            </a:r>
            <a:r>
              <a:rPr lang="en-US" dirty="0" err="1"/>
              <a:t>equi</a:t>
            </a:r>
            <a:r>
              <a:rPr lang="en-US" dirty="0"/>
              <a:t>- and over-dispersed data, respectively. </a:t>
            </a:r>
          </a:p>
          <a:p>
            <a:endParaRPr lang="en-US" dirty="0"/>
          </a:p>
          <a:p>
            <a:r>
              <a:rPr lang="en-US" dirty="0"/>
              <a:t>Topics Covered:</a:t>
            </a:r>
          </a:p>
          <a:p>
            <a:pPr marL="285750" indent="-285750">
              <a:buFont typeface="Arial" panose="020B0604020202020204" pitchFamily="34" charset="0"/>
              <a:buChar char="•"/>
            </a:pPr>
            <a:r>
              <a:rPr lang="en-US" dirty="0"/>
              <a:t>Generalized Linear Models (Extension of MLR, Exponential Families, Poisson in the Context of GLM, NB in the Context of GLM, CMP Distribution, CMP Distribution in the context of GLM, Canonical Link Function, Count Regression Models)</a:t>
            </a:r>
          </a:p>
          <a:p>
            <a:pPr marL="285750" indent="-285750">
              <a:buFont typeface="Arial" panose="020B0604020202020204" pitchFamily="34" charset="0"/>
              <a:buChar char="•"/>
            </a:pPr>
            <a:r>
              <a:rPr lang="en-US" dirty="0"/>
              <a:t>Longitudinal Studies</a:t>
            </a:r>
          </a:p>
          <a:p>
            <a:pPr marL="285750" indent="-285750">
              <a:buFont typeface="Arial" panose="020B0604020202020204" pitchFamily="34" charset="0"/>
              <a:buChar char="•"/>
            </a:pPr>
            <a:r>
              <a:rPr lang="en-US" dirty="0"/>
              <a:t>Random and Mixed Effects</a:t>
            </a:r>
          </a:p>
          <a:p>
            <a:pPr marL="285750" indent="-285750">
              <a:buFont typeface="Arial" panose="020B0604020202020204" pitchFamily="34" charset="0"/>
              <a:buChar char="•"/>
            </a:pPr>
            <a:r>
              <a:rPr lang="en-US" dirty="0"/>
              <a:t>SAS Computation Issues (</a:t>
            </a:r>
            <a:r>
              <a:rPr lang="en-US" dirty="0" err="1"/>
              <a:t>ZSum</a:t>
            </a:r>
            <a:r>
              <a:rPr lang="en-US" dirty="0"/>
              <a:t> &amp; proc </a:t>
            </a:r>
            <a:r>
              <a:rPr lang="en-US" dirty="0" err="1"/>
              <a:t>nlmixed</a:t>
            </a:r>
            <a:r>
              <a:rPr lang="en-US" dirty="0"/>
              <a:t>)</a:t>
            </a:r>
          </a:p>
          <a:p>
            <a:pPr marL="285750" indent="-285750">
              <a:buFont typeface="Arial" panose="020B0604020202020204" pitchFamily="34" charset="0"/>
              <a:buChar char="•"/>
            </a:pPr>
            <a:r>
              <a:rPr lang="en-US" dirty="0"/>
              <a:t>Likelihood Approximation: Quasi-Newton Algorithm</a:t>
            </a:r>
          </a:p>
          <a:p>
            <a:pPr marL="285750" indent="-285750">
              <a:buFont typeface="Arial" panose="020B0604020202020204" pitchFamily="34" charset="0"/>
              <a:buChar char="•"/>
            </a:pPr>
            <a:r>
              <a:rPr lang="en-US" dirty="0"/>
              <a:t>AIC</a:t>
            </a:r>
          </a:p>
          <a:p>
            <a:pPr marL="285750" indent="-285750">
              <a:buFont typeface="Arial" panose="020B0604020202020204" pitchFamily="34" charset="0"/>
              <a:buChar char="•"/>
            </a:pPr>
            <a:r>
              <a:rPr lang="en-US" dirty="0"/>
              <a:t>Results: both simulated &amp; real data analysis (Progabide) </a:t>
            </a:r>
          </a:p>
          <a:p>
            <a:endParaRPr lang="en-US" dirty="0"/>
          </a:p>
          <a:p>
            <a:pPr algn="ctr"/>
            <a:r>
              <a:rPr lang="en-US" sz="2800" dirty="0"/>
              <a:t>Future Work</a:t>
            </a:r>
          </a:p>
          <a:p>
            <a:pPr marL="285750" indent="-285750">
              <a:buFont typeface="Arial" panose="020B0604020202020204" pitchFamily="34" charset="0"/>
              <a:buChar char="•"/>
            </a:pPr>
            <a:r>
              <a:rPr lang="en-US" dirty="0"/>
              <a:t>Consider incorporating random slopes</a:t>
            </a:r>
          </a:p>
          <a:p>
            <a:pPr marL="285750" indent="-285750">
              <a:buFont typeface="Arial" panose="020B0604020202020204" pitchFamily="34" charset="0"/>
              <a:buChar char="•"/>
            </a:pPr>
            <a:r>
              <a:rPr lang="en-US" dirty="0"/>
              <a:t>Applications to other disciplines (e.g. Economics)</a:t>
            </a:r>
          </a:p>
          <a:p>
            <a:pPr algn="ctr"/>
            <a:endParaRPr lang="en-US" sz="3200" dirty="0"/>
          </a:p>
          <a:p>
            <a:endParaRPr lang="en-US" dirty="0">
              <a:latin typeface="Cambria Math" panose="02040503050406030204" pitchFamily="18" charset="0"/>
            </a:endParaRPr>
          </a:p>
        </p:txBody>
      </p:sp>
    </p:spTree>
    <p:extLst>
      <p:ext uri="{BB962C8B-B14F-4D97-AF65-F5344CB8AC3E}">
        <p14:creationId xmlns:p14="http://schemas.microsoft.com/office/powerpoint/2010/main" val="435495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9814561" cy="769441"/>
          </a:xfrm>
          <a:prstGeom prst="rect">
            <a:avLst/>
          </a:prstGeom>
        </p:spPr>
        <p:txBody>
          <a:bodyPr wrap="square">
            <a:spAutoFit/>
          </a:bodyPr>
          <a:lstStyle/>
          <a:p>
            <a:r>
              <a:rPr lang="en-US" sz="4400" b="1" dirty="0">
                <a:solidFill>
                  <a:schemeClr val="bg1"/>
                </a:solidFill>
              </a:rPr>
              <a:t>Before We Begin</a:t>
            </a:r>
          </a:p>
        </p:txBody>
      </p:sp>
      <p:sp>
        <p:nvSpPr>
          <p:cNvPr id="26" name="Rounded Rectangle 25">
            <a:extLst>
              <a:ext uri="{FF2B5EF4-FFF2-40B4-BE49-F238E27FC236}">
                <a16:creationId xmlns:a16="http://schemas.microsoft.com/office/drawing/2014/main" id="{54108B2B-F37C-4D47-8894-C804CD5FB51A}"/>
              </a:ext>
            </a:extLst>
          </p:cNvPr>
          <p:cNvSpPr/>
          <p:nvPr/>
        </p:nvSpPr>
        <p:spPr>
          <a:xfrm>
            <a:off x="711200" y="3317000"/>
            <a:ext cx="10668000" cy="15392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TextBox 25">
            <a:extLst>
              <a:ext uri="{FF2B5EF4-FFF2-40B4-BE49-F238E27FC236}">
                <a16:creationId xmlns:a16="http://schemas.microsoft.com/office/drawing/2014/main" id="{93CAF398-69FB-F64F-B4BA-C63243962C8C}"/>
              </a:ext>
            </a:extLst>
          </p:cNvPr>
          <p:cNvSpPr txBox="1">
            <a:spLocks noChangeArrowheads="1"/>
          </p:cNvSpPr>
          <p:nvPr/>
        </p:nvSpPr>
        <p:spPr bwMode="auto">
          <a:xfrm>
            <a:off x="1200673" y="3429000"/>
            <a:ext cx="9628094"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spcAft>
                <a:spcPts val="1200"/>
              </a:spcAft>
            </a:pPr>
            <a:r>
              <a:rPr lang="en-US" altLang="en-US" sz="2800" b="1" dirty="0"/>
              <a:t>One Request</a:t>
            </a:r>
            <a:endParaRPr lang="en-US" altLang="en-US" sz="2800" dirty="0"/>
          </a:p>
          <a:p>
            <a:pPr algn="ctr">
              <a:spcAft>
                <a:spcPts val="1200"/>
              </a:spcAft>
            </a:pPr>
            <a:r>
              <a:rPr lang="en-US" altLang="en-US" b="1" dirty="0"/>
              <a:t>Try to take away at least one thing from the presentation. There may be parts you understand, and parts that you don’t. That’s OK! Just try to learn one new thing today.</a:t>
            </a:r>
          </a:p>
          <a:p>
            <a:endParaRPr lang="en-US" altLang="en-US" i="1" dirty="0">
              <a:solidFill>
                <a:schemeClr val="bg1"/>
              </a:solidFill>
            </a:endParaRPr>
          </a:p>
        </p:txBody>
      </p:sp>
      <p:sp>
        <p:nvSpPr>
          <p:cNvPr id="31" name="Rounded Rectangle 30">
            <a:extLst>
              <a:ext uri="{FF2B5EF4-FFF2-40B4-BE49-F238E27FC236}">
                <a16:creationId xmlns:a16="http://schemas.microsoft.com/office/drawing/2014/main" id="{CB922BFE-6E38-D644-A8A6-0AFC3B1784C8}"/>
              </a:ext>
            </a:extLst>
          </p:cNvPr>
          <p:cNvSpPr/>
          <p:nvPr/>
        </p:nvSpPr>
        <p:spPr>
          <a:xfrm>
            <a:off x="680720" y="1351040"/>
            <a:ext cx="10668000" cy="15392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TextBox 25">
            <a:extLst>
              <a:ext uri="{FF2B5EF4-FFF2-40B4-BE49-F238E27FC236}">
                <a16:creationId xmlns:a16="http://schemas.microsoft.com/office/drawing/2014/main" id="{3E1B3B40-BED0-F44F-892B-9653D345B9FB}"/>
              </a:ext>
            </a:extLst>
          </p:cNvPr>
          <p:cNvSpPr txBox="1">
            <a:spLocks noChangeArrowheads="1"/>
          </p:cNvSpPr>
          <p:nvPr/>
        </p:nvSpPr>
        <p:spPr bwMode="auto">
          <a:xfrm>
            <a:off x="1391920" y="1604497"/>
            <a:ext cx="9245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spcAft>
                <a:spcPts val="1200"/>
              </a:spcAft>
            </a:pPr>
            <a:r>
              <a:rPr lang="en-US" altLang="en-US" sz="2800" b="1" dirty="0"/>
              <a:t>Intended Audience</a:t>
            </a:r>
            <a:endParaRPr lang="en-US" altLang="en-US" sz="2800" dirty="0"/>
          </a:p>
          <a:p>
            <a:pPr>
              <a:spcAft>
                <a:spcPts val="1200"/>
              </a:spcAft>
            </a:pPr>
            <a:r>
              <a:rPr lang="en-US" altLang="en-US" b="1" dirty="0"/>
              <a:t>Undergraduate Juniors/Seniors with a working knowledge of statistics.</a:t>
            </a:r>
          </a:p>
          <a:p>
            <a:endParaRPr lang="en-US" altLang="en-US" i="1" dirty="0">
              <a:solidFill>
                <a:schemeClr val="bg1"/>
              </a:solidFill>
            </a:endParaRPr>
          </a:p>
        </p:txBody>
      </p:sp>
      <p:pic>
        <p:nvPicPr>
          <p:cNvPr id="9" name="Picture 2" descr="mage result for uconn">
            <a:extLst>
              <a:ext uri="{FF2B5EF4-FFF2-40B4-BE49-F238E27FC236}">
                <a16:creationId xmlns:a16="http://schemas.microsoft.com/office/drawing/2014/main" id="{0F25C700-5EB7-AB4C-A045-A5BFE05B5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4" y="6271708"/>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2811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692497"/>
          </a:xfrm>
          <a:prstGeom prst="rect">
            <a:avLst/>
          </a:prstGeom>
        </p:spPr>
        <p:txBody>
          <a:bodyPr wrap="square">
            <a:spAutoFit/>
          </a:bodyPr>
          <a:lstStyle/>
          <a:p>
            <a:pPr>
              <a:defRPr/>
            </a:pPr>
            <a:r>
              <a:rPr lang="en-US" altLang="en-US" sz="3900" b="1" kern="0" dirty="0">
                <a:solidFill>
                  <a:schemeClr val="bg1"/>
                </a:solidFill>
                <a:ea typeface="ＭＳ Ｐゴシック" panose="020B0600070205080204" pitchFamily="34" charset="-128"/>
              </a:rPr>
              <a:t>Publication!</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38E46D5-A3AD-6D43-B667-23F2747A5482}"/>
              </a:ext>
            </a:extLst>
          </p:cNvPr>
          <p:cNvSpPr/>
          <p:nvPr/>
        </p:nvSpPr>
        <p:spPr>
          <a:xfrm>
            <a:off x="1404258" y="938810"/>
            <a:ext cx="9441142" cy="108949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1798215" y="938809"/>
            <a:ext cx="904718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r>
              <a:rPr lang="en-US" dirty="0"/>
              <a:t>Morris, Darcy </a:t>
            </a:r>
            <a:r>
              <a:rPr lang="en-US" dirty="0" err="1"/>
              <a:t>Steeg</a:t>
            </a:r>
            <a:r>
              <a:rPr lang="en-US" dirty="0"/>
              <a:t>, Kimberly F. Sellers, and Austin Menger. 2017. "Fitting a Flexible Model for Longitudinal Count Data Using the NLMIXED Procedure." </a:t>
            </a:r>
            <a:r>
              <a:rPr lang="en-US" i="1" dirty="0"/>
              <a:t>In SAS Global Forum Proceedings</a:t>
            </a:r>
            <a:r>
              <a:rPr lang="en-US" dirty="0"/>
              <a:t>.</a:t>
            </a:r>
            <a:endParaRPr lang="en-US" dirty="0">
              <a:latin typeface="Cambria Math" panose="02040503050406030204" pitchFamily="18" charset="0"/>
            </a:endParaRPr>
          </a:p>
        </p:txBody>
      </p:sp>
      <p:pic>
        <p:nvPicPr>
          <p:cNvPr id="2" name="Picture 1">
            <a:extLst>
              <a:ext uri="{FF2B5EF4-FFF2-40B4-BE49-F238E27FC236}">
                <a16:creationId xmlns:a16="http://schemas.microsoft.com/office/drawing/2014/main" id="{69EE8E4A-C691-FF45-A29D-EBFB9AC6E187}"/>
              </a:ext>
            </a:extLst>
          </p:cNvPr>
          <p:cNvPicPr>
            <a:picLocks noChangeAspect="1"/>
          </p:cNvPicPr>
          <p:nvPr/>
        </p:nvPicPr>
        <p:blipFill>
          <a:blip r:embed="rId4"/>
          <a:stretch>
            <a:fillRect/>
          </a:stretch>
        </p:blipFill>
        <p:spPr>
          <a:xfrm>
            <a:off x="1349340" y="2128061"/>
            <a:ext cx="9283700" cy="4597400"/>
          </a:xfrm>
          <a:prstGeom prst="rect">
            <a:avLst/>
          </a:prstGeom>
        </p:spPr>
      </p:pic>
    </p:spTree>
    <p:extLst>
      <p:ext uri="{BB962C8B-B14F-4D97-AF65-F5344CB8AC3E}">
        <p14:creationId xmlns:p14="http://schemas.microsoft.com/office/powerpoint/2010/main" val="2810030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Contact </a:t>
            </a:r>
          </a:p>
        </p:txBody>
      </p:sp>
      <p:graphicFrame>
        <p:nvGraphicFramePr>
          <p:cNvPr id="9" name="Table 8"/>
          <p:cNvGraphicFramePr>
            <a:graphicFrameLocks noGrp="1"/>
          </p:cNvGraphicFramePr>
          <p:nvPr>
            <p:extLst>
              <p:ext uri="{D42A27DB-BD31-4B8C-83A1-F6EECF244321}">
                <p14:modId xmlns:p14="http://schemas.microsoft.com/office/powerpoint/2010/main" val="698666653"/>
              </p:ext>
            </p:extLst>
          </p:nvPr>
        </p:nvGraphicFramePr>
        <p:xfrm>
          <a:off x="2336799" y="5381264"/>
          <a:ext cx="7518400" cy="731782"/>
        </p:xfrm>
        <a:graphic>
          <a:graphicData uri="http://schemas.openxmlformats.org/drawingml/2006/table">
            <a:tbl>
              <a:tblPr/>
              <a:tblGrid>
                <a:gridCol w="3759200">
                  <a:extLst>
                    <a:ext uri="{9D8B030D-6E8A-4147-A177-3AD203B41FA5}">
                      <a16:colId xmlns:a16="http://schemas.microsoft.com/office/drawing/2014/main" val="20000"/>
                    </a:ext>
                  </a:extLst>
                </a:gridCol>
                <a:gridCol w="3759200">
                  <a:extLst>
                    <a:ext uri="{9D8B030D-6E8A-4147-A177-3AD203B41FA5}">
                      <a16:colId xmlns:a16="http://schemas.microsoft.com/office/drawing/2014/main" val="20001"/>
                    </a:ext>
                  </a:extLst>
                </a:gridCol>
              </a:tblGrid>
              <a:tr h="3658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ea typeface="ＭＳ Ｐゴシック" pitchFamily="34" charset="-128"/>
                        </a:rPr>
                        <a:t>Austin </a:t>
                      </a:r>
                      <a:r>
                        <a:rPr kumimoji="0" lang="en-US" sz="1800" b="0" i="0" u="none" strike="noStrike" cap="none" normalizeH="0" baseline="0" dirty="0" err="1">
                          <a:ln>
                            <a:noFill/>
                          </a:ln>
                          <a:solidFill>
                            <a:schemeClr val="tx1"/>
                          </a:solidFill>
                          <a:effectLst/>
                          <a:latin typeface="Arial" pitchFamily="34" charset="0"/>
                          <a:ea typeface="ＭＳ Ｐゴシック" pitchFamily="34" charset="-128"/>
                        </a:rPr>
                        <a:t>Menger</a:t>
                      </a:r>
                      <a:endParaRPr kumimoji="0" lang="en-US" sz="1800" b="0" i="0" u="none" strike="noStrike" cap="none" normalizeH="0" baseline="0" dirty="0">
                        <a:ln>
                          <a:noFill/>
                        </a:ln>
                        <a:solidFill>
                          <a:schemeClr val="tx1"/>
                        </a:solidFill>
                        <a:effectLst/>
                        <a:latin typeface="Arial" pitchFamily="34" charset="0"/>
                        <a:ea typeface="ＭＳ Ｐゴシック" pitchFamily="34" charset="-128"/>
                      </a:endParaRPr>
                    </a:p>
                  </a:txBody>
                  <a:tcPr marL="121920" marR="121920"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ea typeface="ＭＳ Ｐゴシック" pitchFamily="34" charset="-128"/>
                        </a:rPr>
                        <a:t>E: </a:t>
                      </a:r>
                      <a:r>
                        <a:rPr kumimoji="0" lang="en-US" sz="1800" b="0" i="0" u="none" strike="noStrike" cap="none" normalizeH="0" baseline="0" dirty="0" err="1">
                          <a:ln>
                            <a:noFill/>
                          </a:ln>
                          <a:solidFill>
                            <a:schemeClr val="tx1"/>
                          </a:solidFill>
                          <a:effectLst/>
                          <a:latin typeface="Arial" pitchFamily="34" charset="0"/>
                          <a:ea typeface="ＭＳ Ｐゴシック" pitchFamily="34" charset="-128"/>
                        </a:rPr>
                        <a:t>austin.menger@gmail.com</a:t>
                      </a:r>
                      <a:endParaRPr kumimoji="0" lang="en-US" sz="1800" b="0" i="0" u="none" strike="noStrike" cap="none" normalizeH="0" baseline="0" dirty="0">
                        <a:ln>
                          <a:noFill/>
                        </a:ln>
                        <a:solidFill>
                          <a:schemeClr val="tx1"/>
                        </a:solidFill>
                        <a:effectLst/>
                        <a:latin typeface="Arial" pitchFamily="34" charset="0"/>
                        <a:ea typeface="ＭＳ Ｐゴシック" pitchFamily="34" charset="-128"/>
                      </a:endParaRPr>
                    </a:p>
                  </a:txBody>
                  <a:tcPr marL="121920" marR="121920"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0"/>
                  </a:ext>
                </a:extLst>
              </a:tr>
              <a:tr h="36589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solidFill>
                          <a:effectLst/>
                          <a:latin typeface="Arial" pitchFamily="34" charset="0"/>
                          <a:ea typeface="ＭＳ Ｐゴシック" pitchFamily="34" charset="-128"/>
                        </a:rPr>
                        <a:t>Office: AUST 341</a:t>
                      </a:r>
                    </a:p>
                  </a:txBody>
                  <a:tcPr marL="121920" marR="121920"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ea typeface="ＭＳ Ｐゴシック" pitchFamily="34" charset="-128"/>
                        </a:rPr>
                        <a:t>C: 516-220-7313</a:t>
                      </a:r>
                    </a:p>
                  </a:txBody>
                  <a:tcPr marL="121920" marR="121920"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560934356"/>
                  </a:ext>
                </a:extLst>
              </a:tr>
            </a:tbl>
          </a:graphicData>
        </a:graphic>
      </p:graphicFrame>
      <p:pic>
        <p:nvPicPr>
          <p:cNvPr id="7" name="Picture 2" descr="mage result for uco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53" y="5681045"/>
            <a:ext cx="1355331" cy="100931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age result for ques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369" y="2260381"/>
            <a:ext cx="2461261" cy="24612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29360" y="1337051"/>
            <a:ext cx="3474720" cy="923330"/>
          </a:xfrm>
          <a:prstGeom prst="rect">
            <a:avLst/>
          </a:prstGeom>
          <a:noFill/>
        </p:spPr>
        <p:txBody>
          <a:bodyPr wrap="square" rtlCol="0">
            <a:spAutoFit/>
          </a:bodyPr>
          <a:lstStyle/>
          <a:p>
            <a:r>
              <a:rPr lang="en-US" sz="5400" b="1" dirty="0">
                <a:solidFill>
                  <a:srgbClr val="002060"/>
                </a:solidFill>
              </a:rPr>
              <a:t>Thank you!</a:t>
            </a:r>
          </a:p>
        </p:txBody>
      </p:sp>
    </p:spTree>
    <p:extLst>
      <p:ext uri="{BB962C8B-B14F-4D97-AF65-F5344CB8AC3E}">
        <p14:creationId xmlns:p14="http://schemas.microsoft.com/office/powerpoint/2010/main" val="12202811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9137"/>
            <a:ext cx="10515600" cy="1325563"/>
          </a:xfrm>
        </p:spPr>
        <p:txBody>
          <a:bodyPr/>
          <a:lstStyle/>
          <a:p>
            <a:pPr algn="ctr"/>
            <a:r>
              <a:rPr lang="en-US" b="1" dirty="0"/>
              <a:t>Selected References</a:t>
            </a:r>
          </a:p>
        </p:txBody>
      </p:sp>
      <p:sp>
        <p:nvSpPr>
          <p:cNvPr id="3" name="Content Placeholder 2"/>
          <p:cNvSpPr>
            <a:spLocks noGrp="1"/>
          </p:cNvSpPr>
          <p:nvPr>
            <p:ph idx="1"/>
          </p:nvPr>
        </p:nvSpPr>
        <p:spPr>
          <a:xfrm>
            <a:off x="186267" y="520209"/>
            <a:ext cx="12005733" cy="6066860"/>
          </a:xfrm>
        </p:spPr>
        <p:txBody>
          <a:bodyPr>
            <a:noAutofit/>
          </a:bodyPr>
          <a:lstStyle/>
          <a:p>
            <a:pPr>
              <a:lnSpc>
                <a:spcPct val="100000"/>
              </a:lnSpc>
              <a:spcBef>
                <a:spcPts val="0"/>
              </a:spcBef>
            </a:pPr>
            <a:r>
              <a:rPr lang="en-US" sz="2400" dirty="0"/>
              <a:t>Cameron, A. C., and Trivedi, P. K. (1998). </a:t>
            </a:r>
            <a:r>
              <a:rPr lang="en-US" sz="2400" i="1" dirty="0"/>
              <a:t>Regression Analysis of Count Data</a:t>
            </a:r>
            <a:r>
              <a:rPr lang="en-US" sz="2400" dirty="0"/>
              <a:t>. Cambridge, UK: Cambridge UP. </a:t>
            </a:r>
          </a:p>
          <a:p>
            <a:pPr>
              <a:lnSpc>
                <a:spcPct val="100000"/>
              </a:lnSpc>
              <a:spcBef>
                <a:spcPts val="0"/>
              </a:spcBef>
            </a:pPr>
            <a:r>
              <a:rPr lang="en-US" sz="2400" dirty="0" err="1"/>
              <a:t>Diggle</a:t>
            </a:r>
            <a:r>
              <a:rPr lang="en-US" sz="2400" dirty="0"/>
              <a:t>, P., </a:t>
            </a:r>
            <a:r>
              <a:rPr lang="en-US" sz="2400" dirty="0" err="1"/>
              <a:t>Heagerty</a:t>
            </a:r>
            <a:r>
              <a:rPr lang="en-US" sz="2400" dirty="0"/>
              <a:t>, P.J., Liang, K.Y., and </a:t>
            </a:r>
            <a:r>
              <a:rPr lang="en-US" sz="2400" dirty="0" err="1"/>
              <a:t>Zeger</a:t>
            </a:r>
            <a:r>
              <a:rPr lang="en-US" sz="2400" dirty="0"/>
              <a:t>, S.L. (1994). </a:t>
            </a:r>
            <a:r>
              <a:rPr lang="en-US" sz="2400" i="1" dirty="0"/>
              <a:t>Analysis of Longitudinal Data</a:t>
            </a:r>
            <a:r>
              <a:rPr lang="en-US" sz="2400" dirty="0"/>
              <a:t>. Oxford: Clarendon. </a:t>
            </a:r>
          </a:p>
          <a:p>
            <a:pPr>
              <a:lnSpc>
                <a:spcPct val="100000"/>
              </a:lnSpc>
              <a:spcBef>
                <a:spcPts val="0"/>
              </a:spcBef>
            </a:pPr>
            <a:r>
              <a:rPr lang="en-US" sz="2400" dirty="0"/>
              <a:t>Greene, W. (2007). Fixed and Random Effects Models for Count Data. </a:t>
            </a:r>
            <a:r>
              <a:rPr lang="en-US" sz="2400" i="1" dirty="0"/>
              <a:t>Leonard N. Stern School of Business Paper No. </a:t>
            </a:r>
            <a:r>
              <a:rPr lang="en-US" sz="2400" dirty="0"/>
              <a:t>ISSN 1547-3651. </a:t>
            </a:r>
          </a:p>
          <a:p>
            <a:pPr>
              <a:lnSpc>
                <a:spcPct val="100000"/>
              </a:lnSpc>
              <a:spcBef>
                <a:spcPts val="0"/>
              </a:spcBef>
            </a:pPr>
            <a:r>
              <a:rPr lang="en-US" sz="2400" dirty="0" err="1"/>
              <a:t>Hilbe</a:t>
            </a:r>
            <a:r>
              <a:rPr lang="en-US" sz="2400" dirty="0"/>
              <a:t>, J. M. (2007). </a:t>
            </a:r>
            <a:r>
              <a:rPr lang="en-US" sz="2400" i="1" dirty="0"/>
              <a:t>Negative Binomial Regression</a:t>
            </a:r>
            <a:r>
              <a:rPr lang="en-US" sz="2400" dirty="0"/>
              <a:t>. Cambridge: Cambridge UP.</a:t>
            </a:r>
          </a:p>
          <a:p>
            <a:pPr>
              <a:lnSpc>
                <a:spcPct val="100000"/>
              </a:lnSpc>
              <a:spcBef>
                <a:spcPts val="0"/>
              </a:spcBef>
            </a:pPr>
            <a:r>
              <a:rPr lang="en-US" sz="2400" dirty="0" err="1"/>
              <a:t>McCullagh</a:t>
            </a:r>
            <a:r>
              <a:rPr lang="en-US" sz="2400" dirty="0"/>
              <a:t>, P., and </a:t>
            </a:r>
            <a:r>
              <a:rPr lang="en-US" sz="2400" dirty="0" err="1"/>
              <a:t>Nelder</a:t>
            </a:r>
            <a:r>
              <a:rPr lang="en-US" sz="2400" dirty="0"/>
              <a:t>, J.A. (1997). </a:t>
            </a:r>
            <a:r>
              <a:rPr lang="en-US" sz="2400" i="1" dirty="0"/>
              <a:t>Generalized Linear Models</a:t>
            </a:r>
            <a:r>
              <a:rPr lang="en-US" sz="2400" dirty="0"/>
              <a:t>. London: Chapman and Hall.</a:t>
            </a:r>
          </a:p>
          <a:p>
            <a:pPr>
              <a:lnSpc>
                <a:spcPct val="100000"/>
              </a:lnSpc>
              <a:spcBef>
                <a:spcPts val="0"/>
              </a:spcBef>
            </a:pPr>
            <a:r>
              <a:rPr lang="en-US" sz="2400" dirty="0"/>
              <a:t>Sellers, K. F. and </a:t>
            </a:r>
            <a:r>
              <a:rPr lang="en-US" sz="2400" dirty="0" err="1"/>
              <a:t>Shmueli</a:t>
            </a:r>
            <a:r>
              <a:rPr lang="en-US" sz="2400" dirty="0"/>
              <a:t>, G. (2010). A Flexible Regression Model for Count Data. </a:t>
            </a:r>
            <a:r>
              <a:rPr lang="en-US" sz="2400" i="1" dirty="0"/>
              <a:t>The Annals of Applied Statistics</a:t>
            </a:r>
            <a:r>
              <a:rPr lang="en-US" sz="2400" dirty="0"/>
              <a:t>, Vol. 4, No. 2, 943-961. </a:t>
            </a:r>
          </a:p>
          <a:p>
            <a:pPr>
              <a:lnSpc>
                <a:spcPct val="100000"/>
              </a:lnSpc>
              <a:spcBef>
                <a:spcPts val="0"/>
              </a:spcBef>
            </a:pPr>
            <a:r>
              <a:rPr lang="en-US" sz="2400" dirty="0"/>
              <a:t>Sellers, K.F., </a:t>
            </a:r>
            <a:r>
              <a:rPr lang="en-US" sz="2400" dirty="0" err="1"/>
              <a:t>Borle</a:t>
            </a:r>
            <a:r>
              <a:rPr lang="en-US" sz="2400" dirty="0"/>
              <a:t>, S., and </a:t>
            </a:r>
            <a:r>
              <a:rPr lang="en-US" sz="2400" dirty="0" err="1"/>
              <a:t>Shmueli</a:t>
            </a:r>
            <a:r>
              <a:rPr lang="en-US" sz="2400" dirty="0"/>
              <a:t>, G. (2012). The COM-Poisson Model for Count Data: A Survey of Methods and Applications. </a:t>
            </a:r>
            <a:r>
              <a:rPr lang="en-US" sz="2400" i="1" dirty="0"/>
              <a:t>Appl. Stochastic Models Bus. Ind. </a:t>
            </a:r>
            <a:r>
              <a:rPr lang="en-US" sz="2400" b="1" dirty="0"/>
              <a:t>28</a:t>
            </a:r>
            <a:r>
              <a:rPr lang="en-US" sz="2400" dirty="0"/>
              <a:t> 104-116. </a:t>
            </a:r>
          </a:p>
          <a:p>
            <a:pPr>
              <a:lnSpc>
                <a:spcPct val="100000"/>
              </a:lnSpc>
              <a:spcBef>
                <a:spcPts val="0"/>
              </a:spcBef>
            </a:pPr>
            <a:r>
              <a:rPr lang="en-US" sz="2400" dirty="0"/>
              <a:t>Sellers K.F., </a:t>
            </a:r>
            <a:r>
              <a:rPr lang="en-US" sz="2400" dirty="0" err="1"/>
              <a:t>Lotze</a:t>
            </a:r>
            <a:r>
              <a:rPr lang="en-US" sz="2400" dirty="0"/>
              <a:t> T (2015) </a:t>
            </a:r>
            <a:r>
              <a:rPr lang="en-US" sz="2400" dirty="0" err="1"/>
              <a:t>COMPoissonReg</a:t>
            </a:r>
            <a:r>
              <a:rPr lang="en-US" sz="2400" dirty="0"/>
              <a:t>: Conway-Maxwell-Poisson Regression, version 0.3.5; http://</a:t>
            </a:r>
            <a:r>
              <a:rPr lang="en-US" sz="2400" dirty="0" err="1"/>
              <a:t>cran.r-project.org</a:t>
            </a:r>
            <a:r>
              <a:rPr lang="en-US" sz="2400" dirty="0"/>
              <a:t>/web/packages/</a:t>
            </a:r>
            <a:r>
              <a:rPr lang="en-US" sz="2400" dirty="0" err="1"/>
              <a:t>COMPoissonReg</a:t>
            </a:r>
            <a:r>
              <a:rPr lang="en-US" sz="2400" dirty="0"/>
              <a:t>/</a:t>
            </a:r>
            <a:r>
              <a:rPr lang="en-US" sz="2400" dirty="0" err="1"/>
              <a:t>index.html</a:t>
            </a:r>
            <a:endParaRPr lang="en-US" sz="2400" dirty="0"/>
          </a:p>
          <a:p>
            <a:pPr>
              <a:lnSpc>
                <a:spcPct val="100000"/>
              </a:lnSpc>
              <a:spcBef>
                <a:spcPts val="0"/>
              </a:spcBef>
            </a:pPr>
            <a:r>
              <a:rPr lang="en-US" sz="2400" dirty="0" err="1"/>
              <a:t>Shmueli</a:t>
            </a:r>
            <a:r>
              <a:rPr lang="en-US" sz="2400" dirty="0"/>
              <a:t>, G., </a:t>
            </a:r>
            <a:r>
              <a:rPr lang="en-US" sz="2400" dirty="0" err="1"/>
              <a:t>Minka</a:t>
            </a:r>
            <a:r>
              <a:rPr lang="en-US" sz="2400" dirty="0"/>
              <a:t>, T. P., </a:t>
            </a:r>
            <a:r>
              <a:rPr lang="en-US" sz="2400" dirty="0" err="1"/>
              <a:t>Kadane</a:t>
            </a:r>
            <a:r>
              <a:rPr lang="en-US" sz="2400" dirty="0"/>
              <a:t>, J. B., </a:t>
            </a:r>
            <a:r>
              <a:rPr lang="en-US" sz="2400" dirty="0" err="1"/>
              <a:t>Borle</a:t>
            </a:r>
            <a:r>
              <a:rPr lang="en-US" sz="2400" dirty="0"/>
              <a:t>, S. and Boatwright, P. (2005). A Useful Distribution for Fitting Discrete Data: Revival of the Conway–Maxwell-Poisson Distribution. </a:t>
            </a:r>
            <a:r>
              <a:rPr lang="en-US" sz="2400" i="1" dirty="0"/>
              <a:t>Appl. Statist. </a:t>
            </a:r>
            <a:r>
              <a:rPr lang="en-US" sz="2400" b="1" dirty="0"/>
              <a:t>54 </a:t>
            </a:r>
            <a:r>
              <a:rPr lang="en-US" sz="2400" dirty="0"/>
              <a:t>127–142.  </a:t>
            </a:r>
          </a:p>
          <a:p>
            <a:pPr marL="0" indent="0">
              <a:lnSpc>
                <a:spcPct val="120000"/>
              </a:lnSpc>
              <a:spcBef>
                <a:spcPts val="0"/>
              </a:spcBef>
              <a:buNone/>
            </a:pPr>
            <a:r>
              <a:rPr lang="en-US" sz="2000" dirty="0"/>
              <a:t> </a:t>
            </a:r>
          </a:p>
        </p:txBody>
      </p:sp>
      <p:sp>
        <p:nvSpPr>
          <p:cNvPr id="4" name="Slide Number Placeholder 3"/>
          <p:cNvSpPr>
            <a:spLocks noGrp="1"/>
          </p:cNvSpPr>
          <p:nvPr>
            <p:ph type="sldNum" sz="quarter" idx="12"/>
          </p:nvPr>
        </p:nvSpPr>
        <p:spPr/>
        <p:txBody>
          <a:bodyPr/>
          <a:lstStyle/>
          <a:p>
            <a:fld id="{5DEC7801-8BB5-7643-AB9E-BF762B89F370}" type="slidenum">
              <a:rPr lang="en-US" smtClean="0"/>
              <a:t>52</a:t>
            </a:fld>
            <a:endParaRPr lang="en-US" dirty="0"/>
          </a:p>
        </p:txBody>
      </p:sp>
    </p:spTree>
    <p:extLst>
      <p:ext uri="{BB962C8B-B14F-4D97-AF65-F5344CB8AC3E}">
        <p14:creationId xmlns:p14="http://schemas.microsoft.com/office/powerpoint/2010/main" val="1087331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692497"/>
          </a:xfrm>
          <a:prstGeom prst="rect">
            <a:avLst/>
          </a:prstGeom>
        </p:spPr>
        <p:txBody>
          <a:bodyPr wrap="square">
            <a:spAutoFit/>
          </a:bodyPr>
          <a:lstStyle/>
          <a:p>
            <a:pPr>
              <a:defRPr/>
            </a:pPr>
            <a:r>
              <a:rPr lang="en-US" altLang="en-US" sz="3900" b="1" kern="0" dirty="0">
                <a:solidFill>
                  <a:schemeClr val="bg1"/>
                </a:solidFill>
                <a:ea typeface="ＭＳ Ｐゴシック" panose="020B0600070205080204" pitchFamily="34" charset="-128"/>
              </a:rPr>
              <a:t>Appendix I: Parameter Estimation via MLE</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38E46D5-A3AD-6D43-B667-23F2747A5482}"/>
              </a:ext>
            </a:extLst>
          </p:cNvPr>
          <p:cNvSpPr/>
          <p:nvPr/>
        </p:nvSpPr>
        <p:spPr>
          <a:xfrm>
            <a:off x="1776256" y="1171563"/>
            <a:ext cx="8694414" cy="476678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2139054" y="1171562"/>
                <a:ext cx="8331616" cy="528490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Parameter Estimation via MLE</a:t>
                </a:r>
                <a:endParaRPr lang="en-US" dirty="0">
                  <a:latin typeface="Cambria Math" panose="02040503050406030204" pitchFamily="18" charset="0"/>
                </a:endParaRPr>
              </a:p>
              <a:p>
                <a:endParaRPr lang="en-US" dirty="0">
                  <a:latin typeface="Cambria Math" panose="02040503050406030204" pitchFamily="18" charset="0"/>
                </a:endParaRPr>
              </a:p>
              <a:p>
                <a:r>
                  <a:rPr lang="en-US" dirty="0"/>
                  <a:t>Poisson: Parameter estimation via MLE, where</a:t>
                </a:r>
              </a:p>
              <a:p>
                <a:pPr algn="just"/>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a:rPr>
                            <m:t>ln</m:t>
                          </m:r>
                        </m:fName>
                        <m:e>
                          <m:r>
                            <a:rPr lang="en-US" i="1">
                              <a:latin typeface="Cambria Math"/>
                            </a:rPr>
                            <m:t>𝐿</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charset="0"/>
                                </a:rPr>
                                <m:t> </m:t>
                              </m:r>
                              <m:r>
                                <a:rPr lang="en-US" i="1">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𝑦</m:t>
                                  </m:r>
                                </m:e>
                                <m:sub>
                                  <m:r>
                                    <a:rPr lang="en-US" i="1">
                                      <a:latin typeface="Cambria Math"/>
                                      <a:ea typeface="Cambria Math"/>
                                    </a:rPr>
                                    <m:t>1</m:t>
                                  </m:r>
                                </m:sub>
                              </m:sSub>
                              <m:r>
                                <a:rPr lang="en-US" i="1">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𝑦</m:t>
                                  </m:r>
                                </m:e>
                                <m:sub>
                                  <m:r>
                                    <a:rPr lang="en-US" i="1">
                                      <a:latin typeface="Cambria Math"/>
                                      <a:ea typeface="Cambria Math"/>
                                    </a:rPr>
                                    <m:t>𝑛</m:t>
                                  </m:r>
                                </m:sub>
                              </m:sSub>
                            </m:e>
                          </m:d>
                        </m:e>
                      </m:func>
                      <m:r>
                        <a:rPr lang="en-US">
                          <a:latin typeface="Cambria Math"/>
                        </a:rPr>
                        <m:t>=</m:t>
                      </m:r>
                      <m:func>
                        <m:funcPr>
                          <m:ctrlPr>
                            <a:rPr lang="en-US" i="1">
                              <a:latin typeface="Cambria Math" panose="02040503050406030204" pitchFamily="18" charset="0"/>
                            </a:rPr>
                          </m:ctrlPr>
                        </m:funcPr>
                        <m:fName>
                          <m:r>
                            <m:rPr>
                              <m:sty m:val="p"/>
                            </m:rPr>
                            <a:rPr lang="en-US">
                              <a:latin typeface="Cambria Math"/>
                            </a:rPr>
                            <m:t>ln</m:t>
                          </m:r>
                        </m:fName>
                        <m:e>
                          <m:r>
                            <a:rPr lang="en-US" i="1">
                              <a:latin typeface="Cambria Math"/>
                            </a:rPr>
                            <m:t>𝜆</m:t>
                          </m:r>
                        </m:e>
                      </m:func>
                      <m:nary>
                        <m:naryPr>
                          <m:chr m:val="∑"/>
                          <m:ctrlPr>
                            <a:rPr lang="el-GR" i="1">
                              <a:latin typeface="Cambria Math" panose="02040503050406030204" pitchFamily="18" charset="0"/>
                              <a:ea typeface="Cambria Math"/>
                            </a:rPr>
                          </m:ctrlPr>
                        </m:naryPr>
                        <m:sub>
                          <m:r>
                            <m:rPr>
                              <m:brk m:alnAt="23"/>
                            </m:rPr>
                            <a:rPr lang="en-US" i="1">
                              <a:latin typeface="Cambria Math"/>
                              <a:ea typeface="Cambria Math"/>
                            </a:rPr>
                            <m:t>𝑖</m:t>
                          </m:r>
                          <m:r>
                            <a:rPr lang="en-US" i="1">
                              <a:latin typeface="Cambria Math"/>
                              <a:ea typeface="Cambria Math"/>
                            </a:rPr>
                            <m:t>=1</m:t>
                          </m:r>
                        </m:sub>
                        <m:sup>
                          <m:r>
                            <a:rPr lang="en-US" i="1">
                              <a:latin typeface="Cambria Math"/>
                              <a:ea typeface="Cambria Math"/>
                            </a:rPr>
                            <m:t>𝑛</m:t>
                          </m:r>
                        </m:sup>
                        <m:e>
                          <m:sSub>
                            <m:sSubPr>
                              <m:ctrlPr>
                                <a:rPr lang="el-GR" i="1">
                                  <a:latin typeface="Cambria Math" panose="02040503050406030204" pitchFamily="18" charset="0"/>
                                  <a:ea typeface="Cambria Math"/>
                                </a:rPr>
                              </m:ctrlPr>
                            </m:sSubPr>
                            <m:e>
                              <m:r>
                                <a:rPr lang="en-US" i="1">
                                  <a:latin typeface="Cambria Math"/>
                                  <a:ea typeface="Cambria Math"/>
                                </a:rPr>
                                <m:t>𝑦</m:t>
                              </m:r>
                            </m:e>
                            <m:sub>
                              <m:r>
                                <a:rPr lang="en-US" i="1">
                                  <a:latin typeface="Cambria Math"/>
                                  <a:ea typeface="Cambria Math"/>
                                </a:rPr>
                                <m:t>𝑖</m:t>
                              </m:r>
                            </m:sub>
                          </m:sSub>
                        </m:e>
                      </m:nary>
                      <m:r>
                        <a:rPr lang="en-US" i="1">
                          <a:latin typeface="Cambria Math"/>
                          <a:ea typeface="Cambria Math"/>
                        </a:rPr>
                        <m:t>−</m:t>
                      </m:r>
                      <m:r>
                        <a:rPr lang="en-US" i="1">
                          <a:latin typeface="Cambria Math"/>
                          <a:ea typeface="Cambria Math"/>
                        </a:rPr>
                        <m:t>𝑛</m:t>
                      </m:r>
                      <m:r>
                        <a:rPr lang="en-US" i="1">
                          <a:latin typeface="Cambria Math" charset="0"/>
                          <a:ea typeface="Cambria Math" charset="0"/>
                          <a:cs typeface="Cambria Math" charset="0"/>
                        </a:rPr>
                        <m:t>𝜆</m:t>
                      </m:r>
                      <m:r>
                        <a:rPr lang="en-US" i="1">
                          <a:latin typeface="Cambria Math" charset="0"/>
                          <a:ea typeface="Cambria Math"/>
                        </a:rPr>
                        <m:t>−</m:t>
                      </m:r>
                      <m:r>
                        <m:rPr>
                          <m:sty m:val="p"/>
                        </m:rPr>
                        <a:rPr lang="en-US">
                          <a:latin typeface="Cambria Math" charset="0"/>
                          <a:ea typeface="Cambria Math"/>
                        </a:rPr>
                        <m:t>ln</m:t>
                      </m:r>
                      <m:d>
                        <m:dPr>
                          <m:ctrlPr>
                            <a:rPr lang="en-US" i="1">
                              <a:latin typeface="Cambria Math" panose="02040503050406030204" pitchFamily="18" charset="0"/>
                              <a:ea typeface="Cambria Math"/>
                            </a:rPr>
                          </m:ctrlPr>
                        </m:dPr>
                        <m:e>
                          <m:nary>
                            <m:naryPr>
                              <m:chr m:val="∏"/>
                              <m:ctrlPr>
                                <a:rPr lang="is-IS" i="1">
                                  <a:latin typeface="Cambria Math" panose="02040503050406030204" pitchFamily="18" charset="0"/>
                                  <a:ea typeface="Cambria Math"/>
                                </a:rPr>
                              </m:ctrlPr>
                            </m:naryPr>
                            <m:sub>
                              <m:r>
                                <m:rPr>
                                  <m:brk m:alnAt="23"/>
                                </m:rPr>
                                <a:rPr lang="en-US" i="1">
                                  <a:latin typeface="Cambria Math" charset="0"/>
                                  <a:ea typeface="Cambria Math"/>
                                </a:rPr>
                                <m:t>𝑖</m:t>
                              </m:r>
                              <m:r>
                                <a:rPr lang="en-US" i="1">
                                  <a:latin typeface="Cambria Math" charset="0"/>
                                  <a:ea typeface="Cambria Math"/>
                                </a:rPr>
                                <m:t>=1</m:t>
                              </m:r>
                            </m:sub>
                            <m:sup>
                              <m:r>
                                <a:rPr lang="en-US" i="1">
                                  <a:latin typeface="Cambria Math" charset="0"/>
                                  <a:ea typeface="Cambria Math"/>
                                </a:rPr>
                                <m:t>𝑛</m:t>
                              </m:r>
                            </m:sup>
                            <m:e>
                              <m:d>
                                <m:dPr>
                                  <m:ctrlPr>
                                    <a:rPr lang="en-US" i="1">
                                      <a:latin typeface="Cambria Math" panose="02040503050406030204" pitchFamily="18" charset="0"/>
                                      <a:ea typeface="Cambria Math"/>
                                    </a:rPr>
                                  </m:ctrlPr>
                                </m:dPr>
                                <m:e>
                                  <m:sSub>
                                    <m:sSubPr>
                                      <m:ctrlPr>
                                        <a:rPr lang="en-US" i="1">
                                          <a:latin typeface="Cambria Math" panose="02040503050406030204" pitchFamily="18" charset="0"/>
                                          <a:ea typeface="Cambria Math"/>
                                        </a:rPr>
                                      </m:ctrlPr>
                                    </m:sSubPr>
                                    <m:e>
                                      <m:r>
                                        <a:rPr lang="en-US" i="1">
                                          <a:latin typeface="Cambria Math"/>
                                          <a:ea typeface="Cambria Math"/>
                                        </a:rPr>
                                        <m:t>𝑦</m:t>
                                      </m:r>
                                    </m:e>
                                    <m:sub>
                                      <m:r>
                                        <a:rPr lang="en-US" i="1">
                                          <a:latin typeface="Cambria Math"/>
                                          <a:ea typeface="Cambria Math"/>
                                        </a:rPr>
                                        <m:t>𝑖</m:t>
                                      </m:r>
                                    </m:sub>
                                  </m:sSub>
                                  <m:r>
                                    <a:rPr lang="en-US" i="1">
                                      <a:latin typeface="Cambria Math"/>
                                      <a:ea typeface="Cambria Math"/>
                                    </a:rPr>
                                    <m:t>!</m:t>
                                  </m:r>
                                </m:e>
                              </m:d>
                            </m:e>
                          </m:nary>
                        </m:e>
                      </m:d>
                    </m:oMath>
                  </m:oMathPara>
                </a14:m>
                <a:endParaRPr lang="en-US" dirty="0"/>
              </a:p>
              <a:p>
                <a:pPr algn="just"/>
                <a:endParaRPr lang="en-US" dirty="0"/>
              </a:p>
              <a:p>
                <a:r>
                  <a:rPr lang="en-US" dirty="0"/>
                  <a:t>Negative Binomial: Parameter estimation via MLE, where</a:t>
                </a:r>
              </a:p>
              <a:p>
                <a:pPr algn="just"/>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a:rPr>
                            <m:t>ln</m:t>
                          </m:r>
                        </m:fName>
                        <m:e>
                          <m:r>
                            <a:rPr lang="en-US" i="1">
                              <a:latin typeface="Cambria Math"/>
                            </a:rPr>
                            <m:t>𝐿</m:t>
                          </m:r>
                          <m:d>
                            <m:dPr>
                              <m:ctrlPr>
                                <a:rPr lang="en-US" i="1">
                                  <a:latin typeface="Cambria Math" panose="02040503050406030204" pitchFamily="18" charset="0"/>
                                </a:rPr>
                              </m:ctrlPr>
                            </m:dPr>
                            <m:e>
                              <m:r>
                                <a:rPr lang="en-US" i="1">
                                  <a:latin typeface="Cambria Math" charset="0"/>
                                </a:rPr>
                                <m:t>𝑟</m:t>
                              </m:r>
                              <m:r>
                                <a:rPr lang="en-US" i="1">
                                  <a:latin typeface="Cambria Math" charset="0"/>
                                </a:rPr>
                                <m:t>,</m:t>
                              </m:r>
                              <m:r>
                                <a:rPr lang="en-US" i="1">
                                  <a:latin typeface="Cambria Math" charset="0"/>
                                </a:rPr>
                                <m:t>𝑝</m:t>
                              </m:r>
                              <m:r>
                                <a:rPr lang="en-US" i="1">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𝑦</m:t>
                                  </m:r>
                                </m:e>
                                <m:sub>
                                  <m:r>
                                    <a:rPr lang="en-US" i="1">
                                      <a:latin typeface="Cambria Math"/>
                                      <a:ea typeface="Cambria Math"/>
                                    </a:rPr>
                                    <m:t>1</m:t>
                                  </m:r>
                                </m:sub>
                              </m:sSub>
                              <m:r>
                                <a:rPr lang="en-US" i="1">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𝑦</m:t>
                                  </m:r>
                                </m:e>
                                <m:sub>
                                  <m:r>
                                    <a:rPr lang="en-US" i="1">
                                      <a:latin typeface="Cambria Math"/>
                                      <a:ea typeface="Cambria Math"/>
                                    </a:rPr>
                                    <m:t>𝑛</m:t>
                                  </m:r>
                                </m:sub>
                              </m:sSub>
                            </m:e>
                          </m:d>
                        </m:e>
                      </m:func>
                      <m:r>
                        <a:rPr lang="en-US">
                          <a:latin typeface="Cambria Math"/>
                        </a:rPr>
                        <m:t>=</m:t>
                      </m:r>
                      <m:nary>
                        <m:naryPr>
                          <m:chr m:val="∑"/>
                          <m:ctrlPr>
                            <a:rPr lang="el-GR" i="1">
                              <a:latin typeface="Cambria Math" panose="02040503050406030204" pitchFamily="18" charset="0"/>
                              <a:ea typeface="Cambria Math"/>
                            </a:rPr>
                          </m:ctrlPr>
                        </m:naryPr>
                        <m:sub>
                          <m:r>
                            <m:rPr>
                              <m:brk m:alnAt="23"/>
                            </m:rPr>
                            <a:rPr lang="en-US" i="1">
                              <a:latin typeface="Cambria Math"/>
                              <a:ea typeface="Cambria Math"/>
                            </a:rPr>
                            <m:t>𝑖</m:t>
                          </m:r>
                          <m:r>
                            <a:rPr lang="en-US" i="1">
                              <a:latin typeface="Cambria Math"/>
                              <a:ea typeface="Cambria Math"/>
                            </a:rPr>
                            <m:t>=1</m:t>
                          </m:r>
                        </m:sub>
                        <m:sup>
                          <m:r>
                            <a:rPr lang="en-US" i="1">
                              <a:latin typeface="Cambria Math"/>
                              <a:ea typeface="Cambria Math"/>
                            </a:rPr>
                            <m:t>𝑛</m:t>
                          </m:r>
                        </m:sup>
                        <m:e>
                          <m:r>
                            <m:rPr>
                              <m:sty m:val="p"/>
                            </m:rPr>
                            <a:rPr lang="en-US">
                              <a:latin typeface="Cambria Math" charset="0"/>
                              <a:ea typeface="Cambria Math"/>
                            </a:rPr>
                            <m:t>log</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charset="0"/>
                                      </a:rPr>
                                      <m:t>𝑟</m:t>
                                    </m:r>
                                    <m:r>
                                      <a:rPr lang="en-US" i="1">
                                        <a:latin typeface="Cambria Math" charset="0"/>
                                      </a:rPr>
                                      <m:t>+</m:t>
                                    </m:r>
                                    <m:sSub>
                                      <m:sSubPr>
                                        <m:ctrlPr>
                                          <a:rPr lang="en-US" i="1">
                                            <a:latin typeface="Cambria Math" panose="02040503050406030204" pitchFamily="18" charset="0"/>
                                          </a:rPr>
                                        </m:ctrlPr>
                                      </m:sSubPr>
                                      <m:e>
                                        <m:r>
                                          <a:rPr lang="en-US" i="1">
                                            <a:latin typeface="Cambria Math" charset="0"/>
                                          </a:rPr>
                                          <m:t>𝑦</m:t>
                                        </m:r>
                                      </m:e>
                                      <m:sub>
                                        <m:r>
                                          <a:rPr lang="en-US" i="1">
                                            <a:latin typeface="Cambria Math" charset="0"/>
                                          </a:rPr>
                                          <m:t>𝑖</m:t>
                                        </m:r>
                                      </m:sub>
                                    </m:sSub>
                                    <m:r>
                                      <a:rPr lang="en-US" i="1">
                                        <a:latin typeface="Cambria Math" charset="0"/>
                                      </a:rPr>
                                      <m:t>+1</m:t>
                                    </m:r>
                                  </m:e>
                                </m:mr>
                                <m:mr>
                                  <m:e>
                                    <m:sSub>
                                      <m:sSubPr>
                                        <m:ctrlPr>
                                          <a:rPr lang="en-US" i="1">
                                            <a:latin typeface="Cambria Math" panose="02040503050406030204" pitchFamily="18" charset="0"/>
                                          </a:rPr>
                                        </m:ctrlPr>
                                      </m:sSubPr>
                                      <m:e>
                                        <m:r>
                                          <a:rPr lang="en-US" i="1">
                                            <a:latin typeface="Cambria Math" charset="0"/>
                                          </a:rPr>
                                          <m:t>𝑦</m:t>
                                        </m:r>
                                      </m:e>
                                      <m:sub>
                                        <m:r>
                                          <a:rPr lang="en-US" i="1">
                                            <a:latin typeface="Cambria Math" charset="0"/>
                                          </a:rPr>
                                          <m:t>𝑖</m:t>
                                        </m:r>
                                      </m:sub>
                                    </m:sSub>
                                  </m:e>
                                </m:mr>
                              </m:m>
                            </m:e>
                          </m:d>
                        </m:e>
                      </m:nary>
                      <m:r>
                        <a:rPr lang="en-US" i="1">
                          <a:latin typeface="Cambria Math" charset="0"/>
                          <a:ea typeface="Cambria Math"/>
                        </a:rPr>
                        <m:t>+</m:t>
                      </m:r>
                      <m:r>
                        <a:rPr lang="en-US" i="1">
                          <a:latin typeface="Cambria Math"/>
                          <a:ea typeface="Cambria Math"/>
                        </a:rPr>
                        <m:t>𝑛</m:t>
                      </m:r>
                      <m:r>
                        <m:rPr>
                          <m:sty m:val="p"/>
                        </m:rPr>
                        <a:rPr lang="en-US">
                          <a:latin typeface="Cambria Math" charset="0"/>
                          <a:ea typeface="Cambria Math"/>
                        </a:rPr>
                        <m:t>rln</m:t>
                      </m:r>
                      <m:d>
                        <m:dPr>
                          <m:ctrlPr>
                            <a:rPr lang="en-US" i="1">
                              <a:latin typeface="Cambria Math" panose="02040503050406030204" pitchFamily="18" charset="0"/>
                              <a:ea typeface="Cambria Math"/>
                            </a:rPr>
                          </m:ctrlPr>
                        </m:dPr>
                        <m:e>
                          <m:r>
                            <a:rPr lang="en-US" i="1">
                              <a:latin typeface="Cambria Math" charset="0"/>
                              <a:ea typeface="Cambria Math"/>
                            </a:rPr>
                            <m:t>𝑝</m:t>
                          </m:r>
                        </m:e>
                      </m:d>
                      <m:r>
                        <a:rPr lang="en-US" i="1">
                          <a:latin typeface="Cambria Math" charset="0"/>
                          <a:ea typeface="Cambria Math"/>
                        </a:rPr>
                        <m:t>+</m:t>
                      </m:r>
                      <m:nary>
                        <m:naryPr>
                          <m:chr m:val="∑"/>
                          <m:ctrlPr>
                            <a:rPr lang="en-US" i="1">
                              <a:latin typeface="Cambria Math" panose="02040503050406030204" pitchFamily="18" charset="0"/>
                              <a:ea typeface="Cambria Math"/>
                            </a:rPr>
                          </m:ctrlPr>
                        </m:naryPr>
                        <m:sub>
                          <m:r>
                            <m:rPr>
                              <m:brk m:alnAt="23"/>
                            </m:rPr>
                            <a:rPr lang="en-US" i="1">
                              <a:latin typeface="Cambria Math"/>
                              <a:ea typeface="Cambria Math"/>
                            </a:rPr>
                            <m:t>𝑖</m:t>
                          </m:r>
                          <m:r>
                            <a:rPr lang="en-US" i="1">
                              <a:latin typeface="Cambria Math"/>
                              <a:ea typeface="Cambria Math"/>
                            </a:rPr>
                            <m:t>=1</m:t>
                          </m:r>
                        </m:sub>
                        <m:sup>
                          <m:r>
                            <a:rPr lang="en-US" i="1">
                              <a:latin typeface="Cambria Math"/>
                              <a:ea typeface="Cambria Math"/>
                            </a:rPr>
                            <m:t>𝑛</m:t>
                          </m:r>
                        </m:sup>
                        <m:e>
                          <m:sSub>
                            <m:sSubPr>
                              <m:ctrlPr>
                                <a:rPr lang="en-US" i="1">
                                  <a:latin typeface="Cambria Math" panose="02040503050406030204" pitchFamily="18" charset="0"/>
                                  <a:ea typeface="Cambria Math"/>
                                </a:rPr>
                              </m:ctrlPr>
                            </m:sSubPr>
                            <m:e>
                              <m:r>
                                <a:rPr lang="en-US" i="1">
                                  <a:latin typeface="Cambria Math"/>
                                  <a:ea typeface="Cambria Math"/>
                                </a:rPr>
                                <m:t>𝑦</m:t>
                              </m:r>
                            </m:e>
                            <m:sub>
                              <m:r>
                                <a:rPr lang="en-US" i="1">
                                  <a:latin typeface="Cambria Math"/>
                                  <a:ea typeface="Cambria Math"/>
                                </a:rPr>
                                <m:t>𝑖</m:t>
                              </m:r>
                            </m:sub>
                          </m:sSub>
                          <m:r>
                            <m:rPr>
                              <m:sty m:val="p"/>
                            </m:rPr>
                            <a:rPr lang="en-US">
                              <a:latin typeface="Cambria Math" charset="0"/>
                              <a:ea typeface="Cambria Math"/>
                            </a:rPr>
                            <m:t>ln</m:t>
                          </m:r>
                          <m:r>
                            <a:rPr lang="en-US" i="1">
                              <a:latin typeface="Cambria Math" charset="0"/>
                              <a:ea typeface="Cambria Math"/>
                            </a:rPr>
                            <m:t>(1−</m:t>
                          </m:r>
                          <m:r>
                            <a:rPr lang="en-US" i="1">
                              <a:latin typeface="Cambria Math" charset="0"/>
                              <a:ea typeface="Cambria Math"/>
                            </a:rPr>
                            <m:t>𝑝</m:t>
                          </m:r>
                          <m:r>
                            <a:rPr lang="en-US" i="1">
                              <a:latin typeface="Cambria Math" charset="0"/>
                              <a:ea typeface="Cambria Math"/>
                            </a:rPr>
                            <m:t>)</m:t>
                          </m:r>
                        </m:e>
                      </m:nary>
                    </m:oMath>
                  </m:oMathPara>
                </a14:m>
                <a:endParaRPr lang="en-US" dirty="0"/>
              </a:p>
              <a:p>
                <a:pPr algn="just"/>
                <a:endParaRPr lang="en-US" dirty="0"/>
              </a:p>
              <a:p>
                <a:r>
                  <a:rPr lang="en-US" dirty="0"/>
                  <a:t>CMP: Parameter estimation via MLE, where</a:t>
                </a:r>
              </a:p>
              <a:p>
                <a:pPr algn="just"/>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a:rPr>
                            <m:t>ln</m:t>
                          </m:r>
                        </m:fName>
                        <m:e>
                          <m:r>
                            <a:rPr lang="en-US" i="1">
                              <a:latin typeface="Cambria Math"/>
                            </a:rPr>
                            <m:t>𝐿</m:t>
                          </m:r>
                          <m:d>
                            <m:dPr>
                              <m:ctrlPr>
                                <a:rPr lang="en-US" i="1">
                                  <a:latin typeface="Cambria Math" panose="02040503050406030204" pitchFamily="18" charset="0"/>
                                </a:rPr>
                              </m:ctrlPr>
                            </m:dPr>
                            <m:e>
                              <m:r>
                                <a:rPr lang="en-US" i="1">
                                  <a:latin typeface="Cambria Math" panose="02040503050406030204" pitchFamily="18" charset="0"/>
                                </a:rPr>
                                <m:t>𝜆</m:t>
                              </m:r>
                              <m:r>
                                <a:rPr lang="en-US" i="1">
                                  <a:latin typeface="Cambria Math"/>
                                  <a:ea typeface="Cambria Math"/>
                                </a:rPr>
                                <m:t>,</m:t>
                              </m:r>
                              <m:r>
                                <a:rPr lang="en-US" i="1">
                                  <a:latin typeface="Cambria Math"/>
                                  <a:ea typeface="Cambria Math"/>
                                </a:rPr>
                                <m:t>𝜈</m:t>
                              </m:r>
                              <m:r>
                                <a:rPr lang="en-US" i="1">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𝑦</m:t>
                                  </m:r>
                                </m:e>
                                <m:sub>
                                  <m:r>
                                    <a:rPr lang="en-US" i="1">
                                      <a:latin typeface="Cambria Math"/>
                                      <a:ea typeface="Cambria Math"/>
                                    </a:rPr>
                                    <m:t>1</m:t>
                                  </m:r>
                                </m:sub>
                              </m:sSub>
                              <m:r>
                                <a:rPr lang="en-US" i="1">
                                  <a:latin typeface="Cambria Math"/>
                                  <a:ea typeface="Cambria Math"/>
                                </a:rPr>
                                <m:t>,⋯</m:t>
                              </m:r>
                              <m:sSub>
                                <m:sSubPr>
                                  <m:ctrlPr>
                                    <a:rPr lang="en-US" i="1">
                                      <a:latin typeface="Cambria Math" panose="02040503050406030204" pitchFamily="18" charset="0"/>
                                      <a:ea typeface="Cambria Math"/>
                                    </a:rPr>
                                  </m:ctrlPr>
                                </m:sSubPr>
                                <m:e>
                                  <m:r>
                                    <a:rPr lang="en-US" i="1">
                                      <a:latin typeface="Cambria Math"/>
                                      <a:ea typeface="Cambria Math"/>
                                    </a:rPr>
                                    <m:t>𝑦</m:t>
                                  </m:r>
                                </m:e>
                                <m:sub>
                                  <m:r>
                                    <a:rPr lang="en-US" i="1">
                                      <a:latin typeface="Cambria Math"/>
                                      <a:ea typeface="Cambria Math"/>
                                    </a:rPr>
                                    <m:t>𝑛</m:t>
                                  </m:r>
                                </m:sub>
                              </m:sSub>
                            </m:e>
                          </m:d>
                        </m:e>
                      </m:func>
                      <m:r>
                        <a:rPr lang="en-US">
                          <a:latin typeface="Cambria Math"/>
                        </a:rPr>
                        <m:t>=</m:t>
                      </m:r>
                      <m:func>
                        <m:funcPr>
                          <m:ctrlPr>
                            <a:rPr lang="en-US" i="1">
                              <a:latin typeface="Cambria Math" panose="02040503050406030204" pitchFamily="18" charset="0"/>
                            </a:rPr>
                          </m:ctrlPr>
                        </m:funcPr>
                        <m:fName>
                          <m:r>
                            <m:rPr>
                              <m:sty m:val="p"/>
                            </m:rPr>
                            <a:rPr lang="en-US">
                              <a:latin typeface="Cambria Math"/>
                            </a:rPr>
                            <m:t>ln</m:t>
                          </m:r>
                        </m:fName>
                        <m:e>
                          <m:r>
                            <a:rPr lang="en-US" i="1">
                              <a:latin typeface="Cambria Math"/>
                            </a:rPr>
                            <m:t>𝜆</m:t>
                          </m:r>
                        </m:e>
                      </m:func>
                      <m:nary>
                        <m:naryPr>
                          <m:chr m:val="∑"/>
                          <m:ctrlPr>
                            <a:rPr lang="el-GR" i="1">
                              <a:latin typeface="Cambria Math" panose="02040503050406030204" pitchFamily="18" charset="0"/>
                              <a:ea typeface="Cambria Math"/>
                            </a:rPr>
                          </m:ctrlPr>
                        </m:naryPr>
                        <m:sub>
                          <m:r>
                            <m:rPr>
                              <m:brk m:alnAt="23"/>
                            </m:rPr>
                            <a:rPr lang="en-US" i="1">
                              <a:latin typeface="Cambria Math"/>
                              <a:ea typeface="Cambria Math"/>
                            </a:rPr>
                            <m:t>𝑖</m:t>
                          </m:r>
                          <m:r>
                            <a:rPr lang="en-US" i="1">
                              <a:latin typeface="Cambria Math"/>
                              <a:ea typeface="Cambria Math"/>
                            </a:rPr>
                            <m:t>=1</m:t>
                          </m:r>
                        </m:sub>
                        <m:sup>
                          <m:r>
                            <a:rPr lang="en-US" i="1">
                              <a:latin typeface="Cambria Math"/>
                              <a:ea typeface="Cambria Math"/>
                            </a:rPr>
                            <m:t>𝑛</m:t>
                          </m:r>
                        </m:sup>
                        <m:e>
                          <m:sSub>
                            <m:sSubPr>
                              <m:ctrlPr>
                                <a:rPr lang="el-GR" i="1">
                                  <a:latin typeface="Cambria Math" panose="02040503050406030204" pitchFamily="18" charset="0"/>
                                  <a:ea typeface="Cambria Math"/>
                                </a:rPr>
                              </m:ctrlPr>
                            </m:sSubPr>
                            <m:e>
                              <m:r>
                                <a:rPr lang="en-US" i="1">
                                  <a:latin typeface="Cambria Math"/>
                                  <a:ea typeface="Cambria Math"/>
                                </a:rPr>
                                <m:t>𝑦</m:t>
                              </m:r>
                            </m:e>
                            <m:sub>
                              <m:r>
                                <a:rPr lang="en-US" i="1">
                                  <a:latin typeface="Cambria Math"/>
                                  <a:ea typeface="Cambria Math"/>
                                </a:rPr>
                                <m:t>𝑖</m:t>
                              </m:r>
                            </m:sub>
                          </m:sSub>
                        </m:e>
                      </m:nary>
                      <m:r>
                        <a:rPr lang="en-US" i="1">
                          <a:latin typeface="Cambria Math"/>
                          <a:ea typeface="Cambria Math"/>
                        </a:rPr>
                        <m:t>−</m:t>
                      </m:r>
                      <m:r>
                        <a:rPr lang="en-US" i="1">
                          <a:latin typeface="Cambria Math"/>
                          <a:ea typeface="Cambria Math"/>
                        </a:rPr>
                        <m:t>𝜈</m:t>
                      </m:r>
                      <m:nary>
                        <m:naryPr>
                          <m:chr m:val="∑"/>
                          <m:ctrlPr>
                            <a:rPr lang="en-US" i="1">
                              <a:latin typeface="Cambria Math" panose="02040503050406030204" pitchFamily="18" charset="0"/>
                              <a:ea typeface="Cambria Math"/>
                            </a:rPr>
                          </m:ctrlPr>
                        </m:naryPr>
                        <m:sub>
                          <m:r>
                            <m:rPr>
                              <m:brk m:alnAt="23"/>
                            </m:rPr>
                            <a:rPr lang="en-US" i="1">
                              <a:latin typeface="Cambria Math"/>
                              <a:ea typeface="Cambria Math"/>
                            </a:rPr>
                            <m:t>𝑖</m:t>
                          </m:r>
                          <m:r>
                            <a:rPr lang="en-US" i="1">
                              <a:latin typeface="Cambria Math"/>
                              <a:ea typeface="Cambria Math"/>
                            </a:rPr>
                            <m:t>=1</m:t>
                          </m:r>
                        </m:sub>
                        <m:sup>
                          <m:r>
                            <a:rPr lang="en-US" i="1">
                              <a:latin typeface="Cambria Math"/>
                              <a:ea typeface="Cambria Math"/>
                            </a:rPr>
                            <m:t>𝑛</m:t>
                          </m:r>
                        </m:sup>
                        <m:e>
                          <m:func>
                            <m:funcPr>
                              <m:ctrlPr>
                                <a:rPr lang="en-US" i="1">
                                  <a:latin typeface="Cambria Math" panose="02040503050406030204" pitchFamily="18" charset="0"/>
                                  <a:ea typeface="Cambria Math"/>
                                </a:rPr>
                              </m:ctrlPr>
                            </m:funcPr>
                            <m:fName>
                              <m:r>
                                <m:rPr>
                                  <m:sty m:val="p"/>
                                </m:rPr>
                                <a:rPr lang="en-US">
                                  <a:latin typeface="Cambria Math"/>
                                  <a:ea typeface="Cambria Math"/>
                                </a:rPr>
                                <m:t>ln</m:t>
                              </m:r>
                            </m:fName>
                            <m:e>
                              <m:d>
                                <m:dPr>
                                  <m:ctrlPr>
                                    <a:rPr lang="en-US" i="1">
                                      <a:latin typeface="Cambria Math" panose="02040503050406030204" pitchFamily="18" charset="0"/>
                                      <a:ea typeface="Cambria Math"/>
                                    </a:rPr>
                                  </m:ctrlPr>
                                </m:dPr>
                                <m:e>
                                  <m:sSub>
                                    <m:sSubPr>
                                      <m:ctrlPr>
                                        <a:rPr lang="en-US" i="1">
                                          <a:latin typeface="Cambria Math" panose="02040503050406030204" pitchFamily="18" charset="0"/>
                                          <a:ea typeface="Cambria Math"/>
                                        </a:rPr>
                                      </m:ctrlPr>
                                    </m:sSubPr>
                                    <m:e>
                                      <m:r>
                                        <a:rPr lang="en-US" i="1">
                                          <a:latin typeface="Cambria Math"/>
                                          <a:ea typeface="Cambria Math"/>
                                        </a:rPr>
                                        <m:t>𝑦</m:t>
                                      </m:r>
                                    </m:e>
                                    <m:sub>
                                      <m:r>
                                        <a:rPr lang="en-US" i="1">
                                          <a:latin typeface="Cambria Math"/>
                                          <a:ea typeface="Cambria Math"/>
                                        </a:rPr>
                                        <m:t>𝑖</m:t>
                                      </m:r>
                                    </m:sub>
                                  </m:sSub>
                                  <m:r>
                                    <a:rPr lang="en-US" i="1">
                                      <a:latin typeface="Cambria Math"/>
                                      <a:ea typeface="Cambria Math"/>
                                    </a:rPr>
                                    <m:t>!</m:t>
                                  </m:r>
                                </m:e>
                              </m:d>
                            </m:e>
                          </m:func>
                        </m:e>
                      </m:nary>
                      <m:r>
                        <a:rPr lang="en-US" i="1">
                          <a:latin typeface="Cambria Math"/>
                          <a:ea typeface="Cambria Math"/>
                        </a:rPr>
                        <m:t>−</m:t>
                      </m:r>
                      <m:r>
                        <a:rPr lang="en-US" i="1">
                          <a:latin typeface="Cambria Math"/>
                          <a:ea typeface="Cambria Math"/>
                        </a:rPr>
                        <m:t>𝑛</m:t>
                      </m:r>
                      <m:func>
                        <m:funcPr>
                          <m:ctrlPr>
                            <a:rPr lang="en-US" i="1">
                              <a:latin typeface="Cambria Math" panose="02040503050406030204" pitchFamily="18" charset="0"/>
                              <a:ea typeface="Cambria Math"/>
                            </a:rPr>
                          </m:ctrlPr>
                        </m:funcPr>
                        <m:fName>
                          <m:r>
                            <m:rPr>
                              <m:sty m:val="p"/>
                            </m:rPr>
                            <a:rPr lang="en-US">
                              <a:latin typeface="Cambria Math"/>
                              <a:ea typeface="Cambria Math"/>
                            </a:rPr>
                            <m:t>ln</m:t>
                          </m:r>
                        </m:fName>
                        <m:e>
                          <m:r>
                            <a:rPr lang="en-US" i="1">
                              <a:latin typeface="Cambria Math"/>
                              <a:ea typeface="Cambria Math"/>
                            </a:rPr>
                            <m:t>𝑍</m:t>
                          </m:r>
                          <m:d>
                            <m:dPr>
                              <m:ctrlPr>
                                <a:rPr lang="en-US" i="1">
                                  <a:latin typeface="Cambria Math" panose="02040503050406030204" pitchFamily="18" charset="0"/>
                                  <a:ea typeface="Cambria Math"/>
                                </a:rPr>
                              </m:ctrlPr>
                            </m:dPr>
                            <m:e>
                              <m:r>
                                <a:rPr lang="en-US" i="1">
                                  <a:latin typeface="Cambria Math"/>
                                  <a:ea typeface="Cambria Math"/>
                                </a:rPr>
                                <m:t>𝜆</m:t>
                              </m:r>
                              <m:r>
                                <a:rPr lang="en-US" i="1">
                                  <a:latin typeface="Cambria Math"/>
                                  <a:ea typeface="Cambria Math"/>
                                </a:rPr>
                                <m:t>,</m:t>
                              </m:r>
                              <m:r>
                                <a:rPr lang="en-US" i="1">
                                  <a:latin typeface="Cambria Math"/>
                                  <a:ea typeface="Cambria Math"/>
                                </a:rPr>
                                <m:t>𝜈</m:t>
                              </m:r>
                            </m:e>
                          </m:d>
                        </m:e>
                      </m:func>
                    </m:oMath>
                  </m:oMathPara>
                </a14:m>
                <a:endParaRPr lang="en-US" dirty="0"/>
              </a:p>
              <a:p>
                <a:pPr algn="just"/>
                <a:endParaRPr lang="en-US" dirty="0"/>
              </a:p>
              <a:p>
                <a:endParaRPr lang="en-US" dirty="0"/>
              </a:p>
              <a:p>
                <a:endParaRPr lang="en-US" dirty="0">
                  <a:latin typeface="Cambria Math" panose="02040503050406030204" pitchFamily="18" charset="0"/>
                </a:endParaRPr>
              </a:p>
            </p:txBody>
          </p:sp>
        </mc:Choice>
        <mc:Fallback xmlns="">
          <p:sp>
            <p:nvSpPr>
              <p:cNvPr id="9" name="TextBox 25">
                <a:extLst>
                  <a:ext uri="{FF2B5EF4-FFF2-40B4-BE49-F238E27FC236}">
                    <a16:creationId xmlns:a16="http://schemas.microsoft.com/office/drawing/2014/main" id="{466F60F5-4E02-634F-BCB6-4A5F5D73DD72}"/>
                  </a:ext>
                </a:extLst>
              </p:cNvPr>
              <p:cNvSpPr txBox="1">
                <a:spLocks noRot="1" noChangeAspect="1" noMove="1" noResize="1" noEditPoints="1" noAdjustHandles="1" noChangeArrowheads="1" noChangeShapeType="1" noTextEdit="1"/>
              </p:cNvSpPr>
              <p:nvPr/>
            </p:nvSpPr>
            <p:spPr bwMode="auto">
              <a:xfrm>
                <a:off x="2139054" y="1171562"/>
                <a:ext cx="8331616" cy="5284908"/>
              </a:xfrm>
              <a:prstGeom prst="rect">
                <a:avLst/>
              </a:prstGeom>
              <a:blipFill>
                <a:blip r:embed="rId4"/>
                <a:stretch>
                  <a:fillRect l="-610" t="-1439" b="-86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4150481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2086898" cy="584775"/>
          </a:xfrm>
          <a:prstGeom prst="rect">
            <a:avLst/>
          </a:prstGeom>
        </p:spPr>
        <p:txBody>
          <a:bodyPr wrap="square">
            <a:spAutoFit/>
          </a:bodyPr>
          <a:lstStyle/>
          <a:p>
            <a:pPr>
              <a:defRPr/>
            </a:pPr>
            <a:r>
              <a:rPr lang="en-US" altLang="en-US" sz="3200" b="1" kern="0" dirty="0">
                <a:solidFill>
                  <a:schemeClr val="bg1"/>
                </a:solidFill>
                <a:ea typeface="ＭＳ Ｐゴシック" panose="020B0600070205080204" pitchFamily="34" charset="-128"/>
              </a:rPr>
              <a:t>Appendix II: Alternate Parameterization of Negative Binomial </a:t>
            </a:r>
            <a:r>
              <a:rPr lang="en-US" altLang="en-US" sz="3200" b="1" kern="0" dirty="0" err="1">
                <a:solidFill>
                  <a:schemeClr val="bg1"/>
                </a:solidFill>
                <a:ea typeface="ＭＳ Ｐゴシック" panose="020B0600070205080204" pitchFamily="34" charset="-128"/>
              </a:rPr>
              <a:t>Dist’n</a:t>
            </a:r>
            <a:endParaRPr lang="en-US" altLang="en-US" sz="3200" b="1" kern="0" dirty="0">
              <a:solidFill>
                <a:schemeClr val="bg1"/>
              </a:solidFill>
              <a:ea typeface="ＭＳ Ｐゴシック" panose="020B0600070205080204" pitchFamily="34" charset="-128"/>
            </a:endParaRP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38E46D5-A3AD-6D43-B667-23F2747A5482}"/>
              </a:ext>
            </a:extLst>
          </p:cNvPr>
          <p:cNvSpPr/>
          <p:nvPr/>
        </p:nvSpPr>
        <p:spPr>
          <a:xfrm>
            <a:off x="1776256" y="1171563"/>
            <a:ext cx="8694414" cy="476678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9" name="TextBox 25">
                <a:extLst>
                  <a:ext uri="{FF2B5EF4-FFF2-40B4-BE49-F238E27FC236}">
                    <a16:creationId xmlns:a16="http://schemas.microsoft.com/office/drawing/2014/main" id="{466F60F5-4E02-634F-BCB6-4A5F5D73DD72}"/>
                  </a:ext>
                </a:extLst>
              </p:cNvPr>
              <p:cNvSpPr txBox="1">
                <a:spLocks noChangeArrowheads="1"/>
              </p:cNvSpPr>
              <p:nvPr/>
            </p:nvSpPr>
            <p:spPr bwMode="auto">
              <a:xfrm>
                <a:off x="2139054" y="1171562"/>
                <a:ext cx="8331616" cy="58404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Negative Binomial Distribution</a:t>
                </a:r>
                <a:endParaRPr lang="en-US" dirty="0">
                  <a:latin typeface="Cambria Math" panose="02040503050406030204" pitchFamily="18" charset="0"/>
                </a:endParaRPr>
              </a:p>
              <a:p>
                <a:endParaRPr lang="en-US" dirty="0">
                  <a:latin typeface="Cambria Math" panose="02040503050406030204" pitchFamily="18" charset="0"/>
                </a:endParaRPr>
              </a:p>
              <a:p>
                <a:pPr algn="just"/>
                <a:r>
                  <a:rPr lang="en-US" dirty="0"/>
                  <a:t>NB</a:t>
                </a:r>
                <a14:m>
                  <m:oMath xmlns:m="http://schemas.openxmlformats.org/officeDocument/2006/math">
                    <m:d>
                      <m:dPr>
                        <m:ctrlPr>
                          <a:rPr lang="en-US" i="1">
                            <a:latin typeface="Cambria Math" panose="02040503050406030204" pitchFamily="18" charset="0"/>
                          </a:rPr>
                        </m:ctrlPr>
                      </m:dPr>
                      <m:e>
                        <m:r>
                          <a:rPr lang="en-US" i="1">
                            <a:latin typeface="Cambria Math" charset="0"/>
                          </a:rPr>
                          <m:t>𝑟</m:t>
                        </m:r>
                        <m:r>
                          <a:rPr lang="en-US" i="1">
                            <a:latin typeface="Cambria Math"/>
                            <a:ea typeface="Cambria Math"/>
                          </a:rPr>
                          <m:t>,</m:t>
                        </m:r>
                        <m:r>
                          <a:rPr lang="en-US" i="1">
                            <a:latin typeface="Cambria Math" charset="0"/>
                            <a:ea typeface="Cambria Math"/>
                          </a:rPr>
                          <m:t>𝑝</m:t>
                        </m:r>
                      </m:e>
                    </m:d>
                  </m:oMath>
                </a14:m>
                <a:r>
                  <a:rPr lang="en-US" dirty="0"/>
                  <a:t> pmf:</a:t>
                </a:r>
              </a:p>
              <a:p>
                <a:pPr algn="ctr"/>
                <a14:m>
                  <m:oMathPara xmlns:m="http://schemas.openxmlformats.org/officeDocument/2006/math">
                    <m:oMathParaPr>
                      <m:jc m:val="centerGroup"/>
                    </m:oMathParaPr>
                    <m:oMath xmlns:m="http://schemas.openxmlformats.org/officeDocument/2006/math">
                      <m:r>
                        <a:rPr lang="en-US" i="1">
                          <a:latin typeface="Cambria Math"/>
                        </a:rPr>
                        <m:t>𝑃</m:t>
                      </m:r>
                      <m:d>
                        <m:dPr>
                          <m:ctrlPr>
                            <a:rPr lang="en-US" i="1">
                              <a:latin typeface="Cambria Math" panose="02040503050406030204" pitchFamily="18" charset="0"/>
                            </a:rPr>
                          </m:ctrlPr>
                        </m:dPr>
                        <m:e>
                          <m:r>
                            <a:rPr lang="en-US" i="1">
                              <a:latin typeface="Cambria Math" panose="02040503050406030204" pitchFamily="18" charset="0"/>
                            </a:rPr>
                            <m:t>𝑌</m:t>
                          </m:r>
                          <m:r>
                            <a:rPr lang="en-US" i="1">
                              <a:latin typeface="Cambria Math"/>
                            </a:rPr>
                            <m:t>=</m:t>
                          </m:r>
                          <m:r>
                            <a:rPr lang="en-US" i="1">
                              <a:latin typeface="Cambria Math" panose="02040503050406030204" pitchFamily="18" charset="0"/>
                            </a:rPr>
                            <m:t>𝑦</m:t>
                          </m:r>
                          <m:r>
                            <a:rPr lang="en-US" i="1">
                              <a:latin typeface="Cambria Math" charset="0"/>
                            </a:rPr>
                            <m:t> | </m:t>
                          </m:r>
                          <m:r>
                            <a:rPr lang="en-US" i="1">
                              <a:latin typeface="Cambria Math" charset="0"/>
                            </a:rPr>
                            <m:t>𝑟</m:t>
                          </m:r>
                          <m:r>
                            <a:rPr lang="en-US" i="1">
                              <a:latin typeface="Cambria Math" charset="0"/>
                            </a:rPr>
                            <m:t>,</m:t>
                          </m:r>
                          <m:r>
                            <a:rPr lang="en-US" i="1">
                              <a:latin typeface="Cambria Math" charset="0"/>
                            </a:rPr>
                            <m:t>𝑝</m:t>
                          </m:r>
                        </m:e>
                      </m:d>
                      <m:r>
                        <a:rPr lang="en-US" i="1">
                          <a:latin typeface="Cambria Math"/>
                        </a:rPr>
                        <m:t>=</m:t>
                      </m:r>
                      <m:d>
                        <m:dPr>
                          <m:ctrlPr>
                            <a:rPr lang="en-US" i="1">
                              <a:latin typeface="Cambria Math" panose="02040503050406030204" pitchFamily="18" charset="0"/>
                            </a:rPr>
                          </m:ctrlPr>
                        </m:dPr>
                        <m:e>
                          <m:f>
                            <m:fPr>
                              <m:type m:val="noBar"/>
                              <m:ctrlPr>
                                <a:rPr lang="en-US" i="1">
                                  <a:latin typeface="Cambria Math" panose="02040503050406030204" pitchFamily="18" charset="0"/>
                                </a:rPr>
                              </m:ctrlPr>
                            </m:fPr>
                            <m:num>
                              <m:r>
                                <a:rPr lang="en-US" i="1">
                                  <a:latin typeface="Cambria Math" charset="0"/>
                                </a:rPr>
                                <m:t>𝑟</m:t>
                              </m:r>
                              <m:r>
                                <a:rPr lang="en-US" i="1">
                                  <a:latin typeface="Cambria Math" charset="0"/>
                                </a:rPr>
                                <m:t>+</m:t>
                              </m:r>
                              <m:r>
                                <a:rPr lang="en-US" i="1">
                                  <a:latin typeface="Cambria Math" charset="0"/>
                                </a:rPr>
                                <m:t>𝑦</m:t>
                              </m:r>
                              <m:r>
                                <a:rPr lang="en-US" i="1">
                                  <a:latin typeface="Cambria Math" charset="0"/>
                                </a:rPr>
                                <m:t>−1</m:t>
                              </m:r>
                            </m:num>
                            <m:den>
                              <m:r>
                                <a:rPr lang="en-US" i="1">
                                  <a:latin typeface="Cambria Math" charset="0"/>
                                </a:rPr>
                                <m:t>𝑦</m:t>
                              </m:r>
                            </m:den>
                          </m:f>
                        </m:e>
                      </m:d>
                      <m:sSup>
                        <m:sSupPr>
                          <m:ctrlPr>
                            <a:rPr lang="en-US" i="1">
                              <a:latin typeface="Cambria Math" panose="02040503050406030204" pitchFamily="18" charset="0"/>
                            </a:rPr>
                          </m:ctrlPr>
                        </m:sSupPr>
                        <m:e>
                          <m:r>
                            <a:rPr lang="en-US" i="1">
                              <a:latin typeface="Cambria Math" charset="0"/>
                            </a:rPr>
                            <m:t>𝑝</m:t>
                          </m:r>
                        </m:e>
                        <m:sup>
                          <m:r>
                            <a:rPr lang="en-US" i="1">
                              <a:latin typeface="Cambria Math" charset="0"/>
                            </a:rPr>
                            <m:t>𝑟</m:t>
                          </m:r>
                        </m:sup>
                      </m:sSup>
                      <m:sSup>
                        <m:sSupPr>
                          <m:ctrlPr>
                            <a:rPr lang="en-US" i="1">
                              <a:latin typeface="Cambria Math" panose="02040503050406030204" pitchFamily="18" charset="0"/>
                            </a:rPr>
                          </m:ctrlPr>
                        </m:sSupPr>
                        <m:e>
                          <m:r>
                            <a:rPr lang="en-US" i="1">
                              <a:latin typeface="Cambria Math" charset="0"/>
                            </a:rPr>
                            <m:t>(1−</m:t>
                          </m:r>
                          <m:r>
                            <a:rPr lang="en-US" i="1">
                              <a:latin typeface="Cambria Math" charset="0"/>
                            </a:rPr>
                            <m:t>𝑝</m:t>
                          </m:r>
                          <m:r>
                            <a:rPr lang="en-US" i="1">
                              <a:latin typeface="Cambria Math" charset="0"/>
                            </a:rPr>
                            <m:t>)</m:t>
                          </m:r>
                        </m:e>
                        <m:sup>
                          <m:r>
                            <a:rPr lang="en-US" i="1">
                              <a:latin typeface="Cambria Math" charset="0"/>
                            </a:rPr>
                            <m:t>𝑦</m:t>
                          </m:r>
                        </m:sup>
                      </m:sSup>
                      <m:r>
                        <a:rPr lang="en-US" i="1">
                          <a:latin typeface="Cambria Math"/>
                        </a:rPr>
                        <m:t>,     </m:t>
                      </m:r>
                      <m:r>
                        <a:rPr lang="en-US" i="1">
                          <a:latin typeface="Cambria Math" panose="02040503050406030204" pitchFamily="18" charset="0"/>
                        </a:rPr>
                        <m:t>𝑦</m:t>
                      </m:r>
                      <m:r>
                        <a:rPr lang="en-US" i="1">
                          <a:latin typeface="Cambria Math"/>
                        </a:rPr>
                        <m:t>=0,1,2,…</m:t>
                      </m:r>
                    </m:oMath>
                  </m:oMathPara>
                </a14:m>
                <a:endParaRPr lang="en-US" dirty="0"/>
              </a:p>
              <a:p>
                <a:r>
                  <a:rPr lang="en-US" dirty="0"/>
                  <a:t>       </a:t>
                </a:r>
              </a:p>
              <a:p>
                <a:r>
                  <a:rPr lang="en-US" dirty="0"/>
                  <a:t>	where </a:t>
                </a:r>
                <a:r>
                  <a:rPr lang="en-US" i="1" dirty="0"/>
                  <a:t>r</a:t>
                </a:r>
                <a:r>
                  <a:rPr lang="en-US" dirty="0"/>
                  <a:t> </a:t>
                </a:r>
                <a14:m>
                  <m:oMath xmlns:m="http://schemas.openxmlformats.org/officeDocument/2006/math">
                    <m:r>
                      <a:rPr lang="en-US" i="1">
                        <a:latin typeface="Cambria Math" charset="0"/>
                      </a:rPr>
                      <m:t>∈</m:t>
                    </m:r>
                    <m:r>
                      <a:rPr lang="en-US" i="1">
                        <a:latin typeface="Cambria Math" charset="0"/>
                      </a:rPr>
                      <m:t>ℕ</m:t>
                    </m:r>
                  </m:oMath>
                </a14:m>
                <a:r>
                  <a:rPr lang="en-US" dirty="0"/>
                  <a:t> = number of successes &amp; </a:t>
                </a:r>
                <a:r>
                  <a:rPr lang="en-US" i="1" dirty="0"/>
                  <a:t>p</a:t>
                </a:r>
                <a:r>
                  <a:rPr lang="en-US" dirty="0"/>
                  <a:t> </a:t>
                </a:r>
                <a14:m>
                  <m:oMath xmlns:m="http://schemas.openxmlformats.org/officeDocument/2006/math">
                    <m:r>
                      <a:rPr lang="en-US" i="1">
                        <a:latin typeface="Cambria Math" charset="0"/>
                      </a:rPr>
                      <m:t>∈</m:t>
                    </m:r>
                  </m:oMath>
                </a14:m>
                <a:r>
                  <a:rPr lang="en-US" dirty="0"/>
                  <a:t> (0,1) = success probability.</a:t>
                </a:r>
              </a:p>
              <a:p>
                <a:endParaRPr lang="en-US" dirty="0"/>
              </a:p>
              <a:p>
                <a:r>
                  <a:rPr lang="en-US" dirty="0"/>
                  <a:t>Expectation:  </a:t>
                </a:r>
              </a:p>
              <a:p>
                <a:pPr/>
                <a14:m>
                  <m:oMathPara xmlns:m="http://schemas.openxmlformats.org/officeDocument/2006/math">
                    <m:oMathParaPr>
                      <m:jc m:val="centerGroup"/>
                    </m:oMathParaPr>
                    <m:oMath xmlns:m="http://schemas.openxmlformats.org/officeDocument/2006/math">
                      <m:r>
                        <a:rPr lang="en-US" i="1">
                          <a:latin typeface="Cambria Math" charset="0"/>
                        </a:rPr>
                        <m:t>𝐸</m:t>
                      </m:r>
                      <m:d>
                        <m:dPr>
                          <m:ctrlPr>
                            <a:rPr lang="en-US" i="1">
                              <a:latin typeface="Cambria Math" panose="02040503050406030204" pitchFamily="18" charset="0"/>
                            </a:rPr>
                          </m:ctrlPr>
                        </m:dPr>
                        <m:e>
                          <m:r>
                            <a:rPr lang="en-US" i="1">
                              <a:latin typeface="Cambria Math" charset="0"/>
                            </a:rPr>
                            <m:t>𝑌</m:t>
                          </m:r>
                        </m:e>
                      </m:d>
                      <m:r>
                        <a:rPr lang="en-US" i="1">
                          <a:latin typeface="Cambria Math" charset="0"/>
                        </a:rPr>
                        <m:t>=</m:t>
                      </m:r>
                      <m:f>
                        <m:fPr>
                          <m:ctrlPr>
                            <a:rPr lang="en-US" i="1">
                              <a:latin typeface="Cambria Math" panose="02040503050406030204" pitchFamily="18" charset="0"/>
                            </a:rPr>
                          </m:ctrlPr>
                        </m:fPr>
                        <m:num>
                          <m:r>
                            <a:rPr lang="en-US" i="1">
                              <a:latin typeface="Cambria Math" charset="0"/>
                            </a:rPr>
                            <m:t>𝑟</m:t>
                          </m:r>
                          <m:r>
                            <a:rPr lang="en-US" i="1">
                              <a:latin typeface="Cambria Math" charset="0"/>
                            </a:rPr>
                            <m:t>(1−</m:t>
                          </m:r>
                          <m:r>
                            <a:rPr lang="en-US" i="1">
                              <a:latin typeface="Cambria Math" charset="0"/>
                            </a:rPr>
                            <m:t>𝑝</m:t>
                          </m:r>
                          <m:r>
                            <a:rPr lang="en-US" i="1">
                              <a:latin typeface="Cambria Math" charset="0"/>
                            </a:rPr>
                            <m:t>)</m:t>
                          </m:r>
                        </m:num>
                        <m:den>
                          <m:r>
                            <a:rPr lang="en-US" i="1">
                              <a:latin typeface="Cambria Math" charset="0"/>
                            </a:rPr>
                            <m:t>𝑝</m:t>
                          </m:r>
                        </m:den>
                      </m:f>
                    </m:oMath>
                  </m:oMathPara>
                </a14:m>
                <a:endParaRPr lang="en-US" dirty="0"/>
              </a:p>
              <a:p>
                <a:r>
                  <a:rPr lang="en-US" dirty="0"/>
                  <a:t>Variance: </a:t>
                </a:r>
              </a:p>
              <a:p>
                <a:pPr/>
                <a14:m>
                  <m:oMathPara xmlns:m="http://schemas.openxmlformats.org/officeDocument/2006/math">
                    <m:oMathParaPr>
                      <m:jc m:val="centerGroup"/>
                    </m:oMathParaPr>
                    <m:oMath xmlns:m="http://schemas.openxmlformats.org/officeDocument/2006/math">
                      <m:r>
                        <a:rPr lang="en-US" i="1">
                          <a:latin typeface="Cambria Math" charset="0"/>
                        </a:rPr>
                        <m:t>𝑉𝑎𝑟</m:t>
                      </m:r>
                      <m:d>
                        <m:dPr>
                          <m:ctrlPr>
                            <a:rPr lang="en-US" i="1">
                              <a:latin typeface="Cambria Math" panose="02040503050406030204" pitchFamily="18" charset="0"/>
                            </a:rPr>
                          </m:ctrlPr>
                        </m:dPr>
                        <m:e>
                          <m:r>
                            <a:rPr lang="en-US" i="1">
                              <a:latin typeface="Cambria Math" charset="0"/>
                            </a:rPr>
                            <m:t>𝑌</m:t>
                          </m:r>
                        </m:e>
                      </m:d>
                      <m:r>
                        <a:rPr lang="en-US" i="1">
                          <a:latin typeface="Cambria Math" charset="0"/>
                        </a:rPr>
                        <m:t>=</m:t>
                      </m:r>
                      <m:f>
                        <m:fPr>
                          <m:ctrlPr>
                            <a:rPr lang="en-US" i="1">
                              <a:latin typeface="Cambria Math" panose="02040503050406030204" pitchFamily="18" charset="0"/>
                            </a:rPr>
                          </m:ctrlPr>
                        </m:fPr>
                        <m:num>
                          <m:r>
                            <a:rPr lang="en-US" i="1">
                              <a:latin typeface="Cambria Math" charset="0"/>
                            </a:rPr>
                            <m:t>𝑟</m:t>
                          </m:r>
                          <m:r>
                            <a:rPr lang="en-US" i="1">
                              <a:latin typeface="Cambria Math" charset="0"/>
                            </a:rPr>
                            <m:t>(1−</m:t>
                          </m:r>
                          <m:r>
                            <a:rPr lang="en-US" i="1">
                              <a:latin typeface="Cambria Math" charset="0"/>
                            </a:rPr>
                            <m:t>𝑝</m:t>
                          </m:r>
                          <m:r>
                            <a:rPr lang="en-US" i="1">
                              <a:latin typeface="Cambria Math" charset="0"/>
                            </a:rPr>
                            <m:t>)</m:t>
                          </m:r>
                        </m:num>
                        <m:den>
                          <m:sSup>
                            <m:sSupPr>
                              <m:ctrlPr>
                                <a:rPr lang="en-US" i="1">
                                  <a:latin typeface="Cambria Math" panose="02040503050406030204" pitchFamily="18" charset="0"/>
                                </a:rPr>
                              </m:ctrlPr>
                            </m:sSupPr>
                            <m:e>
                              <m:r>
                                <a:rPr lang="en-US" i="1">
                                  <a:latin typeface="Cambria Math" charset="0"/>
                                </a:rPr>
                                <m:t>𝑝</m:t>
                              </m:r>
                            </m:e>
                            <m:sup>
                              <m:r>
                                <a:rPr lang="en-US" i="1">
                                  <a:latin typeface="Cambria Math" charset="0"/>
                                </a:rPr>
                                <m:t>2</m:t>
                              </m:r>
                            </m:sup>
                          </m:sSup>
                        </m:den>
                      </m:f>
                    </m:oMath>
                  </m:oMathPara>
                </a14:m>
                <a:endParaRPr lang="en-US" dirty="0"/>
              </a:p>
              <a:p>
                <a:endParaRPr lang="en-US" dirty="0"/>
              </a:p>
              <a:p>
                <a:r>
                  <a:rPr lang="en-US" dirty="0"/>
                  <a:t>Special cases: Poisson</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𝜆</m:t>
                        </m:r>
                      </m:e>
                    </m:d>
                  </m:oMath>
                </a14:m>
                <a:r>
                  <a:rPr lang="en-US" dirty="0"/>
                  <a:t> </a:t>
                </a:r>
                <a14:m>
                  <m:oMath xmlns:m="http://schemas.openxmlformats.org/officeDocument/2006/math">
                    <m:d>
                      <m:dPr>
                        <m:ctrlPr>
                          <a:rPr lang="en-US" i="1">
                            <a:latin typeface="Cambria Math" panose="02040503050406030204" pitchFamily="18" charset="0"/>
                          </a:rPr>
                        </m:ctrlPr>
                      </m:dPr>
                      <m:e>
                        <m:r>
                          <m:rPr>
                            <m:sty m:val="p"/>
                          </m:rPr>
                          <a:rPr lang="en-US">
                            <a:latin typeface="Cambria Math" panose="02040503050406030204" pitchFamily="18" charset="0"/>
                          </a:rPr>
                          <m:t>for</m:t>
                        </m:r>
                        <m:r>
                          <a:rPr lang="en-US">
                            <a:latin typeface="Cambria Math" panose="02040503050406030204" pitchFamily="18" charset="0"/>
                          </a:rPr>
                          <m:t> </m:t>
                        </m:r>
                        <m:r>
                          <a:rPr lang="en-US" i="1">
                            <a:latin typeface="Cambria Math" charset="0"/>
                          </a:rPr>
                          <m:t>𝑟</m:t>
                        </m:r>
                        <m:r>
                          <a:rPr lang="en-US" i="1">
                            <a:latin typeface="Cambria Math" charset="0"/>
                          </a:rPr>
                          <m:t>→∞</m:t>
                        </m:r>
                      </m:e>
                    </m:d>
                    <m:r>
                      <a:rPr lang="en-US">
                        <a:latin typeface="Cambria Math" charset="0"/>
                      </a:rPr>
                      <m:t>;</m:t>
                    </m:r>
                  </m:oMath>
                </a14:m>
                <a:r>
                  <a:rPr lang="en-US" dirty="0"/>
                  <a:t> geometric</a:t>
                </a:r>
                <a14:m>
                  <m:oMath xmlns:m="http://schemas.openxmlformats.org/officeDocument/2006/math">
                    <m:d>
                      <m:dPr>
                        <m:ctrlPr>
                          <a:rPr lang="en-US" i="1">
                            <a:latin typeface="Cambria Math" panose="02040503050406030204" pitchFamily="18" charset="0"/>
                          </a:rPr>
                        </m:ctrlPr>
                      </m:dPr>
                      <m:e>
                        <m:r>
                          <m:rPr>
                            <m:sty m:val="p"/>
                          </m:rPr>
                          <a:rPr lang="en-US">
                            <a:latin typeface="Cambria Math" charset="0"/>
                          </a:rPr>
                          <m:t>for</m:t>
                        </m:r>
                        <m:r>
                          <a:rPr lang="en-US">
                            <a:latin typeface="Cambria Math" charset="0"/>
                          </a:rPr>
                          <m:t> </m:t>
                        </m:r>
                        <m:r>
                          <a:rPr lang="en-US" i="1">
                            <a:latin typeface="Cambria Math" charset="0"/>
                          </a:rPr>
                          <m:t>𝑟</m:t>
                        </m:r>
                        <m:r>
                          <a:rPr lang="en-US" i="1">
                            <a:latin typeface="Cambria Math" charset="0"/>
                          </a:rPr>
                          <m:t>=1</m:t>
                        </m:r>
                      </m:e>
                    </m:d>
                  </m:oMath>
                </a14:m>
                <a:endParaRPr lang="en-US" dirty="0"/>
              </a:p>
              <a:p>
                <a:pPr algn="just"/>
                <a:endParaRPr lang="en-US" dirty="0"/>
              </a:p>
              <a:p>
                <a:pPr algn="just"/>
                <a:endParaRPr lang="en-US" dirty="0"/>
              </a:p>
              <a:p>
                <a:endParaRPr lang="en-US" dirty="0"/>
              </a:p>
              <a:p>
                <a:endParaRPr lang="en-US" dirty="0">
                  <a:latin typeface="Cambria Math" panose="02040503050406030204" pitchFamily="18" charset="0"/>
                </a:endParaRPr>
              </a:p>
            </p:txBody>
          </p:sp>
        </mc:Choice>
        <mc:Fallback xmlns="">
          <p:sp>
            <p:nvSpPr>
              <p:cNvPr id="9" name="TextBox 25">
                <a:extLst>
                  <a:ext uri="{FF2B5EF4-FFF2-40B4-BE49-F238E27FC236}">
                    <a16:creationId xmlns:a16="http://schemas.microsoft.com/office/drawing/2014/main" id="{466F60F5-4E02-634F-BCB6-4A5F5D73DD72}"/>
                  </a:ext>
                </a:extLst>
              </p:cNvPr>
              <p:cNvSpPr txBox="1">
                <a:spLocks noRot="1" noChangeAspect="1" noMove="1" noResize="1" noEditPoints="1" noAdjustHandles="1" noChangeArrowheads="1" noChangeShapeType="1" noTextEdit="1"/>
              </p:cNvSpPr>
              <p:nvPr/>
            </p:nvSpPr>
            <p:spPr bwMode="auto">
              <a:xfrm>
                <a:off x="2139054" y="1171562"/>
                <a:ext cx="8331616" cy="5840445"/>
              </a:xfrm>
              <a:prstGeom prst="rect">
                <a:avLst/>
              </a:prstGeom>
              <a:blipFill>
                <a:blip r:embed="rId4"/>
                <a:stretch>
                  <a:fillRect l="-610" t="-13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754378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Appendix III: MLE Approximation, cont.</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A5286AEB-4835-434D-850D-60D60B2D8CF3}"/>
              </a:ext>
            </a:extLst>
          </p:cNvPr>
          <p:cNvSpPr/>
          <p:nvPr/>
        </p:nvSpPr>
        <p:spPr>
          <a:xfrm>
            <a:off x="392555" y="908538"/>
            <a:ext cx="11411518" cy="278231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1" name="TextBox 25">
                <a:extLst>
                  <a:ext uri="{FF2B5EF4-FFF2-40B4-BE49-F238E27FC236}">
                    <a16:creationId xmlns:a16="http://schemas.microsoft.com/office/drawing/2014/main" id="{754AD703-5C5A-6D45-9C93-692F5A7CA4F4}"/>
                  </a:ext>
                </a:extLst>
              </p:cNvPr>
              <p:cNvSpPr txBox="1">
                <a:spLocks noChangeArrowheads="1"/>
              </p:cNvSpPr>
              <p:nvPr/>
            </p:nvSpPr>
            <p:spPr bwMode="auto">
              <a:xfrm>
                <a:off x="859258" y="1156512"/>
                <a:ext cx="10628931" cy="32008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3600" dirty="0"/>
                  <a:t>A Note on Likelihood Approximation: Quasi-Newton Algorithm</a:t>
                </a:r>
              </a:p>
              <a:p>
                <a:pPr>
                  <a:defRPr/>
                </a:pPr>
                <a:endParaRPr lang="en-US" dirty="0"/>
              </a:p>
              <a:p>
                <a:pPr>
                  <a:defRPr/>
                </a:pPr>
                <a:r>
                  <a:rPr lang="en-US" sz="2800" dirty="0"/>
                  <a:t>Compute the Hessian </a:t>
                </a:r>
                <a14:m>
                  <m:oMath xmlns:m="http://schemas.openxmlformats.org/officeDocument/2006/math">
                    <m:sSup>
                      <m:sSupPr>
                        <m:ctrlPr>
                          <a:rPr lang="en-US" sz="2800" i="1">
                            <a:latin typeface="Cambria Math" panose="02040503050406030204" pitchFamily="18" charset="0"/>
                            <a:ea typeface="Cambria Math" panose="02040503050406030204" pitchFamily="18" charset="0"/>
                          </a:rPr>
                        </m:ctrlPr>
                      </m:sSupPr>
                      <m:e>
                        <m:r>
                          <m:rPr>
                            <m:sty m:val="p"/>
                          </m:rPr>
                          <a:rPr lang="en-US" sz="2800" i="1">
                            <a:latin typeface="Cambria Math" panose="02040503050406030204" pitchFamily="18" charset="0"/>
                            <a:ea typeface="Cambria Math" panose="02040503050406030204" pitchFamily="18" charset="0"/>
                          </a:rPr>
                          <m:t>∇</m:t>
                        </m:r>
                      </m:e>
                      <m:sup>
                        <m:r>
                          <a:rPr lang="en-US" sz="2800" i="1">
                            <a:latin typeface="Cambria Math" panose="02040503050406030204" pitchFamily="18" charset="0"/>
                            <a:ea typeface="Cambria Math" panose="02040503050406030204" pitchFamily="18" charset="0"/>
                          </a:rPr>
                          <m:t>2</m:t>
                        </m:r>
                      </m:sup>
                    </m:sSup>
                    <m:r>
                      <a:rPr lang="en-US" sz="2800" i="1">
                        <a:latin typeface="Cambria Math" panose="02040503050406030204" pitchFamily="18" charset="0"/>
                        <a:ea typeface="Cambria Math" panose="02040503050406030204" pitchFamily="18" charset="0"/>
                      </a:rPr>
                      <m:t>𝑓</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𝑥</m:t>
                        </m:r>
                      </m:e>
                    </m:d>
                    <m:r>
                      <a:rPr lang="en-US" sz="2800" i="1">
                        <a:latin typeface="Cambria Math" panose="02040503050406030204" pitchFamily="18" charset="0"/>
                        <a:ea typeface="Cambria Math" panose="02040503050406030204" pitchFamily="18" charset="0"/>
                      </a:rPr>
                      <m:t> </m:t>
                    </m:r>
                  </m:oMath>
                </a14:m>
                <a:r>
                  <a:rPr lang="en-US" sz="2800" dirty="0"/>
                  <a:t>(square matrix of 2</a:t>
                </a:r>
                <a:r>
                  <a:rPr lang="en-US" sz="2800" baseline="30000" dirty="0"/>
                  <a:t>nd</a:t>
                </a:r>
                <a:r>
                  <a:rPr lang="en-US" sz="2800" dirty="0"/>
                  <a:t>-order partial derivatives) and then solve the system </a:t>
                </a:r>
                <a14:m>
                  <m:oMath xmlns:m="http://schemas.openxmlformats.org/officeDocument/2006/math">
                    <m:sSup>
                      <m:sSupPr>
                        <m:ctrlPr>
                          <a:rPr lang="en-US" sz="2800" i="1">
                            <a:latin typeface="Cambria Math" panose="02040503050406030204" pitchFamily="18" charset="0"/>
                            <a:ea typeface="Cambria Math" panose="02040503050406030204" pitchFamily="18" charset="0"/>
                          </a:rPr>
                        </m:ctrlPr>
                      </m:sSupPr>
                      <m:e>
                        <m:r>
                          <m:rPr>
                            <m:sty m:val="p"/>
                          </m:rPr>
                          <a:rPr lang="en-US" sz="2800" i="1">
                            <a:latin typeface="Cambria Math" panose="02040503050406030204" pitchFamily="18" charset="0"/>
                            <a:ea typeface="Cambria Math" panose="02040503050406030204" pitchFamily="18" charset="0"/>
                          </a:rPr>
                          <m:t>∇</m:t>
                        </m:r>
                      </m:e>
                      <m:sup>
                        <m:r>
                          <a:rPr lang="en-US" sz="2800" i="1">
                            <a:latin typeface="Cambria Math" panose="02040503050406030204" pitchFamily="18" charset="0"/>
                            <a:ea typeface="Cambria Math" panose="02040503050406030204" pitchFamily="18" charset="0"/>
                          </a:rPr>
                          <m:t>2</m:t>
                        </m:r>
                      </m:sup>
                    </m:sSup>
                    <m:r>
                      <a:rPr lang="en-US" sz="2800" i="1">
                        <a:latin typeface="Cambria Math" panose="02040503050406030204" pitchFamily="18" charset="0"/>
                        <a:ea typeface="Cambria Math" panose="02040503050406030204" pitchFamily="18" charset="0"/>
                      </a:rPr>
                      <m:t>𝑓</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𝑥</m:t>
                        </m:r>
                      </m:e>
                    </m:d>
                    <m:r>
                      <m:rPr>
                        <m:sty m:val="p"/>
                      </m:rPr>
                      <a:rPr lang="en-US" sz="2800" b="0" i="0" smtClean="0">
                        <a:latin typeface="Cambria Math" panose="02040503050406030204" pitchFamily="18" charset="0"/>
                        <a:ea typeface="Cambria Math" panose="02040503050406030204" pitchFamily="18" charset="0"/>
                      </a:rPr>
                      <m:t>Δ</m:t>
                    </m:r>
                    <m:r>
                      <a:rPr lang="en-US" sz="2800" b="0" i="1" smtClean="0">
                        <a:latin typeface="Cambria Math" panose="02040503050406030204" pitchFamily="18" charset="0"/>
                        <a:ea typeface="Cambria Math" panose="02040503050406030204" pitchFamily="18" charset="0"/>
                      </a:rPr>
                      <m:t>𝑥</m:t>
                    </m:r>
                    <m:r>
                      <a:rPr lang="en-US" sz="2800" b="0" i="1" smtClean="0">
                        <a:latin typeface="Cambria Math" panose="02040503050406030204" pitchFamily="18" charset="0"/>
                        <a:ea typeface="Cambria Math" panose="02040503050406030204" pitchFamily="18" charset="0"/>
                      </a:rPr>
                      <m:t>=−</m:t>
                    </m:r>
                    <m:r>
                      <m:rPr>
                        <m:sty m:val="p"/>
                      </m:rP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𝑓</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𝑥</m:t>
                        </m:r>
                      </m:e>
                    </m:d>
                  </m:oMath>
                </a14:m>
                <a:endParaRPr lang="en-US" sz="2800" dirty="0"/>
              </a:p>
              <a:p>
                <a:pPr marL="514350" indent="-514350">
                  <a:buFont typeface="+mj-lt"/>
                  <a:buAutoNum type="arabicPeriod"/>
                  <a:defRPr/>
                </a:pPr>
                <a:endParaRPr lang="en-US" sz="2800" dirty="0"/>
              </a:p>
              <a:p>
                <a:pPr>
                  <a:defRPr/>
                </a:pPr>
                <a:endParaRPr lang="en-US" sz="2800" dirty="0"/>
              </a:p>
            </p:txBody>
          </p:sp>
        </mc:Choice>
        <mc:Fallback xmlns="">
          <p:sp>
            <p:nvSpPr>
              <p:cNvPr id="11" name="TextBox 25">
                <a:extLst>
                  <a:ext uri="{FF2B5EF4-FFF2-40B4-BE49-F238E27FC236}">
                    <a16:creationId xmlns:a16="http://schemas.microsoft.com/office/drawing/2014/main" id="{754AD703-5C5A-6D45-9C93-692F5A7CA4F4}"/>
                  </a:ext>
                </a:extLst>
              </p:cNvPr>
              <p:cNvSpPr txBox="1">
                <a:spLocks noRot="1" noChangeAspect="1" noMove="1" noResize="1" noEditPoints="1" noAdjustHandles="1" noChangeArrowheads="1" noChangeShapeType="1" noTextEdit="1"/>
              </p:cNvSpPr>
              <p:nvPr/>
            </p:nvSpPr>
            <p:spPr bwMode="auto">
              <a:xfrm>
                <a:off x="859258" y="1156512"/>
                <a:ext cx="10628931" cy="3200876"/>
              </a:xfrm>
              <a:prstGeom prst="rect">
                <a:avLst/>
              </a:prstGeom>
              <a:blipFill>
                <a:blip r:embed="rId4"/>
                <a:stretch>
                  <a:fillRect l="-1313" t="-2767" r="-23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 name="Picture 2">
            <a:extLst>
              <a:ext uri="{FF2B5EF4-FFF2-40B4-BE49-F238E27FC236}">
                <a16:creationId xmlns:a16="http://schemas.microsoft.com/office/drawing/2014/main" id="{796B8FA8-51BC-B641-A3C0-63FEFA51E2EF}"/>
              </a:ext>
            </a:extLst>
          </p:cNvPr>
          <p:cNvPicPr>
            <a:picLocks noChangeAspect="1"/>
          </p:cNvPicPr>
          <p:nvPr/>
        </p:nvPicPr>
        <p:blipFill>
          <a:blip r:embed="rId5"/>
          <a:stretch>
            <a:fillRect/>
          </a:stretch>
        </p:blipFill>
        <p:spPr>
          <a:xfrm>
            <a:off x="3539026" y="3915274"/>
            <a:ext cx="4640697" cy="2841711"/>
          </a:xfrm>
          <a:prstGeom prst="rect">
            <a:avLst/>
          </a:prstGeom>
        </p:spPr>
      </p:pic>
    </p:spTree>
    <p:extLst>
      <p:ext uri="{BB962C8B-B14F-4D97-AF65-F5344CB8AC3E}">
        <p14:creationId xmlns:p14="http://schemas.microsoft.com/office/powerpoint/2010/main" val="304757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Appendix III: MLE Approximation</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A5286AEB-4835-434D-850D-60D60B2D8CF3}"/>
              </a:ext>
            </a:extLst>
          </p:cNvPr>
          <p:cNvSpPr/>
          <p:nvPr/>
        </p:nvSpPr>
        <p:spPr>
          <a:xfrm>
            <a:off x="392555" y="1174539"/>
            <a:ext cx="11411518" cy="46942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1" name="TextBox 25">
                <a:extLst>
                  <a:ext uri="{FF2B5EF4-FFF2-40B4-BE49-F238E27FC236}">
                    <a16:creationId xmlns:a16="http://schemas.microsoft.com/office/drawing/2014/main" id="{754AD703-5C5A-6D45-9C93-692F5A7CA4F4}"/>
                  </a:ext>
                </a:extLst>
              </p:cNvPr>
              <p:cNvSpPr txBox="1">
                <a:spLocks noChangeArrowheads="1"/>
              </p:cNvSpPr>
              <p:nvPr/>
            </p:nvSpPr>
            <p:spPr bwMode="auto">
              <a:xfrm>
                <a:off x="859258" y="1422513"/>
                <a:ext cx="10628931" cy="40162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3600" dirty="0"/>
                  <a:t>Broyden-Fletcher-Goldfarb-</a:t>
                </a:r>
                <a:r>
                  <a:rPr lang="en-US" sz="3600" dirty="0" err="1"/>
                  <a:t>Shanno</a:t>
                </a:r>
                <a:r>
                  <a:rPr lang="en-US" sz="3600" dirty="0"/>
                  <a:t> Update</a:t>
                </a:r>
              </a:p>
              <a:p>
                <a:pPr>
                  <a:defRPr/>
                </a:pPr>
                <a:endParaRPr lang="en-US" dirty="0"/>
              </a:p>
              <a:p>
                <a:pPr>
                  <a:defRPr/>
                </a:pPr>
                <a:r>
                  <a:rPr lang="en-US" sz="2800" dirty="0"/>
                  <a:t>Consider a rank-two update of the form </a:t>
                </a:r>
                <a14:m>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𝐵</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r>
                      <a:rPr lang="en-US" sz="2800" b="0" i="1" smtClean="0">
                        <a:latin typeface="Cambria Math" panose="02040503050406030204" pitchFamily="18" charset="0"/>
                      </a:rPr>
                      <m:t>𝐵</m:t>
                    </m:r>
                    <m:r>
                      <a:rPr lang="en-US" sz="2800" b="0" i="1" smtClean="0">
                        <a:latin typeface="Cambria Math" panose="02040503050406030204" pitchFamily="18" charset="0"/>
                      </a:rPr>
                      <m:t>+</m:t>
                    </m:r>
                    <m:r>
                      <a:rPr lang="en-US" sz="2800" b="0" i="1" smtClean="0">
                        <a:latin typeface="Cambria Math" panose="02040503050406030204" pitchFamily="18" charset="0"/>
                      </a:rPr>
                      <m:t>𝑎𝑢</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𝑢</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m:t>
                    </m:r>
                    <m:r>
                      <a:rPr lang="en-US" sz="2800" b="0" i="1" smtClean="0">
                        <a:latin typeface="Cambria Math" panose="02040503050406030204" pitchFamily="18" charset="0"/>
                      </a:rPr>
                      <m:t>𝑏𝑣</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𝑣</m:t>
                        </m:r>
                      </m:e>
                      <m:sup>
                        <m:r>
                          <a:rPr lang="en-US" sz="2800" b="0" i="1" smtClean="0">
                            <a:latin typeface="Cambria Math" panose="02040503050406030204" pitchFamily="18" charset="0"/>
                          </a:rPr>
                          <m:t>𝑇</m:t>
                        </m:r>
                      </m:sup>
                    </m:sSup>
                  </m:oMath>
                </a14:m>
                <a:endParaRPr lang="en-US" sz="2800" dirty="0"/>
              </a:p>
              <a:p>
                <a:pPr>
                  <a:defRPr/>
                </a:pPr>
                <a:endParaRPr lang="en-US" sz="2800" dirty="0"/>
              </a:p>
              <a:p>
                <a:pPr>
                  <a:defRPr/>
                </a:pPr>
                <a:r>
                  <a:rPr lang="en-US" sz="2800" dirty="0"/>
                  <a:t>Using secant equation </a:t>
                </a:r>
                <a14:m>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𝐵</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𝑠</m:t>
                    </m:r>
                    <m:r>
                      <a:rPr lang="en-US" sz="2800" b="0" i="1" smtClean="0">
                        <a:latin typeface="Cambria Math" panose="02040503050406030204" pitchFamily="18" charset="0"/>
                      </a:rPr>
                      <m:t>=</m:t>
                    </m:r>
                    <m:r>
                      <a:rPr lang="en-US" sz="2800" b="0" i="1" smtClean="0">
                        <a:latin typeface="Cambria Math" panose="02040503050406030204" pitchFamily="18" charset="0"/>
                      </a:rPr>
                      <m:t>𝑦</m:t>
                    </m:r>
                  </m:oMath>
                </a14:m>
                <a:r>
                  <a:rPr lang="en-US" sz="2800" dirty="0"/>
                  <a:t> yields </a:t>
                </a:r>
              </a:p>
              <a:p>
                <a:pPr>
                  <a:defRPr/>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𝐵𝑠</m:t>
                      </m:r>
                      <m:r>
                        <a:rPr lang="en-US" sz="2800" b="0" i="1" smtClean="0">
                          <a:latin typeface="Cambria Math" panose="02040503050406030204" pitchFamily="18" charset="0"/>
                        </a:rPr>
                        <m:t>=</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𝑎</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𝑢</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𝑠</m:t>
                          </m:r>
                        </m:e>
                      </m:d>
                      <m:r>
                        <a:rPr lang="en-US" sz="2800" b="0" i="1" smtClean="0">
                          <a:latin typeface="Cambria Math" panose="02040503050406030204" pitchFamily="18" charset="0"/>
                        </a:rPr>
                        <m:t>𝑢</m:t>
                      </m:r>
                      <m:r>
                        <a:rPr lang="en-US" sz="2800" b="0" i="1" smtClean="0">
                          <a:latin typeface="Cambria Math" panose="02040503050406030204" pitchFamily="18" charset="0"/>
                        </a:rPr>
                        <m:t>+</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𝑏</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𝑣</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𝑠</m:t>
                          </m:r>
                        </m:e>
                      </m:d>
                      <m:r>
                        <a:rPr lang="en-US" sz="2800" b="0" i="1" smtClean="0">
                          <a:latin typeface="Cambria Math" panose="02040503050406030204" pitchFamily="18" charset="0"/>
                        </a:rPr>
                        <m:t>𝑣</m:t>
                      </m:r>
                    </m:oMath>
                  </m:oMathPara>
                </a14:m>
                <a:endParaRPr lang="en-US" sz="2800" dirty="0"/>
              </a:p>
              <a:p>
                <a:pPr>
                  <a:defRPr/>
                </a:pPr>
                <a:r>
                  <a:rPr lang="en-US" sz="2800" dirty="0"/>
                  <a:t>Setting </a:t>
                </a:r>
                <a14:m>
                  <m:oMath xmlns:m="http://schemas.openxmlformats.org/officeDocument/2006/math">
                    <m:r>
                      <a:rPr lang="en-US" sz="2800" b="0" i="1" smtClean="0">
                        <a:latin typeface="Cambria Math" panose="02040503050406030204" pitchFamily="18" charset="0"/>
                      </a:rPr>
                      <m:t>𝑢</m:t>
                    </m:r>
                    <m:r>
                      <a:rPr lang="en-US" sz="2800" b="0" i="1" smtClean="0">
                        <a:latin typeface="Cambria Math" panose="02040503050406030204" pitchFamily="18" charset="0"/>
                      </a:rPr>
                      <m:t>=</m:t>
                    </m:r>
                    <m:r>
                      <a:rPr lang="en-US" sz="2800" b="0" i="1" smtClean="0">
                        <a:latin typeface="Cambria Math" panose="02040503050406030204" pitchFamily="18" charset="0"/>
                      </a:rPr>
                      <m:t>𝑦</m:t>
                    </m:r>
                  </m:oMath>
                </a14:m>
                <a:r>
                  <a:rPr lang="en-US" sz="2800" dirty="0"/>
                  <a:t>, </a:t>
                </a:r>
                <a14:m>
                  <m:oMath xmlns:m="http://schemas.openxmlformats.org/officeDocument/2006/math">
                    <m:r>
                      <a:rPr lang="en-US" sz="2800" b="0" i="1" smtClean="0">
                        <a:latin typeface="Cambria Math" panose="02040503050406030204" pitchFamily="18" charset="0"/>
                      </a:rPr>
                      <m:t>𝑣</m:t>
                    </m:r>
                    <m:r>
                      <a:rPr lang="en-US" sz="2800" b="0" i="1" smtClean="0">
                        <a:latin typeface="Cambria Math" panose="02040503050406030204" pitchFamily="18" charset="0"/>
                      </a:rPr>
                      <m:t>=</m:t>
                    </m:r>
                    <m:r>
                      <a:rPr lang="en-US" sz="2800" b="0" i="1" smtClean="0">
                        <a:latin typeface="Cambria Math" panose="02040503050406030204" pitchFamily="18" charset="0"/>
                      </a:rPr>
                      <m:t>𝐵𝑠</m:t>
                    </m:r>
                  </m:oMath>
                </a14:m>
                <a:r>
                  <a:rPr lang="en-US" sz="2800" dirty="0"/>
                  <a:t> and solving for </a:t>
                </a:r>
                <a14:m>
                  <m:oMath xmlns:m="http://schemas.openxmlformats.org/officeDocument/2006/math">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𝑏</m:t>
                    </m:r>
                  </m:oMath>
                </a14:m>
                <a:r>
                  <a:rPr lang="en-US" sz="2800" dirty="0"/>
                  <a:t> we get the </a:t>
                </a:r>
                <a:r>
                  <a:rPr lang="en-US" sz="2800" dirty="0">
                    <a:solidFill>
                      <a:srgbClr val="FF0000"/>
                    </a:solidFill>
                  </a:rPr>
                  <a:t>BFGS</a:t>
                </a:r>
                <a:r>
                  <a:rPr lang="en-US" sz="2800" dirty="0"/>
                  <a:t> update</a:t>
                </a:r>
              </a:p>
              <a:p>
                <a:pPr>
                  <a:defRPr/>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𝐵</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r>
                        <a:rPr lang="en-US" sz="2800" b="0" i="1" smtClean="0">
                          <a:latin typeface="Cambria Math" panose="02040503050406030204" pitchFamily="18" charset="0"/>
                        </a:rPr>
                        <m:t>𝐵</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𝐵𝑠</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𝑠</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𝐵</m:t>
                          </m:r>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𝑠</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𝐵𝑠</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𝑦</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𝑇</m:t>
                              </m:r>
                            </m:sup>
                          </m:sSup>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𝑠</m:t>
                          </m:r>
                        </m:den>
                      </m:f>
                    </m:oMath>
                  </m:oMathPara>
                </a14:m>
                <a:endParaRPr lang="en-US" sz="2800" dirty="0"/>
              </a:p>
            </p:txBody>
          </p:sp>
        </mc:Choice>
        <mc:Fallback xmlns="">
          <p:sp>
            <p:nvSpPr>
              <p:cNvPr id="11" name="TextBox 25">
                <a:extLst>
                  <a:ext uri="{FF2B5EF4-FFF2-40B4-BE49-F238E27FC236}">
                    <a16:creationId xmlns:a16="http://schemas.microsoft.com/office/drawing/2014/main" id="{754AD703-5C5A-6D45-9C93-692F5A7CA4F4}"/>
                  </a:ext>
                </a:extLst>
              </p:cNvPr>
              <p:cNvSpPr txBox="1">
                <a:spLocks noRot="1" noChangeAspect="1" noMove="1" noResize="1" noEditPoints="1" noAdjustHandles="1" noChangeArrowheads="1" noChangeShapeType="1" noTextEdit="1"/>
              </p:cNvSpPr>
              <p:nvPr/>
            </p:nvSpPr>
            <p:spPr bwMode="auto">
              <a:xfrm>
                <a:off x="859258" y="1422513"/>
                <a:ext cx="10628931" cy="4016228"/>
              </a:xfrm>
              <a:prstGeom prst="rect">
                <a:avLst/>
              </a:prstGeom>
              <a:blipFill>
                <a:blip r:embed="rId4"/>
                <a:stretch>
                  <a:fillRect l="-1193" t="-2208" r="-716" b="-9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414869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Appendix III: MLE Approximation, cont.</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A5286AEB-4835-434D-850D-60D60B2D8CF3}"/>
              </a:ext>
            </a:extLst>
          </p:cNvPr>
          <p:cNvSpPr/>
          <p:nvPr/>
        </p:nvSpPr>
        <p:spPr>
          <a:xfrm>
            <a:off x="392555" y="1174539"/>
            <a:ext cx="11411518" cy="52413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1" name="TextBox 25">
                <a:extLst>
                  <a:ext uri="{FF2B5EF4-FFF2-40B4-BE49-F238E27FC236}">
                    <a16:creationId xmlns:a16="http://schemas.microsoft.com/office/drawing/2014/main" id="{754AD703-5C5A-6D45-9C93-692F5A7CA4F4}"/>
                  </a:ext>
                </a:extLst>
              </p:cNvPr>
              <p:cNvSpPr txBox="1">
                <a:spLocks noChangeArrowheads="1"/>
              </p:cNvSpPr>
              <p:nvPr/>
            </p:nvSpPr>
            <p:spPr bwMode="auto">
              <a:xfrm>
                <a:off x="859258" y="1422513"/>
                <a:ext cx="10628931" cy="499341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3600" dirty="0"/>
                  <a:t>Broyden-Fletcher-Goldfarb-</a:t>
                </a:r>
                <a:r>
                  <a:rPr lang="en-US" sz="3600" dirty="0" err="1"/>
                  <a:t>Shanno</a:t>
                </a:r>
                <a:r>
                  <a:rPr lang="en-US" sz="3600" dirty="0"/>
                  <a:t> Update, cont.</a:t>
                </a:r>
              </a:p>
              <a:p>
                <a:pPr>
                  <a:defRPr/>
                </a:pPr>
                <a:endParaRPr lang="en-US" dirty="0"/>
              </a:p>
              <a:p>
                <a:pPr>
                  <a:defRPr/>
                </a:pPr>
                <a:r>
                  <a:rPr lang="en-US" sz="2800" dirty="0"/>
                  <a:t>Now, the Woodbury formula is of the form </a:t>
                </a:r>
              </a:p>
              <a:p>
                <a:pPr>
                  <a:defRPr/>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𝐴</m:t>
                              </m:r>
                              <m:r>
                                <a:rPr lang="en-US" sz="2800" b="0" i="1" smtClean="0">
                                  <a:latin typeface="Cambria Math" panose="02040503050406030204" pitchFamily="18" charset="0"/>
                                </a:rPr>
                                <m:t>+</m:t>
                              </m:r>
                              <m:r>
                                <a:rPr lang="en-US" sz="2800" b="0" i="1" smtClean="0">
                                  <a:latin typeface="Cambria Math" panose="02040503050406030204" pitchFamily="18" charset="0"/>
                                </a:rPr>
                                <m:t>𝑈𝐷𝑉</m:t>
                              </m:r>
                            </m:e>
                          </m:d>
                        </m:e>
                        <m:sup>
                          <m:r>
                            <a:rPr lang="en-US" sz="2800" b="0" i="1" smtClean="0">
                              <a:latin typeface="Cambria Math" panose="02040503050406030204" pitchFamily="18" charset="0"/>
                            </a:rPr>
                            <m:t>−1</m:t>
                          </m:r>
                        </m:sup>
                      </m:s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𝐴</m:t>
                          </m:r>
                        </m:e>
                        <m:sup>
                          <m:r>
                            <a:rPr lang="en-US" sz="2800" b="0" i="1" smtClean="0">
                              <a:latin typeface="Cambria Math" panose="02040503050406030204" pitchFamily="18" charset="0"/>
                            </a:rPr>
                            <m:t>−1</m:t>
                          </m:r>
                        </m:sup>
                      </m:s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𝐴</m:t>
                          </m:r>
                        </m:e>
                        <m:sup>
                          <m:r>
                            <a:rPr lang="en-US" sz="2800" b="0" i="1" smtClean="0">
                              <a:latin typeface="Cambria Math" panose="02040503050406030204" pitchFamily="18" charset="0"/>
                            </a:rPr>
                            <m:t>−1</m:t>
                          </m:r>
                        </m:sup>
                      </m:sSup>
                      <m:r>
                        <a:rPr lang="en-US" sz="2800" b="0" i="1" smtClean="0">
                          <a:latin typeface="Cambria Math" panose="02040503050406030204" pitchFamily="18" charset="0"/>
                        </a:rPr>
                        <m:t>𝑈</m:t>
                      </m:r>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𝐷</m:t>
                                  </m:r>
                                </m:e>
                                <m:sup>
                                  <m:r>
                                    <a:rPr lang="en-US" sz="2800" b="0" i="1" smtClean="0">
                                      <a:latin typeface="Cambria Math" panose="02040503050406030204" pitchFamily="18" charset="0"/>
                                    </a:rPr>
                                    <m:t>−1</m:t>
                                  </m:r>
                                </m:sup>
                              </m:sSup>
                              <m:r>
                                <a:rPr lang="en-US" sz="2800" b="0" i="1" smtClean="0">
                                  <a:latin typeface="Cambria Math" panose="02040503050406030204" pitchFamily="18" charset="0"/>
                                </a:rPr>
                                <m:t>+</m:t>
                              </m:r>
                              <m:r>
                                <a:rPr lang="en-US" sz="2800" b="0" i="1" smtClean="0">
                                  <a:latin typeface="Cambria Math" panose="02040503050406030204" pitchFamily="18" charset="0"/>
                                </a:rPr>
                                <m:t>𝑉</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𝐴</m:t>
                                  </m:r>
                                </m:e>
                                <m:sup>
                                  <m:r>
                                    <a:rPr lang="en-US" sz="2800" b="0" i="1" smtClean="0">
                                      <a:latin typeface="Cambria Math" panose="02040503050406030204" pitchFamily="18" charset="0"/>
                                    </a:rPr>
                                    <m:t>−1</m:t>
                                  </m:r>
                                </m:sup>
                              </m:sSup>
                              <m:r>
                                <a:rPr lang="en-US" sz="2800" b="0" i="1" smtClean="0">
                                  <a:latin typeface="Cambria Math" panose="02040503050406030204" pitchFamily="18" charset="0"/>
                                </a:rPr>
                                <m:t>𝑈</m:t>
                              </m:r>
                            </m:e>
                          </m:d>
                        </m:e>
                        <m:sup>
                          <m:r>
                            <a:rPr lang="en-US" sz="2800" b="0" i="1" smtClean="0">
                              <a:latin typeface="Cambria Math" panose="02040503050406030204" pitchFamily="18" charset="0"/>
                            </a:rPr>
                            <m:t>−1</m:t>
                          </m:r>
                        </m:sup>
                      </m:sSup>
                      <m:r>
                        <a:rPr lang="en-US" sz="2800" b="0" i="1" smtClean="0">
                          <a:latin typeface="Cambria Math" panose="02040503050406030204" pitchFamily="18" charset="0"/>
                        </a:rPr>
                        <m:t>𝑉</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𝐴</m:t>
                          </m:r>
                        </m:e>
                        <m:sup>
                          <m:r>
                            <a:rPr lang="en-US" sz="2800" b="0" i="1" smtClean="0">
                              <a:latin typeface="Cambria Math" panose="02040503050406030204" pitchFamily="18" charset="0"/>
                            </a:rPr>
                            <m:t>−1</m:t>
                          </m:r>
                        </m:sup>
                      </m:sSup>
                    </m:oMath>
                  </m:oMathPara>
                </a14:m>
                <a:endParaRPr lang="en-US" sz="2800" dirty="0"/>
              </a:p>
              <a:p>
                <a:pPr>
                  <a:defRPr/>
                </a:pPr>
                <a:r>
                  <a:rPr lang="en-US" sz="2800" dirty="0"/>
                  <a:t>which applied in our case, with </a:t>
                </a:r>
                <a14:m>
                  <m:oMath xmlns:m="http://schemas.openxmlformats.org/officeDocument/2006/math">
                    <m:r>
                      <a:rPr lang="en-US" sz="2800" b="0" i="1" smtClean="0">
                        <a:latin typeface="Cambria Math" panose="02040503050406030204" pitchFamily="18" charset="0"/>
                      </a:rPr>
                      <m:t>𝑈</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𝑉</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𝐵𝑠</m:t>
                        </m:r>
                        <m:r>
                          <a:rPr lang="en-US" sz="2800" b="0" i="1" smtClean="0">
                            <a:latin typeface="Cambria Math" panose="02040503050406030204" pitchFamily="18" charset="0"/>
                          </a:rPr>
                          <m:t>  </m:t>
                        </m:r>
                        <m:r>
                          <a:rPr lang="en-US" sz="2800" b="0" i="1" smtClean="0">
                            <a:latin typeface="Cambria Math" panose="02040503050406030204" pitchFamily="18" charset="0"/>
                          </a:rPr>
                          <m:t>𝑦</m:t>
                        </m:r>
                      </m:e>
                    </m:d>
                  </m:oMath>
                </a14:m>
                <a:r>
                  <a:rPr lang="en-US" sz="2800" dirty="0"/>
                  <a:t>, </a:t>
                </a:r>
              </a:p>
              <a:p>
                <a:pPr>
                  <a:defRPr/>
                </a:pPr>
                <a14:m>
                  <m:oMath xmlns:m="http://schemas.openxmlformats.org/officeDocument/2006/math">
                    <m:r>
                      <a:rPr lang="en-US" sz="2800" b="0" i="1" smtClean="0">
                        <a:latin typeface="Cambria Math" panose="02040503050406030204" pitchFamily="18" charset="0"/>
                      </a:rPr>
                      <m:t>𝐷</m:t>
                    </m:r>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2"/>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m:rPr>
                                      <m:brk m:alnAt="7"/>
                                    </m:rPr>
                                    <a:rPr lang="en-US" sz="2800" b="0" i="1" smtClean="0">
                                      <a:latin typeface="Cambria Math" panose="02040503050406030204" pitchFamily="18" charset="0"/>
                                    </a:rPr>
                                    <m:t>1</m:t>
                                  </m:r>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𝑠</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𝐵𝑠</m:t>
                                  </m:r>
                                </m:den>
                              </m:f>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𝑠</m:t>
                                  </m:r>
                                </m:den>
                              </m:f>
                            </m:e>
                          </m:mr>
                        </m:m>
                      </m:e>
                    </m:d>
                  </m:oMath>
                </a14:m>
                <a:r>
                  <a:rPr lang="en-US" sz="2800" dirty="0"/>
                  <a:t> , we get a rank-two update on </a:t>
                </a:r>
                <a14:m>
                  <m:oMath xmlns:m="http://schemas.openxmlformats.org/officeDocument/2006/math">
                    <m:r>
                      <a:rPr lang="en-US" sz="2800" b="0" i="1" smtClean="0">
                        <a:latin typeface="Cambria Math" panose="02040503050406030204" pitchFamily="18" charset="0"/>
                      </a:rPr>
                      <m:t>𝐶</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𝐵</m:t>
                        </m:r>
                      </m:e>
                      <m:sup>
                        <m:r>
                          <a:rPr lang="en-US" sz="2800" b="0" i="1" smtClean="0">
                            <a:latin typeface="Cambria Math" panose="02040503050406030204" pitchFamily="18" charset="0"/>
                          </a:rPr>
                          <m:t>−1</m:t>
                        </m:r>
                      </m:sup>
                    </m:sSup>
                  </m:oMath>
                </a14:m>
                <a:r>
                  <a:rPr lang="en-US" sz="2800" dirty="0"/>
                  <a:t>:</a:t>
                </a:r>
              </a:p>
              <a:p>
                <a:pPr>
                  <a:defRPr/>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𝐶</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𝐼</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𝑠</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𝑇</m:t>
                                  </m:r>
                                </m:sup>
                              </m:sSup>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𝑠</m:t>
                              </m:r>
                            </m:den>
                          </m:f>
                        </m:e>
                      </m:d>
                      <m:r>
                        <a:rPr lang="en-US" sz="2800" b="0" i="1" smtClean="0">
                          <a:latin typeface="Cambria Math" panose="02040503050406030204" pitchFamily="18" charset="0"/>
                        </a:rPr>
                        <m:t>𝐶</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𝐼</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𝑦</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𝑠</m:t>
                                  </m:r>
                                </m:e>
                                <m:sup>
                                  <m:r>
                                    <a:rPr lang="en-US" sz="2800" b="0" i="1" smtClean="0">
                                      <a:latin typeface="Cambria Math" panose="02040503050406030204" pitchFamily="18" charset="0"/>
                                    </a:rPr>
                                    <m:t>𝑇</m:t>
                                  </m:r>
                                </m:sup>
                              </m:sSup>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𝑠</m:t>
                              </m:r>
                            </m:den>
                          </m:f>
                        </m:e>
                      </m:d>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𝑠</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𝑠</m:t>
                              </m:r>
                            </m:e>
                            <m:sup>
                              <m:r>
                                <a:rPr lang="en-US" sz="2800" b="0" i="1" smtClean="0">
                                  <a:latin typeface="Cambria Math" panose="02040503050406030204" pitchFamily="18" charset="0"/>
                                </a:rPr>
                                <m:t>𝑇</m:t>
                              </m:r>
                            </m:sup>
                          </m:sSup>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𝑠</m:t>
                          </m:r>
                        </m:den>
                      </m:f>
                    </m:oMath>
                  </m:oMathPara>
                </a14:m>
                <a:endParaRPr lang="en-US" sz="2800" dirty="0"/>
              </a:p>
              <a:p>
                <a:pPr>
                  <a:defRPr/>
                </a:pPr>
                <a:r>
                  <a:rPr lang="en-US" sz="2800" dirty="0"/>
                  <a:t>and hence the BFGS is quite “cheap”, O</a:t>
                </a:r>
                <a14:m>
                  <m:oMath xmlns:m="http://schemas.openxmlformats.org/officeDocument/2006/math">
                    <m:d>
                      <m:dPr>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𝑛</m:t>
                            </m:r>
                          </m:e>
                          <m:sup>
                            <m:r>
                              <a:rPr lang="en-US" sz="2800" b="0" i="1" smtClean="0">
                                <a:latin typeface="Cambria Math" panose="02040503050406030204" pitchFamily="18" charset="0"/>
                              </a:rPr>
                              <m:t>2</m:t>
                            </m:r>
                          </m:sup>
                        </m:sSup>
                      </m:e>
                    </m:d>
                  </m:oMath>
                </a14:m>
                <a:r>
                  <a:rPr lang="en-US" sz="2800" dirty="0"/>
                  <a:t> per update. </a:t>
                </a:r>
              </a:p>
            </p:txBody>
          </p:sp>
        </mc:Choice>
        <mc:Fallback xmlns="">
          <p:sp>
            <p:nvSpPr>
              <p:cNvPr id="11" name="TextBox 25">
                <a:extLst>
                  <a:ext uri="{FF2B5EF4-FFF2-40B4-BE49-F238E27FC236}">
                    <a16:creationId xmlns:a16="http://schemas.microsoft.com/office/drawing/2014/main" id="{754AD703-5C5A-6D45-9C93-692F5A7CA4F4}"/>
                  </a:ext>
                </a:extLst>
              </p:cNvPr>
              <p:cNvSpPr txBox="1">
                <a:spLocks noRot="1" noChangeAspect="1" noMove="1" noResize="1" noEditPoints="1" noAdjustHandles="1" noChangeArrowheads="1" noChangeShapeType="1" noTextEdit="1"/>
              </p:cNvSpPr>
              <p:nvPr/>
            </p:nvSpPr>
            <p:spPr bwMode="auto">
              <a:xfrm>
                <a:off x="859258" y="1422513"/>
                <a:ext cx="10628931" cy="4993418"/>
              </a:xfrm>
              <a:prstGeom prst="rect">
                <a:avLst/>
              </a:prstGeom>
              <a:blipFill>
                <a:blip r:embed="rId4"/>
                <a:stretch>
                  <a:fillRect l="-1193" t="-1777" b="-25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TextBox 1">
            <a:extLst>
              <a:ext uri="{FF2B5EF4-FFF2-40B4-BE49-F238E27FC236}">
                <a16:creationId xmlns:a16="http://schemas.microsoft.com/office/drawing/2014/main" id="{914390E8-667D-924F-AC3C-3D677A951501}"/>
              </a:ext>
            </a:extLst>
          </p:cNvPr>
          <p:cNvSpPr txBox="1"/>
          <p:nvPr/>
        </p:nvSpPr>
        <p:spPr>
          <a:xfrm>
            <a:off x="5523271" y="2957051"/>
            <a:ext cx="65" cy="276999"/>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3157980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Appendix III: MLE Approximation, cont.</a:t>
            </a:r>
          </a:p>
        </p:txBody>
      </p:sp>
      <p:pic>
        <p:nvPicPr>
          <p:cNvPr id="18" name="Picture 2" descr="mage result for uconn">
            <a:extLst>
              <a:ext uri="{FF2B5EF4-FFF2-40B4-BE49-F238E27FC236}">
                <a16:creationId xmlns:a16="http://schemas.microsoft.com/office/drawing/2014/main" id="{13BD90A2-1A95-C345-B144-7DDC82A00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8" y="6282466"/>
            <a:ext cx="772415" cy="575218"/>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A5286AEB-4835-434D-850D-60D60B2D8CF3}"/>
              </a:ext>
            </a:extLst>
          </p:cNvPr>
          <p:cNvSpPr/>
          <p:nvPr/>
        </p:nvSpPr>
        <p:spPr>
          <a:xfrm>
            <a:off x="392555" y="1174539"/>
            <a:ext cx="11411518" cy="52413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1" name="TextBox 25">
                <a:extLst>
                  <a:ext uri="{FF2B5EF4-FFF2-40B4-BE49-F238E27FC236}">
                    <a16:creationId xmlns:a16="http://schemas.microsoft.com/office/drawing/2014/main" id="{754AD703-5C5A-6D45-9C93-692F5A7CA4F4}"/>
                  </a:ext>
                </a:extLst>
              </p:cNvPr>
              <p:cNvSpPr txBox="1">
                <a:spLocks noChangeArrowheads="1"/>
              </p:cNvSpPr>
              <p:nvPr/>
            </p:nvSpPr>
            <p:spPr bwMode="auto">
              <a:xfrm>
                <a:off x="859258" y="1422513"/>
                <a:ext cx="10628931" cy="487800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3600" dirty="0"/>
                  <a:t>Davidon-Fletcher-Powell Update</a:t>
                </a:r>
              </a:p>
              <a:p>
                <a:pPr>
                  <a:defRPr/>
                </a:pPr>
                <a:endParaRPr lang="en-US" dirty="0"/>
              </a:p>
              <a:p>
                <a:pPr>
                  <a:defRPr/>
                </a:pPr>
                <a:r>
                  <a:rPr lang="en-US" sz="2800" dirty="0"/>
                  <a:t>Alternatively, we can compute a rank-two update directly on inverse </a:t>
                </a:r>
                <a14:m>
                  <m:oMath xmlns:m="http://schemas.openxmlformats.org/officeDocument/2006/math">
                    <m:r>
                      <a:rPr lang="en-US" sz="2800" b="0" i="1" smtClean="0">
                        <a:latin typeface="Cambria Math" panose="02040503050406030204" pitchFamily="18" charset="0"/>
                      </a:rPr>
                      <m:t>𝐶</m:t>
                    </m:r>
                  </m:oMath>
                </a14:m>
                <a:r>
                  <a:rPr lang="en-US" sz="2800" dirty="0"/>
                  <a:t>:</a:t>
                </a:r>
              </a:p>
              <a:p>
                <a:pPr>
                  <a:defRPr/>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𝐶</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r>
                        <a:rPr lang="en-US" sz="2800" b="0" i="1" smtClean="0">
                          <a:latin typeface="Cambria Math" panose="02040503050406030204" pitchFamily="18" charset="0"/>
                        </a:rPr>
                        <m:t>𝐶</m:t>
                      </m:r>
                      <m:r>
                        <a:rPr lang="en-US" sz="2800" b="0" i="1" smtClean="0">
                          <a:latin typeface="Cambria Math" panose="02040503050406030204" pitchFamily="18" charset="0"/>
                        </a:rPr>
                        <m:t>+</m:t>
                      </m:r>
                      <m:r>
                        <a:rPr lang="en-US" sz="2800" b="0" i="1" smtClean="0">
                          <a:latin typeface="Cambria Math" panose="02040503050406030204" pitchFamily="18" charset="0"/>
                        </a:rPr>
                        <m:t>𝑎𝑢</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𝑢</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m:t>
                      </m:r>
                      <m:r>
                        <a:rPr lang="en-US" sz="2800" b="0" i="1" smtClean="0">
                          <a:latin typeface="Cambria Math" panose="02040503050406030204" pitchFamily="18" charset="0"/>
                        </a:rPr>
                        <m:t>𝑏𝑣</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𝑣</m:t>
                          </m:r>
                        </m:e>
                        <m:sup>
                          <m:r>
                            <a:rPr lang="en-US" sz="2800" b="0" i="1" smtClean="0">
                              <a:latin typeface="Cambria Math" panose="02040503050406030204" pitchFamily="18" charset="0"/>
                            </a:rPr>
                            <m:t>𝑇</m:t>
                          </m:r>
                        </m:sup>
                      </m:sSup>
                    </m:oMath>
                  </m:oMathPara>
                </a14:m>
                <a:endParaRPr lang="en-US" sz="2800" dirty="0"/>
              </a:p>
              <a:p>
                <a:pPr>
                  <a:defRPr/>
                </a:pPr>
                <a:r>
                  <a:rPr lang="en-US" sz="2800" dirty="0"/>
                  <a:t>Using secant equation </a:t>
                </a:r>
                <a14:m>
                  <m:oMath xmlns:m="http://schemas.openxmlformats.org/officeDocument/2006/math">
                    <m:r>
                      <a:rPr lang="en-US" sz="2800" b="0" i="1" smtClean="0">
                        <a:latin typeface="Cambria Math" panose="02040503050406030204" pitchFamily="18" charset="0"/>
                      </a:rPr>
                      <m:t>𝑠</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𝐶</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𝑦</m:t>
                    </m:r>
                  </m:oMath>
                </a14:m>
                <a:r>
                  <a:rPr lang="en-US" sz="2800" dirty="0"/>
                  <a:t>, setting </a:t>
                </a:r>
                <a14:m>
                  <m:oMath xmlns:m="http://schemas.openxmlformats.org/officeDocument/2006/math">
                    <m:r>
                      <a:rPr lang="en-US" sz="2800" b="0" i="1" smtClean="0">
                        <a:latin typeface="Cambria Math" panose="02040503050406030204" pitchFamily="18" charset="0"/>
                      </a:rPr>
                      <m:t>𝑢</m:t>
                    </m:r>
                    <m:r>
                      <a:rPr lang="en-US" sz="2800" b="0" i="1" smtClean="0">
                        <a:latin typeface="Cambria Math" panose="02040503050406030204" pitchFamily="18" charset="0"/>
                      </a:rPr>
                      <m:t>=</m:t>
                    </m:r>
                    <m:r>
                      <a:rPr lang="en-US" sz="2800" b="0" i="1" smtClean="0">
                        <a:latin typeface="Cambria Math" panose="02040503050406030204" pitchFamily="18" charset="0"/>
                      </a:rPr>
                      <m:t>𝑠</m:t>
                    </m:r>
                  </m:oMath>
                </a14:m>
                <a:r>
                  <a:rPr lang="en-US" sz="2800" dirty="0"/>
                  <a:t>, </a:t>
                </a:r>
                <a14:m>
                  <m:oMath xmlns:m="http://schemas.openxmlformats.org/officeDocument/2006/math">
                    <m:r>
                      <a:rPr lang="en-US" sz="2800" b="0" i="1" smtClean="0">
                        <a:latin typeface="Cambria Math" panose="02040503050406030204" pitchFamily="18" charset="0"/>
                      </a:rPr>
                      <m:t>𝑣</m:t>
                    </m:r>
                    <m:r>
                      <a:rPr lang="en-US" sz="2800" b="0" i="1" smtClean="0">
                        <a:latin typeface="Cambria Math" panose="02040503050406030204" pitchFamily="18" charset="0"/>
                      </a:rPr>
                      <m:t>=</m:t>
                    </m:r>
                    <m:r>
                      <a:rPr lang="en-US" sz="2800" b="0" i="1" smtClean="0">
                        <a:latin typeface="Cambria Math" panose="02040503050406030204" pitchFamily="18" charset="0"/>
                      </a:rPr>
                      <m:t>𝐶𝑦</m:t>
                    </m:r>
                  </m:oMath>
                </a14:m>
                <a:r>
                  <a:rPr lang="en-US" sz="2800" dirty="0"/>
                  <a:t>, and solving for </a:t>
                </a:r>
                <a14:m>
                  <m:oMath xmlns:m="http://schemas.openxmlformats.org/officeDocument/2006/math">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𝑏</m:t>
                    </m:r>
                  </m:oMath>
                </a14:m>
                <a:r>
                  <a:rPr lang="en-US" sz="2800" dirty="0"/>
                  <a:t> yields the </a:t>
                </a:r>
                <a:r>
                  <a:rPr lang="en-US" sz="2800" dirty="0" err="1"/>
                  <a:t>Davidon</a:t>
                </a:r>
                <a:r>
                  <a:rPr lang="en-US" sz="2800" dirty="0"/>
                  <a:t>-Fletcher-Powell </a:t>
                </a:r>
                <a:r>
                  <a:rPr lang="en-US" sz="2800" dirty="0">
                    <a:solidFill>
                      <a:srgbClr val="FF0000"/>
                    </a:solidFill>
                  </a:rPr>
                  <a:t>DFP</a:t>
                </a:r>
                <a:r>
                  <a:rPr lang="en-US" sz="2800" dirty="0"/>
                  <a:t> update </a:t>
                </a:r>
              </a:p>
              <a:p>
                <a:pPr>
                  <a:defRPr/>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𝐶</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r>
                        <a:rPr lang="en-US" sz="2800" b="0" i="1" smtClean="0">
                          <a:latin typeface="Cambria Math" panose="02040503050406030204" pitchFamily="18" charset="0"/>
                        </a:rPr>
                        <m:t>𝐶</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𝐶𝑦</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𝐶</m:t>
                          </m:r>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𝐶𝑦</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𝑠</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𝑠</m:t>
                              </m:r>
                            </m:e>
                            <m:sup>
                              <m:r>
                                <a:rPr lang="en-US" sz="2800" b="0" i="1" smtClean="0">
                                  <a:latin typeface="Cambria Math" panose="02040503050406030204" pitchFamily="18" charset="0"/>
                                </a:rPr>
                                <m:t>𝑇</m:t>
                              </m:r>
                            </m:sup>
                          </m:sSup>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𝑠</m:t>
                          </m:r>
                        </m:den>
                      </m:f>
                    </m:oMath>
                  </m:oMathPara>
                </a14:m>
                <a:endParaRPr lang="en-US" sz="2800" dirty="0"/>
              </a:p>
              <a:p>
                <a:pPr>
                  <a:defRPr/>
                </a:pPr>
                <a:r>
                  <a:rPr lang="en-US" sz="2800" dirty="0"/>
                  <a:t>Also preserves positive-definiteness of the Hessian and has O</a:t>
                </a:r>
                <a14:m>
                  <m:oMath xmlns:m="http://schemas.openxmlformats.org/officeDocument/2006/math">
                    <m:d>
                      <m:dPr>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𝑛</m:t>
                            </m:r>
                          </m:e>
                          <m:sup>
                            <m:r>
                              <a:rPr lang="en-US" sz="2800" b="0" i="1" smtClean="0">
                                <a:latin typeface="Cambria Math" panose="02040503050406030204" pitchFamily="18" charset="0"/>
                              </a:rPr>
                              <m:t>2</m:t>
                            </m:r>
                          </m:sup>
                        </m:sSup>
                      </m:e>
                    </m:d>
                  </m:oMath>
                </a14:m>
                <a:r>
                  <a:rPr lang="en-US" sz="2800" dirty="0"/>
                  <a:t> per update. </a:t>
                </a:r>
              </a:p>
            </p:txBody>
          </p:sp>
        </mc:Choice>
        <mc:Fallback xmlns="">
          <p:sp>
            <p:nvSpPr>
              <p:cNvPr id="11" name="TextBox 25">
                <a:extLst>
                  <a:ext uri="{FF2B5EF4-FFF2-40B4-BE49-F238E27FC236}">
                    <a16:creationId xmlns:a16="http://schemas.microsoft.com/office/drawing/2014/main" id="{754AD703-5C5A-6D45-9C93-692F5A7CA4F4}"/>
                  </a:ext>
                </a:extLst>
              </p:cNvPr>
              <p:cNvSpPr txBox="1">
                <a:spLocks noRot="1" noChangeAspect="1" noMove="1" noResize="1" noEditPoints="1" noAdjustHandles="1" noChangeArrowheads="1" noChangeShapeType="1" noTextEdit="1"/>
              </p:cNvSpPr>
              <p:nvPr/>
            </p:nvSpPr>
            <p:spPr bwMode="auto">
              <a:xfrm>
                <a:off x="859258" y="1422513"/>
                <a:ext cx="10628931" cy="4878002"/>
              </a:xfrm>
              <a:prstGeom prst="rect">
                <a:avLst/>
              </a:prstGeom>
              <a:blipFill>
                <a:blip r:embed="rId4"/>
                <a:stretch>
                  <a:fillRect l="-1193" t="-1818" r="-1313" b="-23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TextBox 1">
            <a:extLst>
              <a:ext uri="{FF2B5EF4-FFF2-40B4-BE49-F238E27FC236}">
                <a16:creationId xmlns:a16="http://schemas.microsoft.com/office/drawing/2014/main" id="{914390E8-667D-924F-AC3C-3D677A951501}"/>
              </a:ext>
            </a:extLst>
          </p:cNvPr>
          <p:cNvSpPr txBox="1"/>
          <p:nvPr/>
        </p:nvSpPr>
        <p:spPr>
          <a:xfrm>
            <a:off x="5523271" y="2957051"/>
            <a:ext cx="65" cy="276999"/>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3799331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Motivation: Abstract</a:t>
            </a:r>
          </a:p>
        </p:txBody>
      </p:sp>
      <p:sp>
        <p:nvSpPr>
          <p:cNvPr id="12" name="Rounded Rectangle 11"/>
          <p:cNvSpPr/>
          <p:nvPr/>
        </p:nvSpPr>
        <p:spPr>
          <a:xfrm>
            <a:off x="741680" y="1097280"/>
            <a:ext cx="10703560" cy="44196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25"/>
          <p:cNvSpPr txBox="1">
            <a:spLocks noChangeArrowheads="1"/>
          </p:cNvSpPr>
          <p:nvPr/>
        </p:nvSpPr>
        <p:spPr bwMode="auto">
          <a:xfrm>
            <a:off x="1571364" y="1325511"/>
            <a:ext cx="92456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r>
              <a:rPr lang="en-US" sz="1600" dirty="0">
                <a:solidFill>
                  <a:srgbClr val="FF0000"/>
                </a:solidFill>
              </a:rPr>
              <a:t>Generalized linear models </a:t>
            </a:r>
            <a:r>
              <a:rPr lang="en-US" sz="1600" dirty="0"/>
              <a:t>have long proven useful in extending linear regression to allow for response variables without the assumption of normality placed on the error distribution. Depending on the nature of the response data, one may choose an appropriate link function to relate the linear model to the mean of the response variable. Historically, in the case of </a:t>
            </a:r>
            <a:r>
              <a:rPr lang="en-US" sz="1600" dirty="0">
                <a:solidFill>
                  <a:srgbClr val="FF0000"/>
                </a:solidFill>
              </a:rPr>
              <a:t>count data</a:t>
            </a:r>
            <a:r>
              <a:rPr lang="en-US" sz="1600" dirty="0"/>
              <a:t>, </a:t>
            </a:r>
            <a:r>
              <a:rPr lang="en-US" sz="1600" dirty="0">
                <a:solidFill>
                  <a:srgbClr val="FF0000"/>
                </a:solidFill>
              </a:rPr>
              <a:t>Poisson regression </a:t>
            </a:r>
            <a:r>
              <a:rPr lang="en-US" sz="1600" dirty="0"/>
              <a:t>has been used to model the association between count response data and explanatory variables under the strict assumption of </a:t>
            </a:r>
            <a:r>
              <a:rPr lang="en-US" sz="1600" dirty="0" err="1">
                <a:solidFill>
                  <a:srgbClr val="FF0000"/>
                </a:solidFill>
              </a:rPr>
              <a:t>equi</a:t>
            </a:r>
            <a:r>
              <a:rPr lang="en-US" sz="1600" dirty="0">
                <a:solidFill>
                  <a:srgbClr val="FF0000"/>
                </a:solidFill>
              </a:rPr>
              <a:t>-dispersion</a:t>
            </a:r>
            <a:r>
              <a:rPr lang="en-US" sz="1600" dirty="0"/>
              <a:t> (i.e. the variance equals the mean). Most count data modeled in this way, however, violate this assumption; the variance is either larger or smaller than the mean. The literature is rich concerning approaches to model over-dispersed data (</a:t>
            </a:r>
            <a:r>
              <a:rPr lang="en-US" sz="1600" dirty="0">
                <a:solidFill>
                  <a:srgbClr val="FF0000"/>
                </a:solidFill>
              </a:rPr>
              <a:t>Negative Binomial</a:t>
            </a:r>
            <a:r>
              <a:rPr lang="en-US" sz="1600" dirty="0"/>
              <a:t>, </a:t>
            </a:r>
            <a:r>
              <a:rPr lang="en-US" sz="1600" dirty="0">
                <a:solidFill>
                  <a:srgbClr val="FF0000"/>
                </a:solidFill>
              </a:rPr>
              <a:t>over-dispersed Poisson models</a:t>
            </a:r>
            <a:r>
              <a:rPr lang="en-US" sz="1600" dirty="0"/>
              <a:t>, etc.), but neglects under-dispersion. Until 2010, there was a need for a flexible alternative able to model both over- and under-dispersed count data within the regression context. Sellers &amp; </a:t>
            </a:r>
            <a:r>
              <a:rPr lang="en-US" sz="1600" dirty="0" err="1"/>
              <a:t>Shmueli</a:t>
            </a:r>
            <a:r>
              <a:rPr lang="en-US" sz="1600" dirty="0"/>
              <a:t> (2010) integrated the </a:t>
            </a:r>
            <a:r>
              <a:rPr lang="en-US" sz="1600" dirty="0">
                <a:solidFill>
                  <a:srgbClr val="FF0000"/>
                </a:solidFill>
              </a:rPr>
              <a:t>Conway-Maxwell-Poisson (CMP) distribution</a:t>
            </a:r>
            <a:r>
              <a:rPr lang="en-US" sz="1600" dirty="0"/>
              <a:t> into the context of a GLM as one potential solution. The contribution of this work is in extending the CMP regression model to also account for </a:t>
            </a:r>
            <a:r>
              <a:rPr lang="en-US" sz="1600" dirty="0">
                <a:solidFill>
                  <a:srgbClr val="FF0000"/>
                </a:solidFill>
              </a:rPr>
              <a:t>random effects </a:t>
            </a:r>
            <a:r>
              <a:rPr lang="en-US" sz="1600" dirty="0"/>
              <a:t>within a </a:t>
            </a:r>
            <a:r>
              <a:rPr lang="en-US" sz="1600" dirty="0">
                <a:solidFill>
                  <a:srgbClr val="FF0000"/>
                </a:solidFill>
              </a:rPr>
              <a:t>longitudinal study</a:t>
            </a:r>
            <a:r>
              <a:rPr lang="en-US" sz="1600" dirty="0"/>
              <a:t>. We demonstrate model flexibility of the CMP longitudinal model via simulated and real data examples. This is joint work with Kimberly Sellers from Georgetown University, with special thanks to Darcy Morris from the U.S. Census Bureau for her assistance with this research.</a:t>
            </a:r>
          </a:p>
          <a:p>
            <a:endParaRPr lang="en-US" altLang="en-US" i="1" dirty="0">
              <a:solidFill>
                <a:schemeClr val="bg1"/>
              </a:solidFill>
            </a:endParaRPr>
          </a:p>
          <a:p>
            <a:endParaRPr lang="en-US" altLang="en-US" i="1" dirty="0">
              <a:solidFill>
                <a:schemeClr val="bg1"/>
              </a:solidFill>
            </a:endParaRPr>
          </a:p>
        </p:txBody>
      </p:sp>
      <p:pic>
        <p:nvPicPr>
          <p:cNvPr id="8" name="Picture 2" descr="mage result for uconn">
            <a:extLst>
              <a:ext uri="{FF2B5EF4-FFF2-40B4-BE49-F238E27FC236}">
                <a16:creationId xmlns:a16="http://schemas.microsoft.com/office/drawing/2014/main" id="{90F9E44F-E326-C141-81F4-9A66F7873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4" y="6271708"/>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96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741680" y="1097280"/>
            <a:ext cx="10703560" cy="356078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1540884" y="1183023"/>
                <a:ext cx="9245600" cy="32954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Consider the Linear Model</a:t>
                </a:r>
              </a:p>
              <a:p>
                <a:endParaRPr lang="en-US" altLang="en-US" i="1" dirty="0">
                  <a:solidFill>
                    <a:schemeClr val="bg1"/>
                  </a:solidFill>
                </a:endParaRPr>
              </a:p>
              <a:p>
                <a:pPr/>
                <a14:m>
                  <m:oMathPara xmlns:m="http://schemas.openxmlformats.org/officeDocument/2006/math">
                    <m:oMathParaPr>
                      <m:jc m:val="centerGroup"/>
                    </m:oMathParaPr>
                    <m:oMath xmlns:m="http://schemas.openxmlformats.org/officeDocument/2006/math">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𝑦</m:t>
                          </m:r>
                        </m:e>
                        <m:sub>
                          <m:r>
                            <a:rPr lang="en-US" altLang="en-US" b="0" i="1" smtClean="0">
                              <a:solidFill>
                                <a:schemeClr val="tx1"/>
                              </a:solidFill>
                              <a:latin typeface="Cambria Math" panose="02040503050406030204" pitchFamily="18" charset="0"/>
                            </a:rPr>
                            <m:t>𝑖</m:t>
                          </m:r>
                        </m:sub>
                      </m:sSub>
                      <m:r>
                        <a:rPr lang="en-US" altLang="en-US" b="0" i="1" smtClean="0">
                          <a:solidFill>
                            <a:schemeClr val="tx1"/>
                          </a:solidFill>
                          <a:latin typeface="Cambria Math" panose="02040503050406030204" pitchFamily="18" charset="0"/>
                        </a:rPr>
                        <m:t>=</m:t>
                      </m:r>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𝛽</m:t>
                          </m:r>
                        </m:e>
                        <m:sub>
                          <m:r>
                            <a:rPr lang="en-US" altLang="en-US" b="0" i="1" smtClean="0">
                              <a:solidFill>
                                <a:schemeClr val="tx1"/>
                              </a:solidFill>
                              <a:latin typeface="Cambria Math" panose="02040503050406030204" pitchFamily="18" charset="0"/>
                            </a:rPr>
                            <m:t>0</m:t>
                          </m:r>
                        </m:sub>
                      </m:sSub>
                      <m:r>
                        <a:rPr lang="en-US" altLang="en-US" b="0" i="1" smtClean="0">
                          <a:solidFill>
                            <a:schemeClr val="tx1"/>
                          </a:solidFill>
                          <a:latin typeface="Cambria Math" panose="02040503050406030204" pitchFamily="18" charset="0"/>
                        </a:rPr>
                        <m:t>+</m:t>
                      </m:r>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𝛽</m:t>
                          </m:r>
                        </m:e>
                        <m:sub>
                          <m:r>
                            <a:rPr lang="en-US" altLang="en-US" b="0" i="1" smtClean="0">
                              <a:solidFill>
                                <a:schemeClr val="tx1"/>
                              </a:solidFill>
                              <a:latin typeface="Cambria Math" panose="02040503050406030204" pitchFamily="18" charset="0"/>
                            </a:rPr>
                            <m:t>1</m:t>
                          </m:r>
                        </m:sub>
                      </m:sSub>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𝑥</m:t>
                          </m:r>
                        </m:e>
                        <m:sub>
                          <m:r>
                            <a:rPr lang="en-US" altLang="en-US" b="0" i="1" smtClean="0">
                              <a:solidFill>
                                <a:schemeClr val="tx1"/>
                              </a:solidFill>
                              <a:latin typeface="Cambria Math" panose="02040503050406030204" pitchFamily="18" charset="0"/>
                            </a:rPr>
                            <m:t>𝑖</m:t>
                          </m:r>
                          <m:r>
                            <a:rPr lang="en-US" altLang="en-US" b="0" i="1" smtClean="0">
                              <a:solidFill>
                                <a:schemeClr val="tx1"/>
                              </a:solidFill>
                              <a:latin typeface="Cambria Math" panose="02040503050406030204" pitchFamily="18" charset="0"/>
                            </a:rPr>
                            <m:t>1</m:t>
                          </m:r>
                        </m:sub>
                      </m:sSub>
                      <m:r>
                        <a:rPr lang="en-US" altLang="en-US" b="0" i="1" smtClean="0">
                          <a:solidFill>
                            <a:schemeClr val="tx1"/>
                          </a:solidFill>
                          <a:latin typeface="Cambria Math" panose="02040503050406030204" pitchFamily="18" charset="0"/>
                        </a:rPr>
                        <m:t>+…+</m:t>
                      </m:r>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𝛽</m:t>
                          </m:r>
                        </m:e>
                        <m:sub>
                          <m:r>
                            <a:rPr lang="en-US" altLang="en-US" b="0" i="1" smtClean="0">
                              <a:solidFill>
                                <a:schemeClr val="tx1"/>
                              </a:solidFill>
                              <a:latin typeface="Cambria Math" panose="02040503050406030204" pitchFamily="18" charset="0"/>
                            </a:rPr>
                            <m:t>𝑝</m:t>
                          </m:r>
                        </m:sub>
                      </m:sSub>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𝑥</m:t>
                          </m:r>
                        </m:e>
                        <m:sub>
                          <m:r>
                            <a:rPr lang="en-US" altLang="en-US" b="0" i="1" smtClean="0">
                              <a:solidFill>
                                <a:schemeClr val="tx1"/>
                              </a:solidFill>
                              <a:latin typeface="Cambria Math" panose="02040503050406030204" pitchFamily="18" charset="0"/>
                            </a:rPr>
                            <m:t>𝑖𝑝</m:t>
                          </m:r>
                        </m:sub>
                      </m:sSub>
                      <m:r>
                        <a:rPr lang="en-US" altLang="en-US" b="0" i="1" smtClean="0">
                          <a:solidFill>
                            <a:schemeClr val="tx1"/>
                          </a:solidFill>
                          <a:latin typeface="Cambria Math" panose="02040503050406030204" pitchFamily="18" charset="0"/>
                        </a:rPr>
                        <m:t>+</m:t>
                      </m:r>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𝜀</m:t>
                          </m:r>
                        </m:e>
                        <m:sub>
                          <m:r>
                            <a:rPr lang="en-US" altLang="en-US" b="0" i="1" smtClean="0">
                              <a:solidFill>
                                <a:schemeClr val="tx1"/>
                              </a:solidFill>
                              <a:latin typeface="Cambria Math" panose="02040503050406030204" pitchFamily="18" charset="0"/>
                            </a:rPr>
                            <m:t>𝑖</m:t>
                          </m:r>
                        </m:sub>
                      </m:sSub>
                      <m:r>
                        <a:rPr lang="en-US" altLang="en-US" b="0" i="1" smtClean="0">
                          <a:solidFill>
                            <a:schemeClr val="tx1"/>
                          </a:solidFill>
                          <a:latin typeface="Cambria Math" panose="02040503050406030204" pitchFamily="18" charset="0"/>
                        </a:rPr>
                        <m:t>       </m:t>
                      </m:r>
                      <m:r>
                        <a:rPr lang="en-US" altLang="en-US" b="0" i="1" smtClean="0">
                          <a:solidFill>
                            <a:schemeClr val="tx1"/>
                          </a:solidFill>
                          <a:latin typeface="Cambria Math" panose="02040503050406030204" pitchFamily="18" charset="0"/>
                        </a:rPr>
                        <m:t>𝑖</m:t>
                      </m:r>
                      <m:r>
                        <a:rPr lang="en-US" altLang="en-US" b="0" i="1" smtClean="0">
                          <a:solidFill>
                            <a:schemeClr val="tx1"/>
                          </a:solidFill>
                          <a:latin typeface="Cambria Math" panose="02040503050406030204" pitchFamily="18" charset="0"/>
                        </a:rPr>
                        <m:t>=1,…,</m:t>
                      </m:r>
                      <m:r>
                        <a:rPr lang="en-US" altLang="en-US" b="0" i="1" smtClean="0">
                          <a:solidFill>
                            <a:schemeClr val="tx1"/>
                          </a:solidFill>
                          <a:latin typeface="Cambria Math" panose="02040503050406030204" pitchFamily="18" charset="0"/>
                        </a:rPr>
                        <m:t>𝑛</m:t>
                      </m:r>
                    </m:oMath>
                  </m:oMathPara>
                </a14:m>
                <a:endParaRPr lang="en-US" altLang="en-US" b="0" i="1" dirty="0">
                  <a:solidFill>
                    <a:schemeClr val="tx1"/>
                  </a:solidFill>
                </a:endParaRPr>
              </a:p>
              <a:p>
                <a:pPr/>
                <a14:m>
                  <m:oMathPara xmlns:m="http://schemas.openxmlformats.org/officeDocument/2006/math">
                    <m:oMathParaPr>
                      <m:jc m:val="centerGroup"/>
                    </m:oMathParaPr>
                    <m:oMath xmlns:m="http://schemas.openxmlformats.org/officeDocument/2006/math">
                      <m:r>
                        <a:rPr lang="en-US" altLang="en-US" b="0" i="1" smtClean="0">
                          <a:solidFill>
                            <a:schemeClr val="tx1"/>
                          </a:solidFill>
                          <a:latin typeface="Cambria Math" panose="02040503050406030204" pitchFamily="18" charset="0"/>
                        </a:rPr>
                        <m:t>⇔</m:t>
                      </m:r>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𝑦</m:t>
                          </m:r>
                        </m:e>
                        <m:sub>
                          <m:r>
                            <a:rPr lang="en-US" altLang="en-US" b="0" i="1" smtClean="0">
                              <a:solidFill>
                                <a:schemeClr val="tx1"/>
                              </a:solidFill>
                              <a:latin typeface="Cambria Math" panose="02040503050406030204" pitchFamily="18" charset="0"/>
                            </a:rPr>
                            <m:t>𝑖</m:t>
                          </m:r>
                        </m:sub>
                      </m:sSub>
                      <m:r>
                        <a:rPr lang="en-US" altLang="en-US" b="0" i="1" smtClean="0">
                          <a:solidFill>
                            <a:schemeClr val="tx1"/>
                          </a:solidFill>
                          <a:latin typeface="Cambria Math" panose="02040503050406030204" pitchFamily="18" charset="0"/>
                        </a:rPr>
                        <m:t>=</m:t>
                      </m:r>
                      <m:sSubSup>
                        <m:sSubSupPr>
                          <m:ctrlPr>
                            <a:rPr lang="en-US" altLang="en-US" b="0" i="1" dirty="0" smtClean="0">
                              <a:solidFill>
                                <a:schemeClr val="tx1"/>
                              </a:solidFill>
                              <a:latin typeface="Cambria Math" panose="02040503050406030204" pitchFamily="18" charset="0"/>
                            </a:rPr>
                          </m:ctrlPr>
                        </m:sSubSupPr>
                        <m:e>
                          <m:r>
                            <a:rPr lang="en-US" altLang="en-US" b="1" i="1" dirty="0" smtClean="0">
                              <a:solidFill>
                                <a:schemeClr val="tx1"/>
                              </a:solidFill>
                              <a:latin typeface="Cambria Math" panose="02040503050406030204" pitchFamily="18" charset="0"/>
                            </a:rPr>
                            <m:t>𝒙</m:t>
                          </m:r>
                        </m:e>
                        <m:sub>
                          <m:r>
                            <a:rPr lang="en-US" altLang="en-US" b="0" i="1" dirty="0" smtClean="0">
                              <a:solidFill>
                                <a:schemeClr val="tx1"/>
                              </a:solidFill>
                              <a:latin typeface="Cambria Math" panose="02040503050406030204" pitchFamily="18" charset="0"/>
                            </a:rPr>
                            <m:t>𝑖</m:t>
                          </m:r>
                        </m:sub>
                        <m:sup>
                          <m:r>
                            <a:rPr lang="en-US" altLang="en-US" b="0" i="1" dirty="0" smtClean="0">
                              <a:solidFill>
                                <a:schemeClr val="tx1"/>
                              </a:solidFill>
                              <a:latin typeface="Cambria Math" panose="02040503050406030204" pitchFamily="18" charset="0"/>
                            </a:rPr>
                            <m:t>𝑇</m:t>
                          </m:r>
                        </m:sup>
                      </m:sSubSup>
                      <m:r>
                        <a:rPr lang="en-US" altLang="en-US" b="1" i="1" dirty="0" smtClean="0">
                          <a:solidFill>
                            <a:schemeClr val="tx1"/>
                          </a:solidFill>
                          <a:latin typeface="Cambria Math" panose="02040503050406030204" pitchFamily="18" charset="0"/>
                        </a:rPr>
                        <m:t>𝜷</m:t>
                      </m:r>
                      <m:r>
                        <a:rPr lang="en-US" altLang="en-US" b="0" i="1" dirty="0" smtClean="0">
                          <a:solidFill>
                            <a:schemeClr val="tx1"/>
                          </a:solidFill>
                          <a:latin typeface="Cambria Math" panose="02040503050406030204" pitchFamily="18" charset="0"/>
                        </a:rPr>
                        <m:t>+</m:t>
                      </m:r>
                      <m:sSub>
                        <m:sSubPr>
                          <m:ctrlPr>
                            <a:rPr lang="en-US" altLang="en-US" b="0" i="1" dirty="0" smtClean="0">
                              <a:solidFill>
                                <a:schemeClr val="tx1"/>
                              </a:solidFill>
                              <a:latin typeface="Cambria Math" panose="02040503050406030204" pitchFamily="18" charset="0"/>
                            </a:rPr>
                          </m:ctrlPr>
                        </m:sSubPr>
                        <m:e>
                          <m:r>
                            <a:rPr lang="en-US" altLang="en-US" b="0" i="1" dirty="0" smtClean="0">
                              <a:solidFill>
                                <a:schemeClr val="tx1"/>
                              </a:solidFill>
                              <a:latin typeface="Cambria Math" panose="02040503050406030204" pitchFamily="18" charset="0"/>
                            </a:rPr>
                            <m:t>𝜀</m:t>
                          </m:r>
                        </m:e>
                        <m:sub>
                          <m:r>
                            <a:rPr lang="en-US" altLang="en-US" b="0" i="1" dirty="0" smtClean="0">
                              <a:solidFill>
                                <a:schemeClr val="tx1"/>
                              </a:solidFill>
                              <a:latin typeface="Cambria Math" panose="02040503050406030204" pitchFamily="18" charset="0"/>
                            </a:rPr>
                            <m:t>𝑖</m:t>
                          </m:r>
                        </m:sub>
                      </m:sSub>
                    </m:oMath>
                  </m:oMathPara>
                </a14:m>
                <a:endParaRPr lang="en-US" altLang="en-US" b="0" i="1" dirty="0">
                  <a:solidFill>
                    <a:schemeClr val="tx1"/>
                  </a:solidFill>
                </a:endParaRPr>
              </a:p>
              <a:p>
                <a:pPr/>
                <a14:m>
                  <m:oMathPara xmlns:m="http://schemas.openxmlformats.org/officeDocument/2006/math">
                    <m:oMathParaPr>
                      <m:jc m:val="centerGroup"/>
                    </m:oMathParaPr>
                    <m:oMath xmlns:m="http://schemas.openxmlformats.org/officeDocument/2006/math">
                      <m:r>
                        <a:rPr lang="en-US" altLang="en-US" i="1">
                          <a:latin typeface="Cambria Math" panose="02040503050406030204" pitchFamily="18" charset="0"/>
                        </a:rPr>
                        <m:t>⇔</m:t>
                      </m:r>
                      <m:r>
                        <a:rPr lang="en-US" altLang="en-US" b="1" i="1" smtClean="0">
                          <a:latin typeface="Cambria Math" panose="02040503050406030204" pitchFamily="18" charset="0"/>
                        </a:rPr>
                        <m:t>𝒀</m:t>
                      </m:r>
                      <m:r>
                        <a:rPr lang="en-US" altLang="en-US" b="1" i="1" smtClean="0">
                          <a:latin typeface="Cambria Math" panose="02040503050406030204" pitchFamily="18" charset="0"/>
                        </a:rPr>
                        <m:t>=</m:t>
                      </m:r>
                      <m:r>
                        <a:rPr lang="en-US" altLang="en-US" b="1" i="1" smtClean="0">
                          <a:latin typeface="Cambria Math" panose="02040503050406030204" pitchFamily="18" charset="0"/>
                        </a:rPr>
                        <m:t>𝑿</m:t>
                      </m:r>
                      <m:r>
                        <a:rPr lang="en-US" altLang="en-US" b="1" i="1" dirty="0">
                          <a:latin typeface="Cambria Math" panose="02040503050406030204" pitchFamily="18" charset="0"/>
                        </a:rPr>
                        <m:t>𝜷</m:t>
                      </m:r>
                      <m:r>
                        <a:rPr lang="en-US" altLang="en-US" i="1" dirty="0">
                          <a:latin typeface="Cambria Math" panose="02040503050406030204" pitchFamily="18" charset="0"/>
                        </a:rPr>
                        <m:t>+</m:t>
                      </m:r>
                      <m:r>
                        <a:rPr lang="en-US" altLang="en-US" b="1" i="1" dirty="0" smtClean="0">
                          <a:latin typeface="Cambria Math" panose="02040503050406030204" pitchFamily="18" charset="0"/>
                        </a:rPr>
                        <m:t>𝜺</m:t>
                      </m:r>
                    </m:oMath>
                  </m:oMathPara>
                </a14:m>
                <a:endParaRPr lang="en-US" altLang="en-US" b="1" i="1" dirty="0">
                  <a:solidFill>
                    <a:schemeClr val="tx1"/>
                  </a:solidFill>
                </a:endParaRPr>
              </a:p>
              <a:p>
                <a:endParaRPr lang="en-US" altLang="en-US" b="1" i="1" dirty="0"/>
              </a:p>
              <a:p>
                <a:r>
                  <a:rPr lang="en-US" altLang="en-US" dirty="0">
                    <a:solidFill>
                      <a:schemeClr val="tx1"/>
                    </a:solidFill>
                  </a:rPr>
                  <a:t>where </a:t>
                </a:r>
              </a:p>
              <a:p>
                <a:pPr/>
                <a14:m>
                  <m:oMathPara xmlns:m="http://schemas.openxmlformats.org/officeDocument/2006/math">
                    <m:oMathParaPr>
                      <m:jc m:val="centerGroup"/>
                    </m:oMathParaPr>
                    <m:oMath xmlns:m="http://schemas.openxmlformats.org/officeDocument/2006/math">
                      <m:sSub>
                        <m:sSubPr>
                          <m:ctrlPr>
                            <a:rPr lang="en-US" altLang="en-US" b="1" i="1" smtClean="0">
                              <a:solidFill>
                                <a:schemeClr val="tx1"/>
                              </a:solidFill>
                              <a:latin typeface="Cambria Math" panose="02040503050406030204" pitchFamily="18" charset="0"/>
                            </a:rPr>
                          </m:ctrlPr>
                        </m:sSubPr>
                        <m:e>
                          <m:r>
                            <a:rPr lang="en-US" altLang="en-US" b="1" i="1" smtClean="0">
                              <a:solidFill>
                                <a:schemeClr val="tx1"/>
                              </a:solidFill>
                              <a:latin typeface="Cambria Math" panose="02040503050406030204" pitchFamily="18" charset="0"/>
                            </a:rPr>
                            <m:t>𝒀</m:t>
                          </m:r>
                        </m:e>
                        <m:sub>
                          <m:r>
                            <a:rPr lang="en-US" altLang="en-US" b="0" i="1" smtClean="0">
                              <a:solidFill>
                                <a:schemeClr val="tx1"/>
                              </a:solidFill>
                              <a:latin typeface="Cambria Math" panose="02040503050406030204" pitchFamily="18" charset="0"/>
                            </a:rPr>
                            <m:t>𝑛</m:t>
                          </m:r>
                          <m:r>
                            <a:rPr lang="en-US" altLang="en-US" b="0" i="1" smtClean="0">
                              <a:solidFill>
                                <a:schemeClr val="tx1"/>
                              </a:solidFill>
                              <a:latin typeface="Cambria Math" panose="02040503050406030204" pitchFamily="18" charset="0"/>
                            </a:rPr>
                            <m:t> </m:t>
                          </m:r>
                          <m:r>
                            <m:rPr>
                              <m:sty m:val="p"/>
                            </m:rPr>
                            <a:rPr lang="en-US" altLang="en-US" b="0" i="0" smtClean="0">
                              <a:solidFill>
                                <a:schemeClr val="tx1"/>
                              </a:solidFill>
                              <a:latin typeface="Cambria Math" panose="02040503050406030204" pitchFamily="18" charset="0"/>
                            </a:rPr>
                            <m:t>x</m:t>
                          </m:r>
                          <m:r>
                            <a:rPr lang="en-US" altLang="en-US" b="0" i="1" smtClean="0">
                              <a:solidFill>
                                <a:schemeClr val="tx1"/>
                              </a:solidFill>
                              <a:latin typeface="Cambria Math" panose="02040503050406030204" pitchFamily="18" charset="0"/>
                            </a:rPr>
                            <m:t> 1</m:t>
                          </m:r>
                        </m:sub>
                      </m:sSub>
                      <m:r>
                        <a:rPr lang="en-US" altLang="en-US" b="0" i="1" smtClean="0">
                          <a:solidFill>
                            <a:schemeClr val="tx1"/>
                          </a:solidFill>
                          <a:latin typeface="Cambria Math" panose="02040503050406030204" pitchFamily="18" charset="0"/>
                        </a:rPr>
                        <m:t>=</m:t>
                      </m:r>
                      <m:d>
                        <m:dPr>
                          <m:begChr m:val="["/>
                          <m:endChr m:val="]"/>
                          <m:ctrlPr>
                            <a:rPr lang="en-US" altLang="en-US" b="0" i="1" smtClean="0">
                              <a:solidFill>
                                <a:schemeClr val="tx1"/>
                              </a:solidFill>
                              <a:latin typeface="Cambria Math" panose="02040503050406030204" pitchFamily="18" charset="0"/>
                            </a:rPr>
                          </m:ctrlPr>
                        </m:dPr>
                        <m:e>
                          <m:m>
                            <m:mPr>
                              <m:mcs>
                                <m:mc>
                                  <m:mcPr>
                                    <m:count m:val="1"/>
                                    <m:mcJc m:val="center"/>
                                  </m:mcPr>
                                </m:mc>
                              </m:mcs>
                              <m:ctrlPr>
                                <a:rPr lang="en-US" altLang="en-US" b="0" i="1" smtClean="0">
                                  <a:solidFill>
                                    <a:schemeClr val="tx1"/>
                                  </a:solidFill>
                                  <a:latin typeface="Cambria Math" panose="02040503050406030204" pitchFamily="18" charset="0"/>
                                </a:rPr>
                              </m:ctrlPr>
                            </m:mPr>
                            <m:mr>
                              <m:e>
                                <m:m>
                                  <m:mPr>
                                    <m:mcs>
                                      <m:mc>
                                        <m:mcPr>
                                          <m:count m:val="1"/>
                                          <m:mcJc m:val="center"/>
                                        </m:mcPr>
                                      </m:mc>
                                    </m:mcs>
                                    <m:ctrlPr>
                                      <a:rPr lang="en-US" altLang="en-US" b="0" i="1" smtClean="0">
                                        <a:solidFill>
                                          <a:schemeClr val="tx1"/>
                                        </a:solidFill>
                                        <a:latin typeface="Cambria Math" panose="02040503050406030204" pitchFamily="18" charset="0"/>
                                      </a:rPr>
                                    </m:ctrlPr>
                                  </m:mPr>
                                  <m:mr>
                                    <m:e>
                                      <m:sSub>
                                        <m:sSubPr>
                                          <m:ctrlPr>
                                            <a:rPr lang="en-US" altLang="en-US" b="0" i="1" smtClean="0">
                                              <a:solidFill>
                                                <a:schemeClr val="tx1"/>
                                              </a:solidFill>
                                              <a:latin typeface="Cambria Math" panose="02040503050406030204" pitchFamily="18" charset="0"/>
                                            </a:rPr>
                                          </m:ctrlPr>
                                        </m:sSubPr>
                                        <m:e>
                                          <m:r>
                                            <m:rPr>
                                              <m:brk m:alnAt="7"/>
                                            </m:rPr>
                                            <a:rPr lang="en-US" altLang="en-US" b="0" i="1" smtClean="0">
                                              <a:solidFill>
                                                <a:schemeClr val="tx1"/>
                                              </a:solidFill>
                                              <a:latin typeface="Cambria Math" panose="02040503050406030204" pitchFamily="18" charset="0"/>
                                            </a:rPr>
                                            <m:t>𝑦</m:t>
                                          </m:r>
                                        </m:e>
                                        <m:sub>
                                          <m:r>
                                            <m:rPr>
                                              <m:brk m:alnAt="7"/>
                                            </m:rPr>
                                            <a:rPr lang="en-US" altLang="en-US" b="0" i="1" smtClean="0">
                                              <a:solidFill>
                                                <a:schemeClr val="tx1"/>
                                              </a:solidFill>
                                              <a:latin typeface="Cambria Math" panose="02040503050406030204" pitchFamily="18" charset="0"/>
                                            </a:rPr>
                                            <m:t>1</m:t>
                                          </m:r>
                                        </m:sub>
                                      </m:sSub>
                                    </m:e>
                                  </m:mr>
                                  <m:mr>
                                    <m:e>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𝑦</m:t>
                                          </m:r>
                                        </m:e>
                                        <m:sub>
                                          <m:r>
                                            <a:rPr lang="en-US" altLang="en-US" b="0" i="1" smtClean="0">
                                              <a:solidFill>
                                                <a:schemeClr val="tx1"/>
                                              </a:solidFill>
                                              <a:latin typeface="Cambria Math" panose="02040503050406030204" pitchFamily="18" charset="0"/>
                                            </a:rPr>
                                            <m:t>2</m:t>
                                          </m:r>
                                        </m:sub>
                                      </m:sSub>
                                    </m:e>
                                  </m:mr>
                                </m:m>
                              </m:e>
                            </m:mr>
                            <m:mr>
                              <m:e>
                                <m:m>
                                  <m:mPr>
                                    <m:mcs>
                                      <m:mc>
                                        <m:mcPr>
                                          <m:count m:val="1"/>
                                          <m:mcJc m:val="center"/>
                                        </m:mcPr>
                                      </m:mc>
                                    </m:mcs>
                                    <m:ctrlPr>
                                      <a:rPr lang="en-US" altLang="en-US" b="0" i="1" smtClean="0">
                                        <a:solidFill>
                                          <a:schemeClr val="tx1"/>
                                        </a:solidFill>
                                        <a:latin typeface="Cambria Math" panose="02040503050406030204" pitchFamily="18" charset="0"/>
                                      </a:rPr>
                                    </m:ctrlPr>
                                  </m:mPr>
                                  <m:mr>
                                    <m:e>
                                      <m:r>
                                        <m:rPr>
                                          <m:brk m:alnAt="7"/>
                                        </m:rPr>
                                        <a:rPr lang="en-US" altLang="en-US" b="0" i="1" smtClean="0">
                                          <a:solidFill>
                                            <a:schemeClr val="tx1"/>
                                          </a:solidFill>
                                          <a:latin typeface="Cambria Math" panose="02040503050406030204" pitchFamily="18" charset="0"/>
                                        </a:rPr>
                                        <m:t>⋮</m:t>
                                      </m:r>
                                    </m:e>
                                  </m:mr>
                                  <m:mr>
                                    <m:e>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𝑦</m:t>
                                          </m:r>
                                        </m:e>
                                        <m:sub>
                                          <m:r>
                                            <a:rPr lang="en-US" altLang="en-US" b="0" i="1" smtClean="0">
                                              <a:solidFill>
                                                <a:schemeClr val="tx1"/>
                                              </a:solidFill>
                                              <a:latin typeface="Cambria Math" panose="02040503050406030204" pitchFamily="18" charset="0"/>
                                            </a:rPr>
                                            <m:t>𝑛</m:t>
                                          </m:r>
                                        </m:sub>
                                      </m:sSub>
                                    </m:e>
                                  </m:mr>
                                </m:m>
                              </m:e>
                            </m:mr>
                          </m:m>
                        </m:e>
                      </m:d>
                      <m:r>
                        <a:rPr lang="en-US" altLang="en-US" b="0" i="1" smtClean="0">
                          <a:solidFill>
                            <a:schemeClr val="tx1"/>
                          </a:solidFill>
                          <a:latin typeface="Cambria Math" panose="02040503050406030204" pitchFamily="18" charset="0"/>
                        </a:rPr>
                        <m:t>,  </m:t>
                      </m:r>
                      <m:r>
                        <a:rPr lang="en-US" altLang="en-US" b="1" i="1" smtClean="0">
                          <a:solidFill>
                            <a:schemeClr val="tx1"/>
                          </a:solidFill>
                          <a:latin typeface="Cambria Math" panose="02040503050406030204" pitchFamily="18" charset="0"/>
                        </a:rPr>
                        <m:t>𝑿</m:t>
                      </m:r>
                      <m:r>
                        <a:rPr lang="en-US" altLang="en-US" b="0" i="1" smtClean="0">
                          <a:solidFill>
                            <a:schemeClr val="tx1"/>
                          </a:solidFill>
                          <a:latin typeface="Cambria Math" panose="02040503050406030204" pitchFamily="18" charset="0"/>
                        </a:rPr>
                        <m:t>=</m:t>
                      </m:r>
                      <m:d>
                        <m:dPr>
                          <m:begChr m:val="["/>
                          <m:endChr m:val="]"/>
                          <m:ctrlPr>
                            <a:rPr lang="en-US" altLang="en-US" b="0" i="1" smtClean="0">
                              <a:solidFill>
                                <a:schemeClr val="tx1"/>
                              </a:solidFill>
                              <a:latin typeface="Cambria Math" panose="02040503050406030204" pitchFamily="18" charset="0"/>
                            </a:rPr>
                          </m:ctrlPr>
                        </m:dPr>
                        <m:e>
                          <m:m>
                            <m:mPr>
                              <m:mcs>
                                <m:mc>
                                  <m:mcPr>
                                    <m:count m:val="2"/>
                                    <m:mcJc m:val="center"/>
                                  </m:mcPr>
                                </m:mc>
                              </m:mcs>
                              <m:ctrlPr>
                                <a:rPr lang="en-US" altLang="en-US" b="0" i="1" smtClean="0">
                                  <a:solidFill>
                                    <a:schemeClr val="tx1"/>
                                  </a:solidFill>
                                  <a:latin typeface="Cambria Math" panose="02040503050406030204" pitchFamily="18" charset="0"/>
                                </a:rPr>
                              </m:ctrlPr>
                            </m:mPr>
                            <m:mr>
                              <m:e>
                                <m:m>
                                  <m:mPr>
                                    <m:mcs>
                                      <m:mc>
                                        <m:mcPr>
                                          <m:count m:val="1"/>
                                          <m:mcJc m:val="center"/>
                                        </m:mcPr>
                                      </m:mc>
                                    </m:mcs>
                                    <m:ctrlPr>
                                      <a:rPr lang="en-US" altLang="en-US" b="0" i="1" smtClean="0">
                                        <a:solidFill>
                                          <a:schemeClr val="tx1"/>
                                        </a:solidFill>
                                        <a:latin typeface="Cambria Math" panose="02040503050406030204" pitchFamily="18" charset="0"/>
                                      </a:rPr>
                                    </m:ctrlPr>
                                  </m:mPr>
                                  <m:mr>
                                    <m:e>
                                      <m:m>
                                        <m:mPr>
                                          <m:mcs>
                                            <m:mc>
                                              <m:mcPr>
                                                <m:count m:val="2"/>
                                                <m:mcJc m:val="center"/>
                                              </m:mcPr>
                                            </m:mc>
                                          </m:mcs>
                                          <m:ctrlPr>
                                            <a:rPr lang="en-US" altLang="en-US" b="0" i="1" smtClean="0">
                                              <a:solidFill>
                                                <a:schemeClr val="tx1"/>
                                              </a:solidFill>
                                              <a:latin typeface="Cambria Math" panose="02040503050406030204" pitchFamily="18" charset="0"/>
                                            </a:rPr>
                                          </m:ctrlPr>
                                        </m:mPr>
                                        <m:mr>
                                          <m:e>
                                            <m:r>
                                              <m:rPr>
                                                <m:brk m:alnAt="7"/>
                                              </m:rPr>
                                              <a:rPr lang="en-US" altLang="en-US" b="0" i="1" smtClean="0">
                                                <a:solidFill>
                                                  <a:schemeClr val="tx1"/>
                                                </a:solidFill>
                                                <a:latin typeface="Cambria Math" panose="02040503050406030204" pitchFamily="18" charset="0"/>
                                              </a:rPr>
                                              <m:t>1</m:t>
                                            </m:r>
                                          </m:e>
                                          <m:e>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𝑥</m:t>
                                                </m:r>
                                              </m:e>
                                              <m:sub>
                                                <m:r>
                                                  <a:rPr lang="en-US" altLang="en-US" b="0" i="1" smtClean="0">
                                                    <a:solidFill>
                                                      <a:schemeClr val="tx1"/>
                                                    </a:solidFill>
                                                    <a:latin typeface="Cambria Math" panose="02040503050406030204" pitchFamily="18" charset="0"/>
                                                  </a:rPr>
                                                  <m:t>11</m:t>
                                                </m:r>
                                              </m:sub>
                                            </m:sSub>
                                          </m:e>
                                        </m:mr>
                                      </m:m>
                                    </m:e>
                                  </m:mr>
                                  <m:mr>
                                    <m:e>
                                      <m:m>
                                        <m:mPr>
                                          <m:mcs>
                                            <m:mc>
                                              <m:mcPr>
                                                <m:count m:val="2"/>
                                                <m:mcJc m:val="center"/>
                                              </m:mcPr>
                                            </m:mc>
                                          </m:mcs>
                                          <m:ctrlPr>
                                            <a:rPr lang="en-US" altLang="en-US" b="0" i="1" smtClean="0">
                                              <a:solidFill>
                                                <a:schemeClr val="tx1"/>
                                              </a:solidFill>
                                              <a:latin typeface="Cambria Math" panose="02040503050406030204" pitchFamily="18" charset="0"/>
                                            </a:rPr>
                                          </m:ctrlPr>
                                        </m:mPr>
                                        <m:mr>
                                          <m:e>
                                            <m:r>
                                              <m:rPr>
                                                <m:brk m:alnAt="7"/>
                                              </m:rPr>
                                              <a:rPr lang="en-US" altLang="en-US" b="0" i="1" smtClean="0">
                                                <a:solidFill>
                                                  <a:schemeClr val="tx1"/>
                                                </a:solidFill>
                                                <a:latin typeface="Cambria Math" panose="02040503050406030204" pitchFamily="18" charset="0"/>
                                              </a:rPr>
                                              <m:t>1</m:t>
                                            </m:r>
                                          </m:e>
                                          <m:e>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𝑥</m:t>
                                                </m:r>
                                              </m:e>
                                              <m:sub>
                                                <m:r>
                                                  <a:rPr lang="en-US" altLang="en-US" b="0" i="1" smtClean="0">
                                                    <a:solidFill>
                                                      <a:schemeClr val="tx1"/>
                                                    </a:solidFill>
                                                    <a:latin typeface="Cambria Math" panose="02040503050406030204" pitchFamily="18" charset="0"/>
                                                  </a:rPr>
                                                  <m:t>21</m:t>
                                                </m:r>
                                              </m:sub>
                                            </m:sSub>
                                          </m:e>
                                        </m:mr>
                                      </m:m>
                                    </m:e>
                                  </m:mr>
                                </m:m>
                              </m:e>
                              <m:e>
                                <m:m>
                                  <m:mPr>
                                    <m:mcs>
                                      <m:mc>
                                        <m:mcPr>
                                          <m:count m:val="1"/>
                                          <m:mcJc m:val="center"/>
                                        </m:mcPr>
                                      </m:mc>
                                    </m:mcs>
                                    <m:ctrlPr>
                                      <a:rPr lang="en-US" altLang="en-US" b="0" i="1" smtClean="0">
                                        <a:solidFill>
                                          <a:schemeClr val="tx1"/>
                                        </a:solidFill>
                                        <a:latin typeface="Cambria Math" panose="02040503050406030204" pitchFamily="18" charset="0"/>
                                      </a:rPr>
                                    </m:ctrlPr>
                                  </m:mPr>
                                  <m:mr>
                                    <m:e>
                                      <m:m>
                                        <m:mPr>
                                          <m:mcs>
                                            <m:mc>
                                              <m:mcPr>
                                                <m:count m:val="2"/>
                                                <m:mcJc m:val="center"/>
                                              </m:mcPr>
                                            </m:mc>
                                          </m:mcs>
                                          <m:ctrlPr>
                                            <a:rPr lang="en-US" altLang="en-US" b="0" i="1" smtClean="0">
                                              <a:solidFill>
                                                <a:schemeClr val="tx1"/>
                                              </a:solidFill>
                                              <a:latin typeface="Cambria Math" panose="02040503050406030204" pitchFamily="18" charset="0"/>
                                            </a:rPr>
                                          </m:ctrlPr>
                                        </m:mPr>
                                        <m:mr>
                                          <m:e>
                                            <m:r>
                                              <m:rPr>
                                                <m:brk m:alnAt="7"/>
                                              </m:rPr>
                                              <a:rPr lang="en-US" altLang="en-US" b="0" i="1" smtClean="0">
                                                <a:solidFill>
                                                  <a:schemeClr val="tx1"/>
                                                </a:solidFill>
                                                <a:latin typeface="Cambria Math" panose="02040503050406030204" pitchFamily="18" charset="0"/>
                                              </a:rPr>
                                              <m:t>…</m:t>
                                            </m:r>
                                          </m:e>
                                          <m:e>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𝑥</m:t>
                                                </m:r>
                                              </m:e>
                                              <m:sub>
                                                <m:r>
                                                  <a:rPr lang="en-US" altLang="en-US" b="0" i="1" smtClean="0">
                                                    <a:solidFill>
                                                      <a:schemeClr val="tx1"/>
                                                    </a:solidFill>
                                                    <a:latin typeface="Cambria Math" panose="02040503050406030204" pitchFamily="18" charset="0"/>
                                                  </a:rPr>
                                                  <m:t>1</m:t>
                                                </m:r>
                                                <m:r>
                                                  <a:rPr lang="en-US" altLang="en-US" b="0" i="1" smtClean="0">
                                                    <a:solidFill>
                                                      <a:schemeClr val="tx1"/>
                                                    </a:solidFill>
                                                    <a:latin typeface="Cambria Math" panose="02040503050406030204" pitchFamily="18" charset="0"/>
                                                  </a:rPr>
                                                  <m:t>𝑝</m:t>
                                                </m:r>
                                              </m:sub>
                                            </m:sSub>
                                          </m:e>
                                        </m:mr>
                                      </m:m>
                                    </m:e>
                                  </m:mr>
                                  <m:mr>
                                    <m:e>
                                      <m:m>
                                        <m:mPr>
                                          <m:mcs>
                                            <m:mc>
                                              <m:mcPr>
                                                <m:count m:val="2"/>
                                                <m:mcJc m:val="center"/>
                                              </m:mcPr>
                                            </m:mc>
                                          </m:mcs>
                                          <m:ctrlPr>
                                            <a:rPr lang="en-US" altLang="en-US" b="0" i="1" smtClean="0">
                                              <a:solidFill>
                                                <a:schemeClr val="tx1"/>
                                              </a:solidFill>
                                              <a:latin typeface="Cambria Math" panose="02040503050406030204" pitchFamily="18" charset="0"/>
                                            </a:rPr>
                                          </m:ctrlPr>
                                        </m:mPr>
                                        <m:mr>
                                          <m:e>
                                            <m:r>
                                              <m:rPr>
                                                <m:brk m:alnAt="7"/>
                                              </m:rPr>
                                              <a:rPr lang="en-US" altLang="en-US" b="0" i="1" smtClean="0">
                                                <a:solidFill>
                                                  <a:schemeClr val="tx1"/>
                                                </a:solidFill>
                                                <a:latin typeface="Cambria Math" panose="02040503050406030204" pitchFamily="18" charset="0"/>
                                              </a:rPr>
                                              <m:t>…</m:t>
                                            </m:r>
                                          </m:e>
                                          <m:e>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𝑥</m:t>
                                                </m:r>
                                              </m:e>
                                              <m:sub>
                                                <m:r>
                                                  <a:rPr lang="en-US" altLang="en-US" b="0" i="1" smtClean="0">
                                                    <a:solidFill>
                                                      <a:schemeClr val="tx1"/>
                                                    </a:solidFill>
                                                    <a:latin typeface="Cambria Math" panose="02040503050406030204" pitchFamily="18" charset="0"/>
                                                  </a:rPr>
                                                  <m:t>2</m:t>
                                                </m:r>
                                                <m:r>
                                                  <a:rPr lang="en-US" altLang="en-US" b="0" i="1" smtClean="0">
                                                    <a:solidFill>
                                                      <a:schemeClr val="tx1"/>
                                                    </a:solidFill>
                                                    <a:latin typeface="Cambria Math" panose="02040503050406030204" pitchFamily="18" charset="0"/>
                                                  </a:rPr>
                                                  <m:t>𝑝</m:t>
                                                </m:r>
                                              </m:sub>
                                            </m:sSub>
                                          </m:e>
                                        </m:mr>
                                      </m:m>
                                    </m:e>
                                  </m:mr>
                                </m:m>
                              </m:e>
                            </m:mr>
                            <m:mr>
                              <m:e>
                                <m:m>
                                  <m:mPr>
                                    <m:mcs>
                                      <m:mc>
                                        <m:mcPr>
                                          <m:count m:val="1"/>
                                          <m:mcJc m:val="center"/>
                                        </m:mcPr>
                                      </m:mc>
                                    </m:mcs>
                                    <m:ctrlPr>
                                      <a:rPr lang="en-US" altLang="en-US" b="0" i="1" smtClean="0">
                                        <a:solidFill>
                                          <a:schemeClr val="tx1"/>
                                        </a:solidFill>
                                        <a:latin typeface="Cambria Math" panose="02040503050406030204" pitchFamily="18" charset="0"/>
                                      </a:rPr>
                                    </m:ctrlPr>
                                  </m:mPr>
                                  <m:mr>
                                    <m:e>
                                      <m:m>
                                        <m:mPr>
                                          <m:mcs>
                                            <m:mc>
                                              <m:mcPr>
                                                <m:count m:val="2"/>
                                                <m:mcJc m:val="center"/>
                                              </m:mcPr>
                                            </m:mc>
                                          </m:mcs>
                                          <m:ctrlPr>
                                            <a:rPr lang="en-US" altLang="en-US" b="0" i="1" smtClean="0">
                                              <a:solidFill>
                                                <a:schemeClr val="tx1"/>
                                              </a:solidFill>
                                              <a:latin typeface="Cambria Math" panose="02040503050406030204" pitchFamily="18" charset="0"/>
                                            </a:rPr>
                                          </m:ctrlPr>
                                        </m:mPr>
                                        <m:mr>
                                          <m:e>
                                            <m:r>
                                              <m:rPr>
                                                <m:brk m:alnAt="7"/>
                                              </m:rPr>
                                              <a:rPr lang="en-US" altLang="en-US" b="0" i="1" smtClean="0">
                                                <a:solidFill>
                                                  <a:schemeClr val="tx1"/>
                                                </a:solidFill>
                                                <a:latin typeface="Cambria Math" panose="02040503050406030204" pitchFamily="18" charset="0"/>
                                              </a:rPr>
                                              <m:t>⋮</m:t>
                                            </m:r>
                                            <m:r>
                                              <a:rPr lang="en-US" altLang="en-US" b="0" i="1" smtClean="0">
                                                <a:solidFill>
                                                  <a:schemeClr val="tx1"/>
                                                </a:solidFill>
                                                <a:latin typeface="Cambria Math" panose="02040503050406030204" pitchFamily="18" charset="0"/>
                                              </a:rPr>
                                              <m:t>     </m:t>
                                            </m:r>
                                          </m:e>
                                          <m:e>
                                            <m:r>
                                              <a:rPr lang="en-US" altLang="en-US" b="0" i="1" smtClean="0">
                                                <a:solidFill>
                                                  <a:schemeClr val="tx1"/>
                                                </a:solidFill>
                                                <a:latin typeface="Cambria Math" panose="02040503050406030204" pitchFamily="18" charset="0"/>
                                              </a:rPr>
                                              <m:t>⋮</m:t>
                                            </m:r>
                                          </m:e>
                                        </m:mr>
                                      </m:m>
                                    </m:e>
                                  </m:mr>
                                  <m:mr>
                                    <m:e>
                                      <m:m>
                                        <m:mPr>
                                          <m:mcs>
                                            <m:mc>
                                              <m:mcPr>
                                                <m:count m:val="2"/>
                                                <m:mcJc m:val="center"/>
                                              </m:mcPr>
                                            </m:mc>
                                          </m:mcs>
                                          <m:ctrlPr>
                                            <a:rPr lang="en-US" altLang="en-US" b="0" i="1" smtClean="0">
                                              <a:solidFill>
                                                <a:schemeClr val="tx1"/>
                                              </a:solidFill>
                                              <a:latin typeface="Cambria Math" panose="02040503050406030204" pitchFamily="18" charset="0"/>
                                            </a:rPr>
                                          </m:ctrlPr>
                                        </m:mPr>
                                        <m:mr>
                                          <m:e>
                                            <m:r>
                                              <m:rPr>
                                                <m:brk m:alnAt="7"/>
                                              </m:rPr>
                                              <a:rPr lang="en-US" altLang="en-US" b="0" i="1" smtClean="0">
                                                <a:solidFill>
                                                  <a:schemeClr val="tx1"/>
                                                </a:solidFill>
                                                <a:latin typeface="Cambria Math" panose="02040503050406030204" pitchFamily="18" charset="0"/>
                                              </a:rPr>
                                              <m:t>1</m:t>
                                            </m:r>
                                          </m:e>
                                          <m:e>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𝑥</m:t>
                                                </m:r>
                                              </m:e>
                                              <m:sub>
                                                <m:r>
                                                  <a:rPr lang="en-US" altLang="en-US" b="0" i="1" smtClean="0">
                                                    <a:solidFill>
                                                      <a:schemeClr val="tx1"/>
                                                    </a:solidFill>
                                                    <a:latin typeface="Cambria Math" panose="02040503050406030204" pitchFamily="18" charset="0"/>
                                                  </a:rPr>
                                                  <m:t>𝑛</m:t>
                                                </m:r>
                                                <m:r>
                                                  <a:rPr lang="en-US" altLang="en-US" b="0" i="1" smtClean="0">
                                                    <a:solidFill>
                                                      <a:schemeClr val="tx1"/>
                                                    </a:solidFill>
                                                    <a:latin typeface="Cambria Math" panose="02040503050406030204" pitchFamily="18" charset="0"/>
                                                  </a:rPr>
                                                  <m:t>1</m:t>
                                                </m:r>
                                              </m:sub>
                                            </m:sSub>
                                          </m:e>
                                        </m:mr>
                                      </m:m>
                                    </m:e>
                                  </m:mr>
                                </m:m>
                              </m:e>
                              <m:e>
                                <m:m>
                                  <m:mPr>
                                    <m:mcs>
                                      <m:mc>
                                        <m:mcPr>
                                          <m:count m:val="1"/>
                                          <m:mcJc m:val="center"/>
                                        </m:mcPr>
                                      </m:mc>
                                    </m:mcs>
                                    <m:ctrlPr>
                                      <a:rPr lang="en-US" altLang="en-US" b="0" i="1" smtClean="0">
                                        <a:solidFill>
                                          <a:schemeClr val="tx1"/>
                                        </a:solidFill>
                                        <a:latin typeface="Cambria Math" panose="02040503050406030204" pitchFamily="18" charset="0"/>
                                      </a:rPr>
                                    </m:ctrlPr>
                                  </m:mPr>
                                  <m:mr>
                                    <m:e>
                                      <m:m>
                                        <m:mPr>
                                          <m:mcs>
                                            <m:mc>
                                              <m:mcPr>
                                                <m:count m:val="2"/>
                                                <m:mcJc m:val="center"/>
                                              </m:mcPr>
                                            </m:mc>
                                          </m:mcs>
                                          <m:ctrlPr>
                                            <a:rPr lang="en-US" altLang="en-US" b="0" i="1" smtClean="0">
                                              <a:solidFill>
                                                <a:schemeClr val="tx1"/>
                                              </a:solidFill>
                                              <a:latin typeface="Cambria Math" panose="02040503050406030204" pitchFamily="18" charset="0"/>
                                            </a:rPr>
                                          </m:ctrlPr>
                                        </m:mPr>
                                        <m:mr>
                                          <m:e>
                                            <m:r>
                                              <m:rPr>
                                                <m:brk m:alnAt="7"/>
                                              </m:rPr>
                                              <a:rPr lang="en-US" altLang="en-US" b="0" i="1" smtClean="0">
                                                <a:solidFill>
                                                  <a:schemeClr val="tx1"/>
                                                </a:solidFill>
                                                <a:latin typeface="Cambria Math" panose="02040503050406030204" pitchFamily="18" charset="0"/>
                                              </a:rPr>
                                              <m:t>⋱</m:t>
                                            </m:r>
                                          </m:e>
                                          <m:e>
                                            <m:r>
                                              <a:rPr lang="en-US" altLang="en-US" b="0" i="1" smtClean="0">
                                                <a:solidFill>
                                                  <a:schemeClr val="tx1"/>
                                                </a:solidFill>
                                                <a:latin typeface="Cambria Math" panose="02040503050406030204" pitchFamily="18" charset="0"/>
                                              </a:rPr>
                                              <m:t>⋮</m:t>
                                            </m:r>
                                          </m:e>
                                        </m:mr>
                                      </m:m>
                                    </m:e>
                                  </m:mr>
                                  <m:mr>
                                    <m:e>
                                      <m:m>
                                        <m:mPr>
                                          <m:mcs>
                                            <m:mc>
                                              <m:mcPr>
                                                <m:count m:val="2"/>
                                                <m:mcJc m:val="center"/>
                                              </m:mcPr>
                                            </m:mc>
                                          </m:mcs>
                                          <m:ctrlPr>
                                            <a:rPr lang="en-US" altLang="en-US" b="0" i="1" smtClean="0">
                                              <a:solidFill>
                                                <a:schemeClr val="tx1"/>
                                              </a:solidFill>
                                              <a:latin typeface="Cambria Math" panose="02040503050406030204" pitchFamily="18" charset="0"/>
                                            </a:rPr>
                                          </m:ctrlPr>
                                        </m:mPr>
                                        <m:mr>
                                          <m:e>
                                            <m:r>
                                              <m:rPr>
                                                <m:brk m:alnAt="7"/>
                                              </m:rPr>
                                              <a:rPr lang="en-US" altLang="en-US" b="0" i="1" smtClean="0">
                                                <a:solidFill>
                                                  <a:schemeClr val="tx1"/>
                                                </a:solidFill>
                                                <a:latin typeface="Cambria Math" panose="02040503050406030204" pitchFamily="18" charset="0"/>
                                              </a:rPr>
                                              <m:t>⋯</m:t>
                                            </m:r>
                                          </m:e>
                                          <m:e>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𝑥</m:t>
                                                </m:r>
                                              </m:e>
                                              <m:sub>
                                                <m:r>
                                                  <a:rPr lang="en-US" altLang="en-US" b="0" i="1" smtClean="0">
                                                    <a:solidFill>
                                                      <a:schemeClr val="tx1"/>
                                                    </a:solidFill>
                                                    <a:latin typeface="Cambria Math" panose="02040503050406030204" pitchFamily="18" charset="0"/>
                                                  </a:rPr>
                                                  <m:t>𝑛𝑝</m:t>
                                                </m:r>
                                              </m:sub>
                                            </m:sSub>
                                          </m:e>
                                        </m:mr>
                                      </m:m>
                                    </m:e>
                                  </m:mr>
                                </m:m>
                              </m:e>
                            </m:mr>
                          </m:m>
                        </m:e>
                      </m:d>
                      <m:r>
                        <a:rPr lang="en-US" altLang="en-US" b="0" i="1" smtClean="0">
                          <a:solidFill>
                            <a:schemeClr val="tx1"/>
                          </a:solidFill>
                          <a:latin typeface="Cambria Math" panose="02040503050406030204" pitchFamily="18" charset="0"/>
                        </a:rPr>
                        <m:t>,</m:t>
                      </m:r>
                      <m:r>
                        <a:rPr lang="en-US" altLang="en-US" b="1" i="1" smtClean="0">
                          <a:solidFill>
                            <a:schemeClr val="tx1"/>
                          </a:solidFill>
                          <a:latin typeface="Cambria Math" panose="02040503050406030204" pitchFamily="18" charset="0"/>
                        </a:rPr>
                        <m:t>  </m:t>
                      </m:r>
                      <m:r>
                        <a:rPr lang="en-US" altLang="en-US" b="1" i="1" smtClean="0">
                          <a:solidFill>
                            <a:schemeClr val="tx1"/>
                          </a:solidFill>
                          <a:latin typeface="Cambria Math" panose="02040503050406030204" pitchFamily="18" charset="0"/>
                        </a:rPr>
                        <m:t>𝜷</m:t>
                      </m:r>
                      <m:r>
                        <a:rPr lang="en-US" altLang="en-US" i="1">
                          <a:latin typeface="Cambria Math" panose="02040503050406030204" pitchFamily="18" charset="0"/>
                        </a:rPr>
                        <m:t>=</m:t>
                      </m:r>
                      <m:d>
                        <m:dPr>
                          <m:begChr m:val="["/>
                          <m:endChr m:val="]"/>
                          <m:ctrlPr>
                            <a:rPr lang="en-US" altLang="en-US" i="1">
                              <a:latin typeface="Cambria Math" panose="02040503050406030204" pitchFamily="18" charset="0"/>
                            </a:rPr>
                          </m:ctrlPr>
                        </m:dPr>
                        <m:e>
                          <m:m>
                            <m:mPr>
                              <m:mcs>
                                <m:mc>
                                  <m:mcPr>
                                    <m:count m:val="1"/>
                                    <m:mcJc m:val="center"/>
                                  </m:mcPr>
                                </m:mc>
                              </m:mcs>
                              <m:ctrlPr>
                                <a:rPr lang="en-US" altLang="en-US" i="1">
                                  <a:latin typeface="Cambria Math" panose="02040503050406030204" pitchFamily="18" charset="0"/>
                                </a:rPr>
                              </m:ctrlPr>
                            </m:mPr>
                            <m:mr>
                              <m:e>
                                <m:m>
                                  <m:mPr>
                                    <m:mcs>
                                      <m:mc>
                                        <m:mcPr>
                                          <m:count m:val="1"/>
                                          <m:mcJc m:val="center"/>
                                        </m:mcPr>
                                      </m:mc>
                                    </m:mcs>
                                    <m:ctrlPr>
                                      <a:rPr lang="en-US" altLang="en-US" i="1">
                                        <a:latin typeface="Cambria Math" panose="02040503050406030204" pitchFamily="18" charset="0"/>
                                      </a:rPr>
                                    </m:ctrlPr>
                                  </m:mPr>
                                  <m:mr>
                                    <m:e>
                                      <m:sSub>
                                        <m:sSubPr>
                                          <m:ctrlPr>
                                            <a:rPr lang="en-US" altLang="en-US" b="0" i="1" smtClean="0">
                                              <a:latin typeface="Cambria Math" panose="02040503050406030204" pitchFamily="18" charset="0"/>
                                            </a:rPr>
                                          </m:ctrlPr>
                                        </m:sSubPr>
                                        <m:e>
                                          <m:r>
                                            <a:rPr lang="en-US" altLang="en-US" i="1" smtClean="0">
                                              <a:latin typeface="Cambria Math" panose="02040503050406030204" pitchFamily="18" charset="0"/>
                                            </a:rPr>
                                            <m:t>𝛽</m:t>
                                          </m:r>
                                        </m:e>
                                        <m:sub>
                                          <m:r>
                                            <a:rPr lang="en-US" altLang="en-US" b="0" i="1" smtClean="0">
                                              <a:latin typeface="Cambria Math" panose="02040503050406030204" pitchFamily="18" charset="0"/>
                                            </a:rPr>
                                            <m:t>0</m:t>
                                          </m:r>
                                        </m:sub>
                                      </m:sSub>
                                    </m:e>
                                  </m:mr>
                                  <m:m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𝛽</m:t>
                                          </m:r>
                                        </m:e>
                                        <m:sub>
                                          <m:r>
                                            <a:rPr lang="en-US" altLang="en-US" b="0" i="1" smtClean="0">
                                              <a:latin typeface="Cambria Math" panose="02040503050406030204" pitchFamily="18" charset="0"/>
                                            </a:rPr>
                                            <m:t>1</m:t>
                                          </m:r>
                                        </m:sub>
                                      </m:sSub>
                                    </m:e>
                                  </m:mr>
                                </m:m>
                              </m:e>
                            </m:mr>
                            <m:mr>
                              <m:e>
                                <m:m>
                                  <m:mPr>
                                    <m:mcs>
                                      <m:mc>
                                        <m:mcPr>
                                          <m:count m:val="1"/>
                                          <m:mcJc m:val="center"/>
                                        </m:mcPr>
                                      </m:mc>
                                    </m:mcs>
                                    <m:ctrlPr>
                                      <a:rPr lang="en-US" altLang="en-US" i="1">
                                        <a:latin typeface="Cambria Math" panose="02040503050406030204" pitchFamily="18" charset="0"/>
                                      </a:rPr>
                                    </m:ctrlPr>
                                  </m:mPr>
                                  <m:mr>
                                    <m:e>
                                      <m:r>
                                        <m:rPr>
                                          <m:brk m:alnAt="7"/>
                                        </m:rPr>
                                        <a:rPr lang="en-US" altLang="en-US" i="1">
                                          <a:latin typeface="Cambria Math" panose="02040503050406030204" pitchFamily="18" charset="0"/>
                                        </a:rPr>
                                        <m:t>⋮</m:t>
                                      </m:r>
                                    </m:e>
                                  </m:mr>
                                  <m:m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𝛽</m:t>
                                          </m:r>
                                        </m:e>
                                        <m:sub>
                                          <m:r>
                                            <a:rPr lang="en-US" altLang="en-US" b="0" i="1" smtClean="0">
                                              <a:latin typeface="Cambria Math" panose="02040503050406030204" pitchFamily="18" charset="0"/>
                                            </a:rPr>
                                            <m:t>𝑝</m:t>
                                          </m:r>
                                        </m:sub>
                                      </m:sSub>
                                    </m:e>
                                  </m:mr>
                                </m:m>
                              </m:e>
                            </m:mr>
                          </m:m>
                        </m:e>
                      </m:d>
                      <m:r>
                        <a:rPr lang="en-US" altLang="en-US" i="1">
                          <a:latin typeface="Cambria Math" panose="02040503050406030204" pitchFamily="18" charset="0"/>
                        </a:rPr>
                        <m:t>,</m:t>
                      </m:r>
                      <m:r>
                        <a:rPr lang="en-US" altLang="en-US" b="1" i="1" smtClean="0">
                          <a:latin typeface="Cambria Math" panose="02040503050406030204" pitchFamily="18" charset="0"/>
                        </a:rPr>
                        <m:t>   </m:t>
                      </m:r>
                      <m:r>
                        <a:rPr lang="en-US" altLang="en-US" b="1" i="1" smtClean="0">
                          <a:latin typeface="Cambria Math" panose="02040503050406030204" pitchFamily="18" charset="0"/>
                        </a:rPr>
                        <m:t>𝜺</m:t>
                      </m:r>
                      <m:r>
                        <a:rPr lang="en-US" altLang="en-US" i="1">
                          <a:latin typeface="Cambria Math" panose="02040503050406030204" pitchFamily="18" charset="0"/>
                        </a:rPr>
                        <m:t>=</m:t>
                      </m:r>
                      <m:d>
                        <m:dPr>
                          <m:begChr m:val="["/>
                          <m:endChr m:val="]"/>
                          <m:ctrlPr>
                            <a:rPr lang="en-US" altLang="en-US" i="1">
                              <a:latin typeface="Cambria Math" panose="02040503050406030204" pitchFamily="18" charset="0"/>
                            </a:rPr>
                          </m:ctrlPr>
                        </m:dPr>
                        <m:e>
                          <m:m>
                            <m:mPr>
                              <m:mcs>
                                <m:mc>
                                  <m:mcPr>
                                    <m:count m:val="1"/>
                                    <m:mcJc m:val="center"/>
                                  </m:mcPr>
                                </m:mc>
                              </m:mcs>
                              <m:ctrlPr>
                                <a:rPr lang="en-US" altLang="en-US" i="1">
                                  <a:latin typeface="Cambria Math" panose="02040503050406030204" pitchFamily="18" charset="0"/>
                                </a:rPr>
                              </m:ctrlPr>
                            </m:mPr>
                            <m:mr>
                              <m:e>
                                <m:m>
                                  <m:mPr>
                                    <m:mcs>
                                      <m:mc>
                                        <m:mcPr>
                                          <m:count m:val="1"/>
                                          <m:mcJc m:val="center"/>
                                        </m:mcPr>
                                      </m:mc>
                                    </m:mcs>
                                    <m:ctrlPr>
                                      <a:rPr lang="en-US" altLang="en-US" i="1">
                                        <a:latin typeface="Cambria Math" panose="02040503050406030204" pitchFamily="18" charset="0"/>
                                      </a:rPr>
                                    </m:ctrlPr>
                                  </m:mPr>
                                  <m:mr>
                                    <m:e>
                                      <m:sSub>
                                        <m:sSubPr>
                                          <m:ctrlPr>
                                            <a:rPr lang="en-US" altLang="en-US" i="1">
                                              <a:latin typeface="Cambria Math" panose="02040503050406030204" pitchFamily="18" charset="0"/>
                                            </a:rPr>
                                          </m:ctrlPr>
                                        </m:sSubPr>
                                        <m:e>
                                          <m:r>
                                            <a:rPr lang="en-US" altLang="en-US" b="0" i="1" smtClean="0">
                                              <a:latin typeface="Cambria Math" panose="02040503050406030204" pitchFamily="18" charset="0"/>
                                            </a:rPr>
                                            <m:t>𝜀</m:t>
                                          </m:r>
                                        </m:e>
                                        <m:sub>
                                          <m:r>
                                            <m:rPr>
                                              <m:brk m:alnAt="7"/>
                                            </m:rPr>
                                            <a:rPr lang="en-US" altLang="en-US" i="1">
                                              <a:latin typeface="Cambria Math" panose="02040503050406030204" pitchFamily="18" charset="0"/>
                                            </a:rPr>
                                            <m:t>1</m:t>
                                          </m:r>
                                        </m:sub>
                                      </m:sSub>
                                    </m:e>
                                  </m:mr>
                                  <m:mr>
                                    <m:e>
                                      <m:sSub>
                                        <m:sSubPr>
                                          <m:ctrlPr>
                                            <a:rPr lang="en-US" altLang="en-US" i="1">
                                              <a:latin typeface="Cambria Math" panose="02040503050406030204" pitchFamily="18" charset="0"/>
                                            </a:rPr>
                                          </m:ctrlPr>
                                        </m:sSubPr>
                                        <m:e>
                                          <m:r>
                                            <a:rPr lang="en-US" altLang="en-US" b="0" i="1" smtClean="0">
                                              <a:latin typeface="Cambria Math" panose="02040503050406030204" pitchFamily="18" charset="0"/>
                                            </a:rPr>
                                            <m:t>𝜀</m:t>
                                          </m:r>
                                        </m:e>
                                        <m:sub>
                                          <m:r>
                                            <a:rPr lang="en-US" altLang="en-US" i="1">
                                              <a:latin typeface="Cambria Math" panose="02040503050406030204" pitchFamily="18" charset="0"/>
                                            </a:rPr>
                                            <m:t>2</m:t>
                                          </m:r>
                                        </m:sub>
                                      </m:sSub>
                                    </m:e>
                                  </m:mr>
                                </m:m>
                              </m:e>
                            </m:mr>
                            <m:mr>
                              <m:e>
                                <m:m>
                                  <m:mPr>
                                    <m:mcs>
                                      <m:mc>
                                        <m:mcPr>
                                          <m:count m:val="1"/>
                                          <m:mcJc m:val="center"/>
                                        </m:mcPr>
                                      </m:mc>
                                    </m:mcs>
                                    <m:ctrlPr>
                                      <a:rPr lang="en-US" altLang="en-US" i="1">
                                        <a:latin typeface="Cambria Math" panose="02040503050406030204" pitchFamily="18" charset="0"/>
                                      </a:rPr>
                                    </m:ctrlPr>
                                  </m:mPr>
                                  <m:mr>
                                    <m:e>
                                      <m:r>
                                        <m:rPr>
                                          <m:brk m:alnAt="7"/>
                                        </m:rPr>
                                        <a:rPr lang="en-US" altLang="en-US" i="1">
                                          <a:latin typeface="Cambria Math" panose="02040503050406030204" pitchFamily="18" charset="0"/>
                                        </a:rPr>
                                        <m:t>⋮</m:t>
                                      </m:r>
                                    </m:e>
                                  </m:mr>
                                  <m:mr>
                                    <m:e>
                                      <m:sSub>
                                        <m:sSubPr>
                                          <m:ctrlPr>
                                            <a:rPr lang="en-US" altLang="en-US" i="1">
                                              <a:latin typeface="Cambria Math" panose="02040503050406030204" pitchFamily="18" charset="0"/>
                                            </a:rPr>
                                          </m:ctrlPr>
                                        </m:sSubPr>
                                        <m:e>
                                          <m:r>
                                            <a:rPr lang="en-US" altLang="en-US" b="0" i="1" smtClean="0">
                                              <a:latin typeface="Cambria Math" panose="02040503050406030204" pitchFamily="18" charset="0"/>
                                            </a:rPr>
                                            <m:t>𝜀</m:t>
                                          </m:r>
                                        </m:e>
                                        <m:sub>
                                          <m:r>
                                            <a:rPr lang="en-US" altLang="en-US" i="1">
                                              <a:latin typeface="Cambria Math" panose="02040503050406030204" pitchFamily="18" charset="0"/>
                                            </a:rPr>
                                            <m:t>𝑛</m:t>
                                          </m:r>
                                        </m:sub>
                                      </m:sSub>
                                    </m:e>
                                  </m:mr>
                                </m:m>
                              </m:e>
                            </m:mr>
                          </m:m>
                        </m:e>
                      </m:d>
                    </m:oMath>
                  </m:oMathPara>
                </a14:m>
                <a:endParaRPr lang="en-US" altLang="en-US" b="1" dirty="0">
                  <a:solidFill>
                    <a:schemeClr val="tx1"/>
                  </a:solidFill>
                </a:endParaRP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1540884" y="1183023"/>
                <a:ext cx="9245600" cy="3295454"/>
              </a:xfrm>
              <a:prstGeom prst="rect">
                <a:avLst/>
              </a:prstGeom>
              <a:blipFill>
                <a:blip r:embed="rId3"/>
                <a:stretch>
                  <a:fillRect l="-412" t="-1916" b="-3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 name="Rounded Rectangle 7">
            <a:extLst>
              <a:ext uri="{FF2B5EF4-FFF2-40B4-BE49-F238E27FC236}">
                <a16:creationId xmlns:a16="http://schemas.microsoft.com/office/drawing/2014/main" id="{DA5FF40E-2CC1-DD41-8265-445CDB477079}"/>
              </a:ext>
            </a:extLst>
          </p:cNvPr>
          <p:cNvSpPr/>
          <p:nvPr/>
        </p:nvSpPr>
        <p:spPr>
          <a:xfrm>
            <a:off x="1301667" y="4780850"/>
            <a:ext cx="3208652" cy="197761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9" name="TextBox 25">
                <a:extLst>
                  <a:ext uri="{FF2B5EF4-FFF2-40B4-BE49-F238E27FC236}">
                    <a16:creationId xmlns:a16="http://schemas.microsoft.com/office/drawing/2014/main" id="{BFEC942B-3F84-6841-AD61-9CBB3A5D1B17}"/>
                  </a:ext>
                </a:extLst>
              </p:cNvPr>
              <p:cNvSpPr txBox="1">
                <a:spLocks noChangeArrowheads="1"/>
              </p:cNvSpPr>
              <p:nvPr/>
            </p:nvSpPr>
            <p:spPr bwMode="auto">
              <a:xfrm>
                <a:off x="1343638" y="4841095"/>
                <a:ext cx="3166681" cy="1661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Assumption </a:t>
                </a:r>
              </a:p>
              <a:p>
                <a:pPr algn="ctr"/>
                <a:endParaRPr lang="en-US" sz="2800" dirty="0"/>
              </a:p>
              <a:p>
                <a:pPr algn="ctr"/>
                <a14:m>
                  <m:oMath xmlns:m="http://schemas.openxmlformats.org/officeDocument/2006/math">
                    <m:sSub>
                      <m:sSubPr>
                        <m:ctrlPr>
                          <a:rPr lang="en-US" altLang="en-US" sz="2800" i="1">
                            <a:latin typeface="Cambria Math" panose="02040503050406030204" pitchFamily="18" charset="0"/>
                          </a:rPr>
                        </m:ctrlPr>
                      </m:sSubPr>
                      <m:e>
                        <m:r>
                          <a:rPr lang="en-US" altLang="en-US" sz="2800" i="1">
                            <a:latin typeface="Cambria Math" panose="02040503050406030204" pitchFamily="18" charset="0"/>
                          </a:rPr>
                          <m:t>𝜀</m:t>
                        </m:r>
                      </m:e>
                      <m:sub>
                        <m:r>
                          <a:rPr lang="en-US" altLang="en-US" sz="2800" i="1">
                            <a:latin typeface="Cambria Math" panose="02040503050406030204" pitchFamily="18" charset="0"/>
                          </a:rPr>
                          <m:t>𝑖</m:t>
                        </m:r>
                      </m:sub>
                    </m:sSub>
                    <m:r>
                      <a:rPr lang="en-US" altLang="en-US" sz="2800" i="1">
                        <a:latin typeface="Cambria Math" panose="02040503050406030204" pitchFamily="18" charset="0"/>
                      </a:rPr>
                      <m:t> ~</m:t>
                    </m:r>
                    <m:r>
                      <a:rPr lang="en-US" altLang="en-US" sz="2800" i="1">
                        <a:latin typeface="Cambria Math" panose="02040503050406030204" pitchFamily="18" charset="0"/>
                      </a:rPr>
                      <m:t>𝑁</m:t>
                    </m:r>
                    <m:d>
                      <m:dPr>
                        <m:ctrlPr>
                          <a:rPr lang="en-US" altLang="en-US" sz="2800" i="1">
                            <a:latin typeface="Cambria Math" panose="02040503050406030204" pitchFamily="18" charset="0"/>
                          </a:rPr>
                        </m:ctrlPr>
                      </m:dPr>
                      <m:e>
                        <m:r>
                          <a:rPr lang="en-US" altLang="en-US" sz="2800" i="1">
                            <a:latin typeface="Cambria Math" panose="02040503050406030204" pitchFamily="18" charset="0"/>
                          </a:rPr>
                          <m:t>0,</m:t>
                        </m:r>
                        <m:sSup>
                          <m:sSupPr>
                            <m:ctrlPr>
                              <a:rPr lang="en-US" altLang="en-US" sz="2800" i="1">
                                <a:latin typeface="Cambria Math" panose="02040503050406030204" pitchFamily="18" charset="0"/>
                              </a:rPr>
                            </m:ctrlPr>
                          </m:sSupPr>
                          <m:e>
                            <m:r>
                              <a:rPr lang="en-US" altLang="en-US" sz="2800" i="1">
                                <a:latin typeface="Cambria Math" panose="02040503050406030204" pitchFamily="18" charset="0"/>
                              </a:rPr>
                              <m:t>𝜎</m:t>
                            </m:r>
                          </m:e>
                          <m:sup>
                            <m:r>
                              <a:rPr lang="en-US" altLang="en-US" sz="2800" i="1">
                                <a:latin typeface="Cambria Math" panose="02040503050406030204" pitchFamily="18" charset="0"/>
                              </a:rPr>
                              <m:t>2</m:t>
                            </m:r>
                          </m:sup>
                        </m:sSup>
                      </m:e>
                    </m:d>
                  </m:oMath>
                </a14:m>
                <a:r>
                  <a:rPr lang="en-US" altLang="en-US" sz="2800" dirty="0"/>
                  <a:t> </a:t>
                </a:r>
                <a:r>
                  <a:rPr lang="en-US" altLang="en-US" sz="2800" dirty="0" err="1"/>
                  <a:t>i.i.d</a:t>
                </a:r>
                <a:r>
                  <a:rPr lang="en-US" altLang="en-US" sz="2800" dirty="0"/>
                  <a:t>.</a:t>
                </a:r>
                <a:endParaRPr lang="en-US" sz="2800" dirty="0"/>
              </a:p>
              <a:p>
                <a:pPr marL="342900" indent="-342900">
                  <a:buFontTx/>
                  <a:buAutoNum type="arabicPeriod"/>
                </a:pPr>
                <a:endParaRPr lang="en-US" altLang="en-US" b="0" dirty="0"/>
              </a:p>
            </p:txBody>
          </p:sp>
        </mc:Choice>
        <mc:Fallback xmlns="">
          <p:sp>
            <p:nvSpPr>
              <p:cNvPr id="9" name="TextBox 25">
                <a:extLst>
                  <a:ext uri="{FF2B5EF4-FFF2-40B4-BE49-F238E27FC236}">
                    <a16:creationId xmlns:a16="http://schemas.microsoft.com/office/drawing/2014/main" id="{BFEC942B-3F84-6841-AD61-9CBB3A5D1B17}"/>
                  </a:ext>
                </a:extLst>
              </p:cNvPr>
              <p:cNvSpPr txBox="1">
                <a:spLocks noRot="1" noChangeAspect="1" noMove="1" noResize="1" noEditPoints="1" noAdjustHandles="1" noChangeArrowheads="1" noChangeShapeType="1" noTextEdit="1"/>
              </p:cNvSpPr>
              <p:nvPr/>
            </p:nvSpPr>
            <p:spPr bwMode="auto">
              <a:xfrm>
                <a:off x="1343638" y="4841095"/>
                <a:ext cx="3166681" cy="1661993"/>
              </a:xfrm>
              <a:prstGeom prst="rect">
                <a:avLst/>
              </a:prstGeom>
              <a:blipFill>
                <a:blip r:embed="rId4"/>
                <a:stretch>
                  <a:fillRect t="-37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Rounded Rectangle 9">
            <a:extLst>
              <a:ext uri="{FF2B5EF4-FFF2-40B4-BE49-F238E27FC236}">
                <a16:creationId xmlns:a16="http://schemas.microsoft.com/office/drawing/2014/main" id="{C454CA51-7C6C-B14B-8DB8-976A6D988AD4}"/>
              </a:ext>
            </a:extLst>
          </p:cNvPr>
          <p:cNvSpPr/>
          <p:nvPr/>
        </p:nvSpPr>
        <p:spPr>
          <a:xfrm>
            <a:off x="6260949" y="4780850"/>
            <a:ext cx="4618594" cy="197761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1" name="TextBox 25">
                <a:extLst>
                  <a:ext uri="{FF2B5EF4-FFF2-40B4-BE49-F238E27FC236}">
                    <a16:creationId xmlns:a16="http://schemas.microsoft.com/office/drawing/2014/main" id="{1C00A759-9D08-BA42-9872-EDD7E57462FF}"/>
                  </a:ext>
                </a:extLst>
              </p:cNvPr>
              <p:cNvSpPr txBox="1">
                <a:spLocks noChangeArrowheads="1"/>
              </p:cNvSpPr>
              <p:nvPr/>
            </p:nvSpPr>
            <p:spPr bwMode="auto">
              <a:xfrm>
                <a:off x="6328554" y="4841095"/>
                <a:ext cx="4558180" cy="195053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Implications</a:t>
                </a:r>
                <a:endParaRPr lang="en-US" altLang="en-US" b="0" dirty="0"/>
              </a:p>
              <a:p>
                <a:r>
                  <a:rPr lang="en-US" altLang="en-US" dirty="0"/>
                  <a:t>1. </a:t>
                </a:r>
                <a:r>
                  <a:rPr lang="en-US" altLang="en-US" b="0" dirty="0"/>
                  <a:t>Linearity: </a:t>
                </a:r>
                <a14:m>
                  <m:oMath xmlns:m="http://schemas.openxmlformats.org/officeDocument/2006/math">
                    <m:r>
                      <a:rPr lang="en-US" altLang="en-US" b="0" i="1" smtClean="0">
                        <a:latin typeface="Cambria Math" panose="02040503050406030204" pitchFamily="18" charset="0"/>
                      </a:rPr>
                      <m:t>𝐸</m:t>
                    </m:r>
                    <m:d>
                      <m:dPr>
                        <m:begChr m:val="["/>
                        <m:endChr m:val="]"/>
                        <m:ctrlPr>
                          <a:rPr lang="en-US" altLang="en-US" b="0" i="1" smtClean="0">
                            <a:latin typeface="Cambria Math" panose="02040503050406030204" pitchFamily="18" charset="0"/>
                          </a:rPr>
                        </m:ctrlPr>
                      </m:dPr>
                      <m:e>
                        <m:r>
                          <a:rPr lang="en-US" altLang="en-US" b="1" i="1" smtClean="0">
                            <a:latin typeface="Cambria Math" panose="02040503050406030204" pitchFamily="18" charset="0"/>
                          </a:rPr>
                          <m:t>𝒀</m:t>
                        </m:r>
                      </m:e>
                    </m:d>
                    <m:r>
                      <a:rPr lang="en-US" altLang="en-US" b="0" i="1" smtClean="0">
                        <a:latin typeface="Cambria Math" panose="02040503050406030204" pitchFamily="18" charset="0"/>
                      </a:rPr>
                      <m:t>=</m:t>
                    </m:r>
                    <m:r>
                      <a:rPr lang="en-US" altLang="en-US" b="1" i="1" smtClean="0">
                        <a:latin typeface="Cambria Math" panose="02040503050406030204" pitchFamily="18" charset="0"/>
                      </a:rPr>
                      <m:t>𝑿</m:t>
                    </m:r>
                    <m:r>
                      <a:rPr lang="en-US" altLang="en-US" b="1" i="1" smtClean="0">
                        <a:latin typeface="Cambria Math" panose="02040503050406030204" pitchFamily="18" charset="0"/>
                      </a:rPr>
                      <m:t>𝜷</m:t>
                    </m:r>
                    <m:r>
                      <a:rPr lang="en-US" altLang="en-US" b="0" i="1" smtClean="0">
                        <a:latin typeface="Cambria Math" panose="02040503050406030204" pitchFamily="18" charset="0"/>
                      </a:rPr>
                      <m:t> </m:t>
                    </m:r>
                  </m:oMath>
                </a14:m>
                <a:r>
                  <a:rPr lang="en-US" altLang="en-US" dirty="0"/>
                  <a:t> (i.e. </a:t>
                </a:r>
                <a14:m>
                  <m:oMath xmlns:m="http://schemas.openxmlformats.org/officeDocument/2006/math">
                    <m:r>
                      <m:rPr>
                        <m:sty m:val="p"/>
                      </m:rPr>
                      <a:rPr lang="en-US" altLang="en-US">
                        <a:latin typeface="Cambria Math" panose="02040503050406030204" pitchFamily="18" charset="0"/>
                      </a:rPr>
                      <m:t>E</m:t>
                    </m:r>
                    <m:d>
                      <m:dPr>
                        <m:begChr m:val="["/>
                        <m:endChr m:val="]"/>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𝜀</m:t>
                            </m:r>
                          </m:e>
                          <m:sub>
                            <m:r>
                              <a:rPr lang="en-US" altLang="en-US" i="1">
                                <a:latin typeface="Cambria Math" panose="02040503050406030204" pitchFamily="18" charset="0"/>
                              </a:rPr>
                              <m:t>𝑖</m:t>
                            </m:r>
                          </m:sub>
                        </m:sSub>
                      </m:e>
                    </m:d>
                    <m:r>
                      <a:rPr lang="en-US" altLang="en-US" i="1">
                        <a:latin typeface="Cambria Math" panose="02040503050406030204" pitchFamily="18" charset="0"/>
                      </a:rPr>
                      <m:t>=0</m:t>
                    </m:r>
                  </m:oMath>
                </a14:m>
                <a:r>
                  <a:rPr lang="en-US" altLang="en-US" dirty="0"/>
                  <a:t>)</a:t>
                </a:r>
              </a:p>
              <a:p>
                <a:r>
                  <a:rPr lang="en-US" altLang="en-US" dirty="0"/>
                  <a:t>2. Homoscedasticity: </a:t>
                </a:r>
                <a14:m>
                  <m:oMath xmlns:m="http://schemas.openxmlformats.org/officeDocument/2006/math">
                    <m:r>
                      <a:rPr lang="en-US" altLang="en-US" b="0" i="1" smtClean="0">
                        <a:latin typeface="Cambria Math" panose="02040503050406030204" pitchFamily="18" charset="0"/>
                      </a:rPr>
                      <m:t>𝑉</m:t>
                    </m:r>
                    <m:d>
                      <m:dPr>
                        <m:begChr m:val="["/>
                        <m:endChr m:val="]"/>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𝜀</m:t>
                            </m:r>
                          </m:e>
                          <m:sub>
                            <m:r>
                              <a:rPr lang="en-US" altLang="en-US" b="0" i="1" smtClean="0">
                                <a:latin typeface="Cambria Math" panose="02040503050406030204" pitchFamily="18" charset="0"/>
                              </a:rPr>
                              <m:t>𝑖</m:t>
                            </m:r>
                          </m:sub>
                        </m:sSub>
                      </m:e>
                    </m:d>
                    <m:r>
                      <a:rPr lang="en-US" altLang="en-US" b="0" i="1" smtClean="0">
                        <a:latin typeface="Cambria Math" panose="02040503050406030204" pitchFamily="18" charset="0"/>
                      </a:rPr>
                      <m:t>=</m:t>
                    </m:r>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𝜎</m:t>
                        </m:r>
                      </m:e>
                      <m:sup>
                        <m:r>
                          <a:rPr lang="en-US" altLang="en-US" b="0" i="1" smtClean="0">
                            <a:latin typeface="Cambria Math" panose="02040503050406030204" pitchFamily="18" charset="0"/>
                          </a:rPr>
                          <m:t>2</m:t>
                        </m:r>
                      </m:sup>
                    </m:sSup>
                  </m:oMath>
                </a14:m>
                <a:endParaRPr lang="en-US" altLang="en-US" dirty="0"/>
              </a:p>
              <a:p>
                <a:r>
                  <a:rPr lang="en-US" altLang="en-US" dirty="0"/>
                  <a:t>3. Error terms </a:t>
                </a:r>
                <a14:m>
                  <m:oMath xmlns:m="http://schemas.openxmlformats.org/officeDocument/2006/math">
                    <m:sSubSup>
                      <m:sSubSupPr>
                        <m:ctrlPr>
                          <a:rPr lang="en-US" altLang="en-US" b="0" i="1" smtClean="0">
                            <a:latin typeface="Cambria Math" panose="02040503050406030204" pitchFamily="18" charset="0"/>
                          </a:rPr>
                        </m:ctrlPr>
                      </m:sSubSupPr>
                      <m:e>
                        <m:r>
                          <a:rPr lang="en-US" altLang="en-US" b="0" i="1" smtClean="0">
                            <a:latin typeface="Cambria Math" panose="02040503050406030204" pitchFamily="18" charset="0"/>
                          </a:rPr>
                          <m:t>𝜀</m:t>
                        </m:r>
                      </m:e>
                      <m:sub>
                        <m:r>
                          <a:rPr lang="en-US" altLang="en-US" i="1">
                            <a:latin typeface="Cambria Math" panose="02040503050406030204" pitchFamily="18" charset="0"/>
                          </a:rPr>
                          <m:t>𝑖</m:t>
                        </m:r>
                      </m:sub>
                      <m:sup>
                        <m:r>
                          <a:rPr lang="en-US" altLang="en-US" b="0" i="1" smtClean="0">
                            <a:latin typeface="Cambria Math" panose="02040503050406030204" pitchFamily="18" charset="0"/>
                          </a:rPr>
                          <m:t>′</m:t>
                        </m:r>
                      </m:sup>
                    </m:sSubSup>
                    <m:r>
                      <a:rPr lang="en-US" altLang="en-US" b="0" i="1" smtClean="0">
                        <a:latin typeface="Cambria Math" panose="02040503050406030204" pitchFamily="18" charset="0"/>
                      </a:rPr>
                      <m:t>𝑠</m:t>
                    </m:r>
                    <m:r>
                      <a:rPr lang="en-US" altLang="en-US" i="1">
                        <a:latin typeface="Cambria Math" panose="02040503050406030204" pitchFamily="18" charset="0"/>
                      </a:rPr>
                      <m:t> </m:t>
                    </m:r>
                  </m:oMath>
                </a14:m>
                <a:r>
                  <a:rPr lang="en-US" altLang="en-US" dirty="0"/>
                  <a:t>uncorrelated (i.e. for any </a:t>
                </a:r>
                <a14:m>
                  <m:oMath xmlns:m="http://schemas.openxmlformats.org/officeDocument/2006/math">
                    <m:r>
                      <a:rPr lang="en-US" altLang="en-US" b="0" i="1" smtClean="0">
                        <a:latin typeface="Cambria Math" panose="02040503050406030204" pitchFamily="18" charset="0"/>
                      </a:rPr>
                      <m:t>𝑖</m:t>
                    </m:r>
                    <m:r>
                      <a:rPr lang="en-US" altLang="en-US" b="0" i="1" smtClean="0">
                        <a:latin typeface="Cambria Math" panose="02040503050406030204" pitchFamily="18" charset="0"/>
                      </a:rPr>
                      <m:t>≠</m:t>
                    </m:r>
                    <m:r>
                      <a:rPr lang="en-US" altLang="en-US" b="0" i="1" smtClean="0">
                        <a:latin typeface="Cambria Math" panose="02040503050406030204" pitchFamily="18" charset="0"/>
                      </a:rPr>
                      <m:t>𝑗</m:t>
                    </m:r>
                  </m:oMath>
                </a14:m>
                <a:r>
                  <a:rPr lang="en-US" altLang="en-US" dirty="0"/>
                  <a:t>, </a:t>
                </a:r>
                <a14:m>
                  <m:oMath xmlns:m="http://schemas.openxmlformats.org/officeDocument/2006/math">
                    <m:r>
                      <a:rPr lang="en-US" altLang="en-US" b="0" i="1" smtClean="0">
                        <a:latin typeface="Cambria Math" panose="02040503050406030204" pitchFamily="18" charset="0"/>
                      </a:rPr>
                      <m:t>𝐶𝑜𝑣</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𝜀</m:t>
                            </m:r>
                          </m:e>
                          <m:sub>
                            <m:r>
                              <a:rPr lang="en-US" altLang="en-US" b="0" i="1" smtClean="0">
                                <a:latin typeface="Cambria Math" panose="02040503050406030204" pitchFamily="18" charset="0"/>
                              </a:rPr>
                              <m:t>𝑖</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𝜀</m:t>
                            </m:r>
                          </m:e>
                          <m:sub>
                            <m:r>
                              <a:rPr lang="en-US" altLang="en-US" b="0" i="1" smtClean="0">
                                <a:latin typeface="Cambria Math" panose="02040503050406030204" pitchFamily="18" charset="0"/>
                              </a:rPr>
                              <m:t>𝑗</m:t>
                            </m:r>
                          </m:sub>
                        </m:sSub>
                      </m:e>
                    </m:d>
                    <m:r>
                      <a:rPr lang="en-US" altLang="en-US" b="0" i="1" smtClean="0">
                        <a:latin typeface="Cambria Math" panose="02040503050406030204" pitchFamily="18" charset="0"/>
                      </a:rPr>
                      <m:t>=0</m:t>
                    </m:r>
                  </m:oMath>
                </a14:m>
                <a:r>
                  <a:rPr lang="en-US" altLang="en-US" dirty="0"/>
                  <a:t>) </a:t>
                </a:r>
              </a:p>
              <a:p>
                <a:endParaRPr lang="en-US" altLang="en-US" b="1" i="1" dirty="0">
                  <a:solidFill>
                    <a:schemeClr val="tx1"/>
                  </a:solidFill>
                </a:endParaRPr>
              </a:p>
            </p:txBody>
          </p:sp>
        </mc:Choice>
        <mc:Fallback xmlns="">
          <p:sp>
            <p:nvSpPr>
              <p:cNvPr id="11" name="TextBox 25">
                <a:extLst>
                  <a:ext uri="{FF2B5EF4-FFF2-40B4-BE49-F238E27FC236}">
                    <a16:creationId xmlns:a16="http://schemas.microsoft.com/office/drawing/2014/main" id="{1C00A759-9D08-BA42-9872-EDD7E57462FF}"/>
                  </a:ext>
                </a:extLst>
              </p:cNvPr>
              <p:cNvSpPr txBox="1">
                <a:spLocks noRot="1" noChangeAspect="1" noMove="1" noResize="1" noEditPoints="1" noAdjustHandles="1" noChangeArrowheads="1" noChangeShapeType="1" noTextEdit="1"/>
              </p:cNvSpPr>
              <p:nvPr/>
            </p:nvSpPr>
            <p:spPr bwMode="auto">
              <a:xfrm>
                <a:off x="6328554" y="4841095"/>
                <a:ext cx="4558180" cy="1950534"/>
              </a:xfrm>
              <a:prstGeom prst="rect">
                <a:avLst/>
              </a:prstGeom>
              <a:blipFill>
                <a:blip r:embed="rId5"/>
                <a:stretch>
                  <a:fillRect l="-833" t="-3226" r="-55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Right Arrow 1">
            <a:extLst>
              <a:ext uri="{FF2B5EF4-FFF2-40B4-BE49-F238E27FC236}">
                <a16:creationId xmlns:a16="http://schemas.microsoft.com/office/drawing/2014/main" id="{4D8BB6D3-A66C-6844-9366-78129A38F7B7}"/>
              </a:ext>
            </a:extLst>
          </p:cNvPr>
          <p:cNvSpPr/>
          <p:nvPr/>
        </p:nvSpPr>
        <p:spPr>
          <a:xfrm>
            <a:off x="4736326" y="5280184"/>
            <a:ext cx="1366222" cy="978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mage result for uconn">
            <a:extLst>
              <a:ext uri="{FF2B5EF4-FFF2-40B4-BE49-F238E27FC236}">
                <a16:creationId xmlns:a16="http://schemas.microsoft.com/office/drawing/2014/main" id="{4C7E1165-7600-E842-BEE4-3A0B9F88D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74" y="6271708"/>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423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613190" y="903639"/>
            <a:ext cx="10963686" cy="563521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613190" y="989383"/>
                <a:ext cx="10963686" cy="554946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Key Implication</a:t>
                </a:r>
              </a:p>
              <a:p>
                <a:endParaRPr lang="en-US" altLang="en-US" i="1" dirty="0">
                  <a:solidFill>
                    <a:schemeClr val="bg1"/>
                  </a:solidFill>
                </a:endParaRPr>
              </a:p>
              <a:p>
                <a:pPr/>
                <a14:m>
                  <m:oMathPara xmlns:m="http://schemas.openxmlformats.org/officeDocument/2006/math">
                    <m:oMathParaPr>
                      <m:jc m:val="centerGroup"/>
                    </m:oMathParaPr>
                    <m:oMath xmlns:m="http://schemas.openxmlformats.org/officeDocument/2006/math">
                      <m:r>
                        <a:rPr lang="en-US" altLang="en-US" b="1" i="1">
                          <a:latin typeface="Cambria Math" panose="02040503050406030204" pitchFamily="18" charset="0"/>
                        </a:rPr>
                        <m:t>𝜺</m:t>
                      </m:r>
                      <m:r>
                        <a:rPr lang="en-US" altLang="en-US" b="0" i="1" smtClean="0">
                          <a:latin typeface="Cambria Math" panose="02040503050406030204" pitchFamily="18" charset="0"/>
                        </a:rPr>
                        <m:t>~</m:t>
                      </m:r>
                      <m:r>
                        <a:rPr lang="en-US" altLang="en-US" b="0" i="1" smtClean="0">
                          <a:latin typeface="Cambria Math" panose="02040503050406030204" pitchFamily="18" charset="0"/>
                        </a:rPr>
                        <m:t>𝑁</m:t>
                      </m:r>
                      <m:d>
                        <m:dPr>
                          <m:ctrlPr>
                            <a:rPr lang="en-US" altLang="en-US" b="0" i="1" smtClean="0">
                              <a:latin typeface="Cambria Math" panose="02040503050406030204" pitchFamily="18" charset="0"/>
                            </a:rPr>
                          </m:ctrlPr>
                        </m:dPr>
                        <m:e>
                          <m:r>
                            <a:rPr lang="en-US" altLang="en-US" b="1" i="1" smtClean="0">
                              <a:latin typeface="Cambria Math" panose="02040503050406030204" pitchFamily="18" charset="0"/>
                            </a:rPr>
                            <m:t>𝟎</m:t>
                          </m:r>
                          <m:r>
                            <a:rPr lang="en-US" altLang="en-US" b="0" i="1" smtClean="0">
                              <a:latin typeface="Cambria Math" panose="02040503050406030204" pitchFamily="18" charset="0"/>
                            </a:rPr>
                            <m:t>,</m:t>
                          </m:r>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𝜎</m:t>
                              </m:r>
                            </m:e>
                            <m:sup>
                              <m:r>
                                <a:rPr lang="en-US" altLang="en-US" b="0" i="1" smtClean="0">
                                  <a:latin typeface="Cambria Math" panose="02040503050406030204" pitchFamily="18" charset="0"/>
                                </a:rPr>
                                <m:t>2</m:t>
                              </m:r>
                            </m:sup>
                          </m:sSup>
                          <m:sSub>
                            <m:sSubPr>
                              <m:ctrlPr>
                                <a:rPr lang="en-US" altLang="en-US" b="0" i="1" smtClean="0">
                                  <a:latin typeface="Cambria Math" panose="02040503050406030204" pitchFamily="18" charset="0"/>
                                </a:rPr>
                              </m:ctrlPr>
                            </m:sSubPr>
                            <m:e>
                              <m:r>
                                <a:rPr lang="en-US" altLang="en-US" b="1" i="1" smtClean="0">
                                  <a:latin typeface="Cambria Math" panose="02040503050406030204" pitchFamily="18" charset="0"/>
                                </a:rPr>
                                <m:t>𝑰</m:t>
                              </m:r>
                            </m:e>
                            <m:sub>
                              <m:r>
                                <a:rPr lang="en-US" altLang="en-US" b="0" i="1" smtClean="0">
                                  <a:latin typeface="Cambria Math" panose="02040503050406030204" pitchFamily="18" charset="0"/>
                                </a:rPr>
                                <m:t>𝑛</m:t>
                              </m:r>
                            </m:sub>
                          </m:sSub>
                        </m:e>
                      </m:d>
                      <m:r>
                        <a:rPr lang="en-US" altLang="en-US" b="0" i="1" smtClean="0">
                          <a:latin typeface="Cambria Math" panose="02040503050406030204" pitchFamily="18" charset="0"/>
                        </a:rPr>
                        <m:t> ⇒</m:t>
                      </m:r>
                      <m:r>
                        <a:rPr lang="en-US" altLang="en-US" b="1" i="1" smtClean="0">
                          <a:latin typeface="Cambria Math" panose="02040503050406030204" pitchFamily="18" charset="0"/>
                        </a:rPr>
                        <m:t>𝒀</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𝑁</m:t>
                          </m:r>
                        </m:e>
                        <m:sub>
                          <m:r>
                            <a:rPr lang="en-US" altLang="en-US" b="0" i="1" smtClean="0">
                              <a:latin typeface="Cambria Math" panose="02040503050406030204" pitchFamily="18" charset="0"/>
                            </a:rPr>
                            <m:t>𝑛</m:t>
                          </m:r>
                        </m:sub>
                      </m:sSub>
                      <m:d>
                        <m:dPr>
                          <m:ctrlPr>
                            <a:rPr lang="en-US" altLang="en-US" b="0" i="1" smtClean="0">
                              <a:latin typeface="Cambria Math" panose="02040503050406030204" pitchFamily="18" charset="0"/>
                            </a:rPr>
                          </m:ctrlPr>
                        </m:dPr>
                        <m:e>
                          <m:r>
                            <a:rPr lang="en-US" altLang="en-US" b="1" i="1" smtClean="0">
                              <a:latin typeface="Cambria Math" panose="02040503050406030204" pitchFamily="18" charset="0"/>
                            </a:rPr>
                            <m:t>𝑿</m:t>
                          </m:r>
                          <m:r>
                            <a:rPr lang="en-US" altLang="en-US" b="1" i="1" smtClean="0">
                              <a:latin typeface="Cambria Math" panose="02040503050406030204" pitchFamily="18" charset="0"/>
                            </a:rPr>
                            <m:t>𝜷</m:t>
                          </m:r>
                          <m:r>
                            <a:rPr lang="en-US" altLang="en-US" b="0" i="1" smtClean="0">
                              <a:latin typeface="Cambria Math" panose="02040503050406030204" pitchFamily="18" charset="0"/>
                            </a:rPr>
                            <m:t>, </m:t>
                          </m:r>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𝜎</m:t>
                              </m:r>
                            </m:e>
                            <m:sup>
                              <m:r>
                                <a:rPr lang="en-US" altLang="en-US" b="0" i="1" smtClean="0">
                                  <a:latin typeface="Cambria Math" panose="02040503050406030204" pitchFamily="18" charset="0"/>
                                </a:rPr>
                                <m:t>2</m:t>
                              </m:r>
                            </m:sup>
                          </m:sSup>
                          <m:sSub>
                            <m:sSubPr>
                              <m:ctrlPr>
                                <a:rPr lang="en-US" altLang="en-US" b="0" i="1" smtClean="0">
                                  <a:latin typeface="Cambria Math" panose="02040503050406030204" pitchFamily="18" charset="0"/>
                                </a:rPr>
                              </m:ctrlPr>
                            </m:sSubPr>
                            <m:e>
                              <m:r>
                                <a:rPr lang="en-US" altLang="en-US" b="1" i="1" smtClean="0">
                                  <a:latin typeface="Cambria Math" panose="02040503050406030204" pitchFamily="18" charset="0"/>
                                </a:rPr>
                                <m:t>𝑰</m:t>
                              </m:r>
                            </m:e>
                            <m:sub>
                              <m:r>
                                <a:rPr lang="en-US" altLang="en-US" b="0" i="1" smtClean="0">
                                  <a:latin typeface="Cambria Math" panose="02040503050406030204" pitchFamily="18" charset="0"/>
                                </a:rPr>
                                <m:t>𝑛</m:t>
                              </m:r>
                            </m:sub>
                          </m:sSub>
                        </m:e>
                      </m:d>
                    </m:oMath>
                  </m:oMathPara>
                </a14:m>
                <a:endParaRPr lang="en-US" altLang="en-US" b="1" i="1" dirty="0"/>
              </a:p>
              <a:p>
                <a:endParaRPr lang="en-US" altLang="en-US" b="1" i="1" dirty="0"/>
              </a:p>
              <a:p>
                <a:r>
                  <a:rPr lang="en-US" altLang="en-US" dirty="0"/>
                  <a:t>Intuition: Consider for one observation </a:t>
                </a:r>
                <a14:m>
                  <m:oMath xmlns:m="http://schemas.openxmlformats.org/officeDocument/2006/math">
                    <m:r>
                      <a:rPr lang="en-US" altLang="en-US" b="0" i="1" smtClean="0">
                        <a:latin typeface="Cambria Math" panose="02040503050406030204" pitchFamily="18" charset="0"/>
                      </a:rPr>
                      <m:t>𝜀</m:t>
                    </m:r>
                    <m:r>
                      <a:rPr lang="en-US" altLang="en-US" b="0" i="1" smtClean="0">
                        <a:latin typeface="Cambria Math" panose="02040503050406030204" pitchFamily="18" charset="0"/>
                      </a:rPr>
                      <m:t>~</m:t>
                    </m:r>
                    <m:r>
                      <a:rPr lang="en-US" altLang="en-US" b="0" i="1" smtClean="0">
                        <a:latin typeface="Cambria Math" panose="02040503050406030204" pitchFamily="18" charset="0"/>
                      </a:rPr>
                      <m:t>𝑁</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0,</m:t>
                        </m:r>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𝜎</m:t>
                            </m:r>
                          </m:e>
                          <m:sup>
                            <m:r>
                              <a:rPr lang="en-US" altLang="en-US" b="0" i="1" smtClean="0">
                                <a:latin typeface="Cambria Math" panose="02040503050406030204" pitchFamily="18" charset="0"/>
                              </a:rPr>
                              <m:t>2</m:t>
                            </m:r>
                          </m:sup>
                        </m:sSup>
                      </m:e>
                    </m:d>
                  </m:oMath>
                </a14:m>
                <a:r>
                  <a:rPr lang="en-US" altLang="en-US" dirty="0">
                    <a:solidFill>
                      <a:schemeClr val="tx1"/>
                    </a:solidFill>
                  </a:rPr>
                  <a:t> and </a:t>
                </a:r>
                <a14:m>
                  <m:oMath xmlns:m="http://schemas.openxmlformats.org/officeDocument/2006/math">
                    <m:r>
                      <a:rPr lang="en-US" altLang="en-US" b="0" i="1" smtClean="0">
                        <a:solidFill>
                          <a:schemeClr val="tx1"/>
                        </a:solidFill>
                        <a:latin typeface="Cambria Math" panose="02040503050406030204" pitchFamily="18" charset="0"/>
                      </a:rPr>
                      <m:t>𝑌</m:t>
                    </m:r>
                    <m:r>
                      <a:rPr lang="en-US" altLang="en-US" b="0" i="1" smtClean="0">
                        <a:solidFill>
                          <a:schemeClr val="tx1"/>
                        </a:solidFill>
                        <a:latin typeface="Cambria Math" panose="02040503050406030204" pitchFamily="18" charset="0"/>
                      </a:rPr>
                      <m:t>=</m:t>
                    </m:r>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𝛽</m:t>
                        </m:r>
                      </m:e>
                      <m:sub>
                        <m:r>
                          <a:rPr lang="en-US" altLang="en-US" b="0" i="1" smtClean="0">
                            <a:solidFill>
                              <a:schemeClr val="tx1"/>
                            </a:solidFill>
                            <a:latin typeface="Cambria Math" panose="02040503050406030204" pitchFamily="18" charset="0"/>
                          </a:rPr>
                          <m:t>0</m:t>
                        </m:r>
                      </m:sub>
                    </m:sSub>
                    <m:r>
                      <a:rPr lang="en-US" altLang="en-US" b="0" i="1" smtClean="0">
                        <a:solidFill>
                          <a:schemeClr val="tx1"/>
                        </a:solidFill>
                        <a:latin typeface="Cambria Math" panose="02040503050406030204" pitchFamily="18" charset="0"/>
                      </a:rPr>
                      <m:t>+</m:t>
                    </m:r>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𝛽</m:t>
                        </m:r>
                      </m:e>
                      <m:sub>
                        <m:r>
                          <a:rPr lang="en-US" altLang="en-US" b="0" i="1" smtClean="0">
                            <a:solidFill>
                              <a:schemeClr val="tx1"/>
                            </a:solidFill>
                            <a:latin typeface="Cambria Math" panose="02040503050406030204" pitchFamily="18" charset="0"/>
                          </a:rPr>
                          <m:t>1</m:t>
                        </m:r>
                      </m:sub>
                    </m:sSub>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𝑋</m:t>
                        </m:r>
                      </m:e>
                      <m:sub>
                        <m:r>
                          <a:rPr lang="en-US" altLang="en-US" b="0" i="1" smtClean="0">
                            <a:solidFill>
                              <a:schemeClr val="tx1"/>
                            </a:solidFill>
                            <a:latin typeface="Cambria Math" panose="02040503050406030204" pitchFamily="18" charset="0"/>
                          </a:rPr>
                          <m:t>1</m:t>
                        </m:r>
                      </m:sub>
                    </m:sSub>
                    <m:r>
                      <a:rPr lang="en-US" altLang="en-US" b="0" i="1" smtClean="0">
                        <a:solidFill>
                          <a:schemeClr val="tx1"/>
                        </a:solidFill>
                        <a:latin typeface="Cambria Math" panose="02040503050406030204" pitchFamily="18" charset="0"/>
                      </a:rPr>
                      <m:t>+…+</m:t>
                    </m:r>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𝑋</m:t>
                        </m:r>
                      </m:e>
                      <m:sub>
                        <m:r>
                          <a:rPr lang="en-US" altLang="en-US" b="0" i="1" smtClean="0">
                            <a:solidFill>
                              <a:schemeClr val="tx1"/>
                            </a:solidFill>
                            <a:latin typeface="Cambria Math" panose="02040503050406030204" pitchFamily="18" charset="0"/>
                          </a:rPr>
                          <m:t>𝑝</m:t>
                        </m:r>
                      </m:sub>
                    </m:sSub>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𝛽</m:t>
                        </m:r>
                      </m:e>
                      <m:sub>
                        <m:r>
                          <a:rPr lang="en-US" altLang="en-US" b="0" i="1" smtClean="0">
                            <a:solidFill>
                              <a:schemeClr val="tx1"/>
                            </a:solidFill>
                            <a:latin typeface="Cambria Math" panose="02040503050406030204" pitchFamily="18" charset="0"/>
                          </a:rPr>
                          <m:t>𝑝</m:t>
                        </m:r>
                      </m:sub>
                    </m:sSub>
                    <m:r>
                      <a:rPr lang="en-US" altLang="en-US" b="0" i="1" smtClean="0">
                        <a:solidFill>
                          <a:schemeClr val="tx1"/>
                        </a:solidFill>
                        <a:latin typeface="Cambria Math" panose="02040503050406030204" pitchFamily="18" charset="0"/>
                      </a:rPr>
                      <m:t>+</m:t>
                    </m:r>
                    <m:r>
                      <a:rPr lang="en-US" altLang="en-US" b="0" i="1" smtClean="0">
                        <a:solidFill>
                          <a:schemeClr val="tx1"/>
                        </a:solidFill>
                        <a:latin typeface="Cambria Math" panose="02040503050406030204" pitchFamily="18" charset="0"/>
                      </a:rPr>
                      <m:t>𝜀</m:t>
                    </m:r>
                  </m:oMath>
                </a14:m>
                <a:r>
                  <a:rPr lang="en-US" altLang="en-US" dirty="0">
                    <a:solidFill>
                      <a:schemeClr val="tx1"/>
                    </a:solidFill>
                  </a:rPr>
                  <a:t>. One may use the </a:t>
                </a:r>
                <a:r>
                  <a:rPr lang="en-US" altLang="en-US" dirty="0" err="1">
                    <a:solidFill>
                      <a:schemeClr val="tx1"/>
                    </a:solidFill>
                  </a:rPr>
                  <a:t>cdf</a:t>
                </a:r>
                <a:r>
                  <a:rPr lang="en-US" altLang="en-US" dirty="0">
                    <a:solidFill>
                      <a:schemeClr val="tx1"/>
                    </a:solidFill>
                  </a:rPr>
                  <a:t> transformation approach to find </a:t>
                </a:r>
              </a:p>
              <a:p>
                <a:pPr/>
                <a14:m>
                  <m:oMathPara xmlns:m="http://schemas.openxmlformats.org/officeDocument/2006/math">
                    <m:oMathParaPr>
                      <m:jc m:val="centerGroup"/>
                    </m:oMathParaPr>
                    <m:oMath xmlns:m="http://schemas.openxmlformats.org/officeDocument/2006/math">
                      <m:r>
                        <a:rPr lang="en-US" altLang="en-US" b="0" i="1" smtClean="0">
                          <a:solidFill>
                            <a:schemeClr val="tx1"/>
                          </a:solidFill>
                          <a:latin typeface="Cambria Math" panose="02040503050406030204" pitchFamily="18" charset="0"/>
                        </a:rPr>
                        <m:t>𝑃</m:t>
                      </m:r>
                      <m:d>
                        <m:dPr>
                          <m:ctrlPr>
                            <a:rPr lang="en-US" altLang="en-US" b="0" i="1" smtClean="0">
                              <a:solidFill>
                                <a:schemeClr val="tx1"/>
                              </a:solidFill>
                              <a:latin typeface="Cambria Math" panose="02040503050406030204" pitchFamily="18" charset="0"/>
                            </a:rPr>
                          </m:ctrlPr>
                        </m:dPr>
                        <m:e>
                          <m:r>
                            <a:rPr lang="en-US" altLang="en-US" b="0" i="1" smtClean="0">
                              <a:solidFill>
                                <a:schemeClr val="tx1"/>
                              </a:solidFill>
                              <a:latin typeface="Cambria Math" panose="02040503050406030204" pitchFamily="18" charset="0"/>
                            </a:rPr>
                            <m:t>𝑌</m:t>
                          </m:r>
                          <m:r>
                            <a:rPr lang="en-US" altLang="en-US" b="0" i="1" smtClean="0">
                              <a:solidFill>
                                <a:schemeClr val="tx1"/>
                              </a:solidFill>
                              <a:latin typeface="Cambria Math" panose="02040503050406030204" pitchFamily="18" charset="0"/>
                            </a:rPr>
                            <m:t>≤</m:t>
                          </m:r>
                          <m:r>
                            <a:rPr lang="en-US" altLang="en-US" b="0" i="1" smtClean="0">
                              <a:solidFill>
                                <a:schemeClr val="tx1"/>
                              </a:solidFill>
                              <a:latin typeface="Cambria Math" panose="02040503050406030204" pitchFamily="18" charset="0"/>
                            </a:rPr>
                            <m:t>𝑦</m:t>
                          </m:r>
                        </m:e>
                      </m:d>
                      <m:r>
                        <a:rPr lang="en-US" altLang="en-US" b="0" i="1" smtClean="0">
                          <a:solidFill>
                            <a:schemeClr val="tx1"/>
                          </a:solidFill>
                          <a:latin typeface="Cambria Math" panose="02040503050406030204" pitchFamily="18" charset="0"/>
                        </a:rPr>
                        <m:t>=</m:t>
                      </m:r>
                      <m:r>
                        <a:rPr lang="en-US" altLang="en-US" b="0" i="1" smtClean="0">
                          <a:solidFill>
                            <a:schemeClr val="tx1"/>
                          </a:solidFill>
                          <a:latin typeface="Cambria Math" panose="02040503050406030204" pitchFamily="18" charset="0"/>
                        </a:rPr>
                        <m:t>𝑃</m:t>
                      </m:r>
                      <m:d>
                        <m:dPr>
                          <m:ctrlPr>
                            <a:rPr lang="en-US" altLang="en-US" b="0" i="1" smtClean="0">
                              <a:solidFill>
                                <a:schemeClr val="tx1"/>
                              </a:solidFill>
                              <a:latin typeface="Cambria Math" panose="02040503050406030204" pitchFamily="18" charset="0"/>
                            </a:rPr>
                          </m:ctrlPr>
                        </m:dPr>
                        <m:e>
                          <m:r>
                            <a:rPr lang="en-US" altLang="en-US" b="0" i="1" smtClean="0">
                              <a:solidFill>
                                <a:schemeClr val="tx1"/>
                              </a:solidFill>
                              <a:latin typeface="Cambria Math" panose="02040503050406030204" pitchFamily="18" charset="0"/>
                            </a:rPr>
                            <m:t>𝜀</m:t>
                          </m:r>
                          <m:r>
                            <a:rPr lang="en-US" altLang="en-US" b="0" i="1" smtClean="0">
                              <a:solidFill>
                                <a:schemeClr val="tx1"/>
                              </a:solidFill>
                              <a:latin typeface="Cambria Math" panose="02040503050406030204" pitchFamily="18" charset="0"/>
                            </a:rPr>
                            <m:t>≤</m:t>
                          </m:r>
                          <m:r>
                            <a:rPr lang="en-US" altLang="en-US" b="0" i="1" smtClean="0">
                              <a:solidFill>
                                <a:schemeClr val="tx1"/>
                              </a:solidFill>
                              <a:latin typeface="Cambria Math" panose="02040503050406030204" pitchFamily="18" charset="0"/>
                            </a:rPr>
                            <m:t>𝑦</m:t>
                          </m:r>
                          <m:r>
                            <a:rPr lang="en-US" altLang="en-US" b="0" i="1" smtClean="0">
                              <a:solidFill>
                                <a:schemeClr val="tx1"/>
                              </a:solidFill>
                              <a:latin typeface="Cambria Math" panose="02040503050406030204" pitchFamily="18" charset="0"/>
                            </a:rPr>
                            <m:t>−</m:t>
                          </m:r>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𝛽</m:t>
                              </m:r>
                            </m:e>
                            <m:sub>
                              <m:r>
                                <a:rPr lang="en-US" altLang="en-US" b="0" i="1" smtClean="0">
                                  <a:solidFill>
                                    <a:schemeClr val="tx1"/>
                                  </a:solidFill>
                                  <a:latin typeface="Cambria Math" panose="02040503050406030204" pitchFamily="18" charset="0"/>
                                </a:rPr>
                                <m:t>0</m:t>
                              </m:r>
                            </m:sub>
                          </m:sSub>
                          <m:r>
                            <a:rPr lang="en-US" altLang="en-US" b="0" i="1" smtClean="0">
                              <a:solidFill>
                                <a:schemeClr val="tx1"/>
                              </a:solidFill>
                              <a:latin typeface="Cambria Math" panose="02040503050406030204" pitchFamily="18" charset="0"/>
                            </a:rPr>
                            <m:t>−</m:t>
                          </m:r>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𝑋</m:t>
                              </m:r>
                            </m:e>
                            <m:sub>
                              <m:r>
                                <a:rPr lang="en-US" altLang="en-US" b="0" i="1" smtClean="0">
                                  <a:solidFill>
                                    <a:schemeClr val="tx1"/>
                                  </a:solidFill>
                                  <a:latin typeface="Cambria Math" panose="02040503050406030204" pitchFamily="18" charset="0"/>
                                </a:rPr>
                                <m:t>1</m:t>
                              </m:r>
                            </m:sub>
                          </m:sSub>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𝛽</m:t>
                              </m:r>
                            </m:e>
                            <m:sub>
                              <m:r>
                                <a:rPr lang="en-US" altLang="en-US" b="0" i="1" smtClean="0">
                                  <a:solidFill>
                                    <a:schemeClr val="tx1"/>
                                  </a:solidFill>
                                  <a:latin typeface="Cambria Math" panose="02040503050406030204" pitchFamily="18" charset="0"/>
                                </a:rPr>
                                <m:t>1</m:t>
                              </m:r>
                            </m:sub>
                          </m:sSub>
                          <m:r>
                            <a:rPr lang="en-US" altLang="en-US" b="0" i="1" smtClean="0">
                              <a:solidFill>
                                <a:schemeClr val="tx1"/>
                              </a:solidFill>
                              <a:latin typeface="Cambria Math" panose="02040503050406030204" pitchFamily="18" charset="0"/>
                            </a:rPr>
                            <m:t>−…−</m:t>
                          </m:r>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𝑋</m:t>
                              </m:r>
                            </m:e>
                            <m:sub>
                              <m:r>
                                <a:rPr lang="en-US" altLang="en-US" b="0" i="1" smtClean="0">
                                  <a:solidFill>
                                    <a:schemeClr val="tx1"/>
                                  </a:solidFill>
                                  <a:latin typeface="Cambria Math" panose="02040503050406030204" pitchFamily="18" charset="0"/>
                                </a:rPr>
                                <m:t>𝑝</m:t>
                              </m:r>
                            </m:sub>
                          </m:sSub>
                          <m:sSub>
                            <m:sSubPr>
                              <m:ctrlPr>
                                <a:rPr lang="en-US" altLang="en-US" b="0" i="1" smtClean="0">
                                  <a:solidFill>
                                    <a:schemeClr val="tx1"/>
                                  </a:solidFill>
                                  <a:latin typeface="Cambria Math" panose="02040503050406030204" pitchFamily="18" charset="0"/>
                                </a:rPr>
                              </m:ctrlPr>
                            </m:sSubPr>
                            <m:e>
                              <m:r>
                                <a:rPr lang="en-US" altLang="en-US" b="0" i="1" smtClean="0">
                                  <a:solidFill>
                                    <a:schemeClr val="tx1"/>
                                  </a:solidFill>
                                  <a:latin typeface="Cambria Math" panose="02040503050406030204" pitchFamily="18" charset="0"/>
                                </a:rPr>
                                <m:t>𝛽</m:t>
                              </m:r>
                            </m:e>
                            <m:sub>
                              <m:r>
                                <a:rPr lang="en-US" altLang="en-US" b="0" i="1" smtClean="0">
                                  <a:solidFill>
                                    <a:schemeClr val="tx1"/>
                                  </a:solidFill>
                                  <a:latin typeface="Cambria Math" panose="02040503050406030204" pitchFamily="18" charset="0"/>
                                </a:rPr>
                                <m:t>𝑝</m:t>
                              </m:r>
                            </m:sub>
                          </m:sSub>
                        </m:e>
                      </m:d>
                      <m:r>
                        <a:rPr lang="en-US" altLang="en-US" b="0" i="1" smtClean="0">
                          <a:solidFill>
                            <a:schemeClr val="tx1"/>
                          </a:solidFill>
                          <a:latin typeface="Cambria Math" panose="02040503050406030204" pitchFamily="18" charset="0"/>
                        </a:rPr>
                        <m:t>=</m:t>
                      </m:r>
                      <m:r>
                        <m:rPr>
                          <m:sty m:val="p"/>
                        </m:rPr>
                        <a:rPr lang="en-US" altLang="en-US" b="0" i="0" smtClean="0">
                          <a:solidFill>
                            <a:schemeClr val="tx1"/>
                          </a:solidFill>
                          <a:latin typeface="Cambria Math" panose="02040503050406030204" pitchFamily="18" charset="0"/>
                        </a:rPr>
                        <m:t>Φ</m:t>
                      </m:r>
                      <m:d>
                        <m:dPr>
                          <m:ctrlPr>
                            <a:rPr lang="en-US" altLang="en-US" b="0" i="1" smtClean="0">
                              <a:solidFill>
                                <a:schemeClr val="tx1"/>
                              </a:solidFill>
                              <a:latin typeface="Cambria Math" panose="02040503050406030204" pitchFamily="18" charset="0"/>
                            </a:rPr>
                          </m:ctrlPr>
                        </m:dPr>
                        <m:e>
                          <m:f>
                            <m:fPr>
                              <m:ctrlPr>
                                <a:rPr lang="en-US" altLang="en-US" b="0" i="1" smtClean="0">
                                  <a:solidFill>
                                    <a:schemeClr val="tx1"/>
                                  </a:solidFill>
                                  <a:latin typeface="Cambria Math" panose="02040503050406030204" pitchFamily="18" charset="0"/>
                                </a:rPr>
                              </m:ctrlPr>
                            </m:fPr>
                            <m:num>
                              <m:r>
                                <a:rPr lang="en-US" altLang="en-US" i="1">
                                  <a:latin typeface="Cambria Math" panose="02040503050406030204" pitchFamily="18" charset="0"/>
                                </a:rPr>
                                <m:t>𝑦</m:t>
                              </m:r>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𝛽</m:t>
                                  </m:r>
                                </m:e>
                                <m:sub>
                                  <m:r>
                                    <a:rPr lang="en-US" altLang="en-US" i="1">
                                      <a:latin typeface="Cambria Math" panose="02040503050406030204" pitchFamily="18" charset="0"/>
                                    </a:rPr>
                                    <m:t>0</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𝑋</m:t>
                                  </m:r>
                                </m:e>
                                <m:sub>
                                  <m:r>
                                    <a:rPr lang="en-US" altLang="en-US" i="1">
                                      <a:latin typeface="Cambria Math" panose="02040503050406030204" pitchFamily="18" charset="0"/>
                                    </a:rPr>
                                    <m:t>1</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𝛽</m:t>
                                  </m:r>
                                </m:e>
                                <m:sub>
                                  <m:r>
                                    <a:rPr lang="en-US" altLang="en-US" i="1">
                                      <a:latin typeface="Cambria Math" panose="02040503050406030204" pitchFamily="18" charset="0"/>
                                    </a:rPr>
                                    <m:t>1</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𝑋</m:t>
                                  </m:r>
                                </m:e>
                                <m:sub>
                                  <m:r>
                                    <a:rPr lang="en-US" altLang="en-US" i="1">
                                      <a:latin typeface="Cambria Math" panose="02040503050406030204" pitchFamily="18" charset="0"/>
                                    </a:rPr>
                                    <m:t>𝑝</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𝛽</m:t>
                                  </m:r>
                                </m:e>
                                <m:sub>
                                  <m:r>
                                    <a:rPr lang="en-US" altLang="en-US" i="1">
                                      <a:latin typeface="Cambria Math" panose="02040503050406030204" pitchFamily="18" charset="0"/>
                                    </a:rPr>
                                    <m:t>𝑝</m:t>
                                  </m:r>
                                </m:sub>
                              </m:sSub>
                            </m:num>
                            <m:den>
                              <m:r>
                                <a:rPr lang="en-US" altLang="en-US" b="0" i="1" smtClean="0">
                                  <a:solidFill>
                                    <a:schemeClr val="tx1"/>
                                  </a:solidFill>
                                  <a:latin typeface="Cambria Math" panose="02040503050406030204" pitchFamily="18" charset="0"/>
                                </a:rPr>
                                <m:t>𝜎</m:t>
                              </m:r>
                            </m:den>
                          </m:f>
                        </m:e>
                      </m:d>
                    </m:oMath>
                  </m:oMathPara>
                </a14:m>
                <a:endParaRPr lang="en-US" altLang="en-US" dirty="0">
                  <a:solidFill>
                    <a:schemeClr val="tx1"/>
                  </a:solidFill>
                </a:endParaRPr>
              </a:p>
              <a:p>
                <a:r>
                  <a:rPr lang="en-US" altLang="en-US" dirty="0"/>
                  <a:t>So, </a:t>
                </a:r>
              </a:p>
              <a:p>
                <a:pPr/>
                <a14:m>
                  <m:oMathPara xmlns:m="http://schemas.openxmlformats.org/officeDocument/2006/math">
                    <m:oMathParaPr>
                      <m:jc m:val="centerGroup"/>
                    </m:oMathParaPr>
                    <m:oMath xmlns:m="http://schemas.openxmlformats.org/officeDocument/2006/math">
                      <m:r>
                        <a:rPr lang="en-US" altLang="en-US" b="0" i="1" smtClean="0">
                          <a:solidFill>
                            <a:schemeClr val="tx1"/>
                          </a:solidFill>
                          <a:latin typeface="Cambria Math" panose="02040503050406030204" pitchFamily="18" charset="0"/>
                        </a:rPr>
                        <m:t>𝑓</m:t>
                      </m:r>
                      <m:d>
                        <m:dPr>
                          <m:ctrlPr>
                            <a:rPr lang="en-US" altLang="en-US" b="0" i="1" smtClean="0">
                              <a:solidFill>
                                <a:schemeClr val="tx1"/>
                              </a:solidFill>
                              <a:latin typeface="Cambria Math" panose="02040503050406030204" pitchFamily="18" charset="0"/>
                            </a:rPr>
                          </m:ctrlPr>
                        </m:dPr>
                        <m:e>
                          <m:r>
                            <a:rPr lang="en-US" altLang="en-US" b="0" i="1" smtClean="0">
                              <a:solidFill>
                                <a:schemeClr val="tx1"/>
                              </a:solidFill>
                              <a:latin typeface="Cambria Math" panose="02040503050406030204" pitchFamily="18" charset="0"/>
                            </a:rPr>
                            <m:t>𝑦</m:t>
                          </m:r>
                        </m:e>
                      </m:d>
                      <m:r>
                        <a:rPr lang="en-US" altLang="en-US" b="0" i="1" smtClean="0">
                          <a:solidFill>
                            <a:schemeClr val="tx1"/>
                          </a:solidFill>
                          <a:latin typeface="Cambria Math" panose="02040503050406030204" pitchFamily="18" charset="0"/>
                        </a:rPr>
                        <m:t>=</m:t>
                      </m:r>
                      <m:d>
                        <m:dPr>
                          <m:ctrlPr>
                            <a:rPr lang="en-US" altLang="en-US" i="1">
                              <a:latin typeface="Cambria Math" panose="02040503050406030204" pitchFamily="18" charset="0"/>
                            </a:rPr>
                          </m:ctrlPr>
                        </m:dPr>
                        <m:e>
                          <m:f>
                            <m:fPr>
                              <m:ctrlPr>
                                <a:rPr lang="en-US" altLang="en-US" i="1">
                                  <a:latin typeface="Cambria Math" panose="02040503050406030204" pitchFamily="18" charset="0"/>
                                </a:rPr>
                              </m:ctrlPr>
                            </m:fPr>
                            <m:num>
                              <m:r>
                                <a:rPr lang="en-US" altLang="en-US">
                                  <a:latin typeface="Cambria Math" panose="02040503050406030204" pitchFamily="18" charset="0"/>
                                </a:rPr>
                                <m:t>1</m:t>
                              </m:r>
                            </m:num>
                            <m:den>
                              <m:r>
                                <a:rPr lang="en-US" altLang="en-US" i="1">
                                  <a:latin typeface="Cambria Math" panose="02040503050406030204" pitchFamily="18" charset="0"/>
                                </a:rPr>
                                <m:t>𝜎</m:t>
                              </m:r>
                            </m:den>
                          </m:f>
                        </m:e>
                      </m:d>
                      <m:r>
                        <a:rPr lang="en-US" altLang="en-US" b="0" i="1" smtClean="0">
                          <a:solidFill>
                            <a:schemeClr val="tx1"/>
                          </a:solidFill>
                          <a:latin typeface="Cambria Math" panose="02040503050406030204" pitchFamily="18" charset="0"/>
                        </a:rPr>
                        <m:t>𝜙</m:t>
                      </m:r>
                      <m:d>
                        <m:dPr>
                          <m:ctrlPr>
                            <a:rPr lang="en-US" altLang="en-US" b="0" i="1" smtClean="0">
                              <a:solidFill>
                                <a:schemeClr val="tx1"/>
                              </a:solidFill>
                              <a:latin typeface="Cambria Math" panose="02040503050406030204" pitchFamily="18" charset="0"/>
                            </a:rPr>
                          </m:ctrlPr>
                        </m:dPr>
                        <m:e>
                          <m:f>
                            <m:fPr>
                              <m:ctrlPr>
                                <a:rPr lang="en-US" altLang="en-US" i="1">
                                  <a:latin typeface="Cambria Math" panose="02040503050406030204" pitchFamily="18" charset="0"/>
                                </a:rPr>
                              </m:ctrlPr>
                            </m:fPr>
                            <m:num>
                              <m:r>
                                <a:rPr lang="en-US" altLang="en-US" i="1">
                                  <a:latin typeface="Cambria Math" panose="02040503050406030204" pitchFamily="18" charset="0"/>
                                </a:rPr>
                                <m:t>𝑦</m:t>
                              </m:r>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𝛽</m:t>
                                  </m:r>
                                </m:e>
                                <m:sub>
                                  <m:r>
                                    <a:rPr lang="en-US" altLang="en-US" i="1">
                                      <a:latin typeface="Cambria Math" panose="02040503050406030204" pitchFamily="18" charset="0"/>
                                    </a:rPr>
                                    <m:t>0</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𝑋</m:t>
                                  </m:r>
                                </m:e>
                                <m:sub>
                                  <m:r>
                                    <a:rPr lang="en-US" altLang="en-US" i="1">
                                      <a:latin typeface="Cambria Math" panose="02040503050406030204" pitchFamily="18" charset="0"/>
                                    </a:rPr>
                                    <m:t>1</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𝛽</m:t>
                                  </m:r>
                                </m:e>
                                <m:sub>
                                  <m:r>
                                    <a:rPr lang="en-US" altLang="en-US" i="1">
                                      <a:latin typeface="Cambria Math" panose="02040503050406030204" pitchFamily="18" charset="0"/>
                                    </a:rPr>
                                    <m:t>1</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𝑋</m:t>
                                  </m:r>
                                </m:e>
                                <m:sub>
                                  <m:r>
                                    <a:rPr lang="en-US" altLang="en-US" i="1">
                                      <a:latin typeface="Cambria Math" panose="02040503050406030204" pitchFamily="18" charset="0"/>
                                    </a:rPr>
                                    <m:t>𝑝</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𝛽</m:t>
                                  </m:r>
                                </m:e>
                                <m:sub>
                                  <m:r>
                                    <a:rPr lang="en-US" altLang="en-US" i="1">
                                      <a:latin typeface="Cambria Math" panose="02040503050406030204" pitchFamily="18" charset="0"/>
                                    </a:rPr>
                                    <m:t>𝑝</m:t>
                                  </m:r>
                                </m:sub>
                              </m:sSub>
                            </m:num>
                            <m:den>
                              <m:r>
                                <a:rPr lang="en-US" altLang="en-US" i="1">
                                  <a:latin typeface="Cambria Math" panose="02040503050406030204" pitchFamily="18" charset="0"/>
                                </a:rPr>
                                <m:t>𝜎</m:t>
                              </m:r>
                            </m:den>
                          </m:f>
                        </m:e>
                      </m:d>
                      <m:r>
                        <a:rPr lang="en-US" altLang="en-US" b="0" i="0"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0" smtClean="0">
                              <a:latin typeface="Cambria Math" panose="02040503050406030204" pitchFamily="18" charset="0"/>
                            </a:rPr>
                            <m:t>1</m:t>
                          </m:r>
                        </m:num>
                        <m:den>
                          <m:rad>
                            <m:radPr>
                              <m:degHide m:val="on"/>
                              <m:ctrlPr>
                                <a:rPr lang="en-US" altLang="en-US" b="0" i="1" smtClean="0">
                                  <a:latin typeface="Cambria Math" panose="02040503050406030204" pitchFamily="18" charset="0"/>
                                </a:rPr>
                              </m:ctrlPr>
                            </m:radPr>
                            <m:deg/>
                            <m:e>
                              <m:r>
                                <a:rPr lang="en-US" altLang="en-US" b="0" i="1" smtClean="0">
                                  <a:latin typeface="Cambria Math" panose="02040503050406030204" pitchFamily="18" charset="0"/>
                                </a:rPr>
                                <m:t>2</m:t>
                              </m:r>
                              <m:r>
                                <a:rPr lang="en-US" altLang="en-US" b="0" i="1" smtClean="0">
                                  <a:latin typeface="Cambria Math" panose="02040503050406030204" pitchFamily="18" charset="0"/>
                                </a:rPr>
                                <m:t>𝜋</m:t>
                              </m:r>
                            </m:e>
                          </m:rad>
                          <m:r>
                            <a:rPr lang="en-US" altLang="en-US" b="0" i="1" smtClean="0">
                              <a:latin typeface="Cambria Math" panose="02040503050406030204" pitchFamily="18" charset="0"/>
                            </a:rPr>
                            <m:t>𝜎</m:t>
                          </m:r>
                        </m:den>
                      </m:f>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𝑒</m:t>
                          </m:r>
                        </m:e>
                        <m:sup>
                          <m:r>
                            <a:rPr lang="en-US" altLang="en-US" b="0" i="1" smtClean="0">
                              <a:latin typeface="Cambria Math" panose="02040503050406030204" pitchFamily="18" charset="0"/>
                            </a:rPr>
                            <m:t>− </m:t>
                          </m:r>
                          <m:f>
                            <m:fPr>
                              <m:ctrlPr>
                                <a:rPr lang="en-US" altLang="en-US" b="0" i="1" smtClean="0">
                                  <a:latin typeface="Cambria Math" panose="02040503050406030204" pitchFamily="18" charset="0"/>
                                </a:rPr>
                              </m:ctrlPr>
                            </m:fPr>
                            <m:num>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 </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𝑦</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𝛽</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𝑋</m:t>
                                          </m:r>
                                        </m:e>
                                        <m:sub>
                                          <m:r>
                                            <a:rPr lang="en-US" altLang="en-US" b="0" i="1" smtClean="0">
                                              <a:latin typeface="Cambria Math" panose="02040503050406030204" pitchFamily="18" charset="0"/>
                                            </a:rPr>
                                            <m:t>1</m:t>
                                          </m:r>
                                        </m:sub>
                                      </m:sSub>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𝛽</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𝑋</m:t>
                                          </m:r>
                                        </m:e>
                                        <m:sub>
                                          <m:r>
                                            <a:rPr lang="en-US" altLang="en-US" b="0" i="1" smtClean="0">
                                              <a:latin typeface="Cambria Math" panose="02040503050406030204" pitchFamily="18" charset="0"/>
                                            </a:rPr>
                                            <m:t>𝑝</m:t>
                                          </m:r>
                                        </m:sub>
                                      </m:sSub>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𝛽</m:t>
                                          </m:r>
                                        </m:e>
                                        <m:sub>
                                          <m:r>
                                            <a:rPr lang="en-US" altLang="en-US" b="0" i="1" smtClean="0">
                                              <a:latin typeface="Cambria Math" panose="02040503050406030204" pitchFamily="18" charset="0"/>
                                            </a:rPr>
                                            <m:t>𝑝</m:t>
                                          </m:r>
                                        </m:sub>
                                      </m:sSub>
                                    </m:e>
                                  </m:d>
                                </m:e>
                                <m:sup>
                                  <m:r>
                                    <a:rPr lang="en-US" altLang="en-US" b="0" i="1" smtClean="0">
                                      <a:latin typeface="Cambria Math" panose="02040503050406030204" pitchFamily="18" charset="0"/>
                                    </a:rPr>
                                    <m:t>2</m:t>
                                  </m:r>
                                </m:sup>
                              </m:sSup>
                            </m:num>
                            <m:den>
                              <m:r>
                                <a:rPr lang="en-US" altLang="en-US" b="0" i="1" smtClean="0">
                                  <a:latin typeface="Cambria Math" panose="02040503050406030204" pitchFamily="18" charset="0"/>
                                </a:rPr>
                                <m:t>2</m:t>
                              </m:r>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𝜎</m:t>
                                  </m:r>
                                </m:e>
                                <m:sup>
                                  <m:r>
                                    <a:rPr lang="en-US" altLang="en-US" b="0" i="1" smtClean="0">
                                      <a:latin typeface="Cambria Math" panose="02040503050406030204" pitchFamily="18" charset="0"/>
                                    </a:rPr>
                                    <m:t>2</m:t>
                                  </m:r>
                                </m:sup>
                              </m:sSup>
                            </m:den>
                          </m:f>
                        </m:sup>
                      </m:sSup>
                      <m:r>
                        <a:rPr lang="en-US" altLang="en-US">
                          <a:latin typeface="Cambria Math" panose="02040503050406030204" pitchFamily="18" charset="0"/>
                        </a:rPr>
                        <m:t>=</m:t>
                      </m:r>
                      <m:f>
                        <m:fPr>
                          <m:ctrlPr>
                            <a:rPr lang="en-US" altLang="en-US" i="1">
                              <a:latin typeface="Cambria Math" panose="02040503050406030204" pitchFamily="18" charset="0"/>
                            </a:rPr>
                          </m:ctrlPr>
                        </m:fPr>
                        <m:num>
                          <m:r>
                            <a:rPr lang="en-US" altLang="en-US">
                              <a:latin typeface="Cambria Math" panose="02040503050406030204" pitchFamily="18" charset="0"/>
                            </a:rPr>
                            <m:t>1</m:t>
                          </m:r>
                        </m:num>
                        <m:den>
                          <m:rad>
                            <m:radPr>
                              <m:degHide m:val="on"/>
                              <m:ctrlPr>
                                <a:rPr lang="en-US" altLang="en-US" i="1">
                                  <a:latin typeface="Cambria Math" panose="02040503050406030204" pitchFamily="18" charset="0"/>
                                </a:rPr>
                              </m:ctrlPr>
                            </m:radPr>
                            <m:deg/>
                            <m:e>
                              <m:r>
                                <a:rPr lang="en-US" altLang="en-US" i="1">
                                  <a:latin typeface="Cambria Math" panose="02040503050406030204" pitchFamily="18" charset="0"/>
                                </a:rPr>
                                <m:t>2</m:t>
                              </m:r>
                              <m:r>
                                <a:rPr lang="en-US" altLang="en-US" i="1">
                                  <a:latin typeface="Cambria Math" panose="02040503050406030204" pitchFamily="18" charset="0"/>
                                </a:rPr>
                                <m:t>𝜋</m:t>
                              </m:r>
                            </m:e>
                          </m:rad>
                          <m:r>
                            <a:rPr lang="en-US" altLang="en-US" i="1">
                              <a:latin typeface="Cambria Math" panose="02040503050406030204" pitchFamily="18" charset="0"/>
                            </a:rPr>
                            <m:t>𝜎</m:t>
                          </m:r>
                        </m:den>
                      </m:f>
                      <m:sSup>
                        <m:sSupPr>
                          <m:ctrlPr>
                            <a:rPr lang="en-US" altLang="en-US" i="1">
                              <a:latin typeface="Cambria Math" panose="02040503050406030204" pitchFamily="18" charset="0"/>
                            </a:rPr>
                          </m:ctrlPr>
                        </m:sSupPr>
                        <m:e>
                          <m:r>
                            <a:rPr lang="en-US" altLang="en-US" i="1">
                              <a:latin typeface="Cambria Math" panose="02040503050406030204" pitchFamily="18" charset="0"/>
                            </a:rPr>
                            <m:t>𝑒</m:t>
                          </m:r>
                        </m:e>
                        <m:sup>
                          <m:r>
                            <a:rPr lang="en-US" altLang="en-US" i="1">
                              <a:latin typeface="Cambria Math" panose="02040503050406030204" pitchFamily="18" charset="0"/>
                            </a:rPr>
                            <m:t>− </m:t>
                          </m:r>
                          <m:f>
                            <m:fPr>
                              <m:ctrlPr>
                                <a:rPr lang="en-US" altLang="en-US" i="1">
                                  <a:latin typeface="Cambria Math" panose="02040503050406030204" pitchFamily="18" charset="0"/>
                                </a:rPr>
                              </m:ctrlPr>
                            </m:fPr>
                            <m:num>
                              <m:sSup>
                                <m:sSupPr>
                                  <m:ctrlPr>
                                    <a:rPr lang="en-US" altLang="en-US" i="1">
                                      <a:latin typeface="Cambria Math" panose="02040503050406030204" pitchFamily="18" charset="0"/>
                                    </a:rPr>
                                  </m:ctrlPr>
                                </m:sSupPr>
                                <m:e>
                                  <m:r>
                                    <a:rPr lang="en-US" altLang="en-US" i="1">
                                      <a:latin typeface="Cambria Math" panose="02040503050406030204" pitchFamily="18" charset="0"/>
                                    </a:rPr>
                                    <m:t> </m:t>
                                  </m:r>
                                  <m:d>
                                    <m:dPr>
                                      <m:ctrlPr>
                                        <a:rPr lang="en-US" altLang="en-US" i="1">
                                          <a:latin typeface="Cambria Math" panose="02040503050406030204" pitchFamily="18" charset="0"/>
                                        </a:rPr>
                                      </m:ctrlPr>
                                    </m:dPr>
                                    <m:e>
                                      <m:r>
                                        <a:rPr lang="en-US" altLang="en-US" i="1">
                                          <a:latin typeface="Cambria Math" panose="02040503050406030204" pitchFamily="18" charset="0"/>
                                        </a:rPr>
                                        <m:t>𝑦</m:t>
                                      </m:r>
                                      <m:r>
                                        <a:rPr lang="en-US" altLang="en-US" i="1">
                                          <a:latin typeface="Cambria Math" panose="02040503050406030204" pitchFamily="18" charset="0"/>
                                        </a:rPr>
                                        <m:t>−</m:t>
                                      </m:r>
                                      <m:d>
                                        <m:dPr>
                                          <m:ctrlPr>
                                            <a:rPr lang="en-US" altLang="en-US" b="0" i="1" smtClean="0">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𝛽</m:t>
                                              </m:r>
                                            </m:e>
                                            <m:sub>
                                              <m:r>
                                                <a:rPr lang="en-US" altLang="en-US" i="1">
                                                  <a:latin typeface="Cambria Math" panose="02040503050406030204" pitchFamily="18" charset="0"/>
                                                </a:rPr>
                                                <m:t>0</m:t>
                                              </m:r>
                                            </m:sub>
                                          </m:sSub>
                                          <m:r>
                                            <a:rPr lang="en-US" altLang="en-US" b="0" i="1" smtClean="0">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𝑋</m:t>
                                              </m:r>
                                            </m:e>
                                            <m:sub>
                                              <m:r>
                                                <a:rPr lang="en-US" altLang="en-US" i="1">
                                                  <a:latin typeface="Cambria Math" panose="02040503050406030204" pitchFamily="18" charset="0"/>
                                                </a:rPr>
                                                <m:t>1</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𝛽</m:t>
                                              </m:r>
                                            </m:e>
                                            <m:sub>
                                              <m:r>
                                                <a:rPr lang="en-US" altLang="en-US" i="1">
                                                  <a:latin typeface="Cambria Math" panose="02040503050406030204" pitchFamily="18" charset="0"/>
                                                </a:rPr>
                                                <m:t>1</m:t>
                                              </m:r>
                                            </m:sub>
                                          </m:sSub>
                                          <m:r>
                                            <a:rPr lang="en-US" altLang="en-US" b="0" i="1" smtClean="0">
                                              <a:latin typeface="Cambria Math" panose="02040503050406030204" pitchFamily="18" charset="0"/>
                                            </a:rPr>
                                            <m:t>+</m:t>
                                          </m:r>
                                          <m:r>
                                            <a:rPr lang="en-US" altLang="en-US" i="1">
                                              <a:latin typeface="Cambria Math" panose="02040503050406030204" pitchFamily="18" charset="0"/>
                                            </a:rPr>
                                            <m:t>…</m:t>
                                          </m:r>
                                          <m:r>
                                            <a:rPr lang="en-US" altLang="en-US" b="0" i="1" smtClean="0">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𝑋</m:t>
                                              </m:r>
                                            </m:e>
                                            <m:sub>
                                              <m:r>
                                                <a:rPr lang="en-US" altLang="en-US" i="1">
                                                  <a:latin typeface="Cambria Math" panose="02040503050406030204" pitchFamily="18" charset="0"/>
                                                </a:rPr>
                                                <m:t>𝑝</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𝛽</m:t>
                                              </m:r>
                                            </m:e>
                                            <m:sub>
                                              <m:r>
                                                <a:rPr lang="en-US" altLang="en-US" i="1">
                                                  <a:latin typeface="Cambria Math" panose="02040503050406030204" pitchFamily="18" charset="0"/>
                                                </a:rPr>
                                                <m:t>𝑝</m:t>
                                              </m:r>
                                            </m:sub>
                                          </m:sSub>
                                        </m:e>
                                      </m:d>
                                    </m:e>
                                  </m:d>
                                </m:e>
                                <m:sup>
                                  <m:r>
                                    <a:rPr lang="en-US" altLang="en-US" i="1">
                                      <a:latin typeface="Cambria Math" panose="02040503050406030204" pitchFamily="18" charset="0"/>
                                    </a:rPr>
                                    <m:t>2</m:t>
                                  </m:r>
                                </m:sup>
                              </m:sSup>
                            </m:num>
                            <m:den>
                              <m:r>
                                <a:rPr lang="en-US" altLang="en-US" i="1">
                                  <a:latin typeface="Cambria Math" panose="02040503050406030204" pitchFamily="18" charset="0"/>
                                </a:rPr>
                                <m:t>2</m:t>
                              </m:r>
                              <m:sSup>
                                <m:sSupPr>
                                  <m:ctrlPr>
                                    <a:rPr lang="en-US" altLang="en-US" i="1">
                                      <a:latin typeface="Cambria Math" panose="02040503050406030204" pitchFamily="18" charset="0"/>
                                    </a:rPr>
                                  </m:ctrlPr>
                                </m:sSupPr>
                                <m:e>
                                  <m:r>
                                    <a:rPr lang="en-US" altLang="en-US" i="1">
                                      <a:latin typeface="Cambria Math" panose="02040503050406030204" pitchFamily="18" charset="0"/>
                                    </a:rPr>
                                    <m:t>𝜎</m:t>
                                  </m:r>
                                </m:e>
                                <m:sup>
                                  <m:r>
                                    <a:rPr lang="en-US" altLang="en-US" i="1">
                                      <a:latin typeface="Cambria Math" panose="02040503050406030204" pitchFamily="18" charset="0"/>
                                    </a:rPr>
                                    <m:t>2</m:t>
                                  </m:r>
                                </m:sup>
                              </m:sSup>
                            </m:den>
                          </m:f>
                        </m:sup>
                      </m:sSup>
                    </m:oMath>
                  </m:oMathPara>
                </a14:m>
                <a:endParaRPr lang="en-US" altLang="en-US" dirty="0">
                  <a:solidFill>
                    <a:schemeClr val="tx1"/>
                  </a:solidFill>
                </a:endParaRPr>
              </a:p>
              <a:p>
                <a:endParaRPr lang="en-US" altLang="en-US" dirty="0">
                  <a:solidFill>
                    <a:schemeClr val="tx1"/>
                  </a:solidFill>
                </a:endParaRPr>
              </a:p>
              <a:p>
                <a:r>
                  <a:rPr lang="en-US" altLang="en-US" dirty="0"/>
                  <a:t>Hence, </a:t>
                </a:r>
                <a14:m>
                  <m:oMath xmlns:m="http://schemas.openxmlformats.org/officeDocument/2006/math">
                    <m:r>
                      <m:rPr>
                        <m:sty m:val="p"/>
                      </m:rPr>
                      <a:rPr lang="en-US" altLang="en-US" b="0" i="0" smtClean="0">
                        <a:latin typeface="Cambria Math" panose="02040503050406030204" pitchFamily="18" charset="0"/>
                      </a:rPr>
                      <m:t>Y</m:t>
                    </m:r>
                    <m:r>
                      <a:rPr lang="en-US" altLang="en-US" i="1">
                        <a:latin typeface="Cambria Math" panose="02040503050406030204" pitchFamily="18" charset="0"/>
                      </a:rPr>
                      <m:t>~</m:t>
                    </m:r>
                    <m:r>
                      <a:rPr lang="en-US" altLang="en-US" b="0" i="1" smtClean="0">
                        <a:latin typeface="Cambria Math" panose="02040503050406030204" pitchFamily="18" charset="0"/>
                      </a:rPr>
                      <m:t>𝑁</m:t>
                    </m:r>
                    <m:d>
                      <m:dPr>
                        <m:ctrlPr>
                          <a:rPr lang="en-US" altLang="en-US" i="1">
                            <a:latin typeface="Cambria Math" panose="02040503050406030204" pitchFamily="18" charset="0"/>
                          </a:rPr>
                        </m:ctrlPr>
                      </m:dPr>
                      <m:e>
                        <m:r>
                          <a:rPr lang="en-US" altLang="en-US" b="1" i="1">
                            <a:latin typeface="Cambria Math" panose="02040503050406030204" pitchFamily="18" charset="0"/>
                          </a:rPr>
                          <m:t>𝑿</m:t>
                        </m:r>
                        <m:r>
                          <a:rPr lang="en-US" altLang="en-US" b="1" i="1">
                            <a:latin typeface="Cambria Math" panose="02040503050406030204" pitchFamily="18" charset="0"/>
                          </a:rPr>
                          <m:t>𝜷</m:t>
                        </m:r>
                        <m:r>
                          <a:rPr lang="en-US" altLang="en-US" i="1">
                            <a:latin typeface="Cambria Math" panose="02040503050406030204" pitchFamily="18" charset="0"/>
                          </a:rPr>
                          <m:t>, </m:t>
                        </m:r>
                        <m:sSup>
                          <m:sSupPr>
                            <m:ctrlPr>
                              <a:rPr lang="en-US" altLang="en-US" i="1">
                                <a:latin typeface="Cambria Math" panose="02040503050406030204" pitchFamily="18" charset="0"/>
                              </a:rPr>
                            </m:ctrlPr>
                          </m:sSupPr>
                          <m:e>
                            <m:r>
                              <a:rPr lang="en-US" altLang="en-US" i="1">
                                <a:latin typeface="Cambria Math" panose="02040503050406030204" pitchFamily="18" charset="0"/>
                              </a:rPr>
                              <m:t>𝜎</m:t>
                            </m:r>
                          </m:e>
                          <m:sup>
                            <m:r>
                              <a:rPr lang="en-US" altLang="en-US" i="1">
                                <a:latin typeface="Cambria Math" panose="02040503050406030204" pitchFamily="18" charset="0"/>
                              </a:rPr>
                              <m:t>2</m:t>
                            </m:r>
                          </m:sup>
                        </m:sSup>
                      </m:e>
                    </m:d>
                  </m:oMath>
                </a14:m>
                <a:r>
                  <a:rPr lang="en-US" altLang="en-US" dirty="0">
                    <a:solidFill>
                      <a:schemeClr val="tx1"/>
                    </a:solidFill>
                  </a:rPr>
                  <a:t>. </a:t>
                </a:r>
              </a:p>
              <a:p>
                <a:pPr algn="ctr"/>
                <a:r>
                  <a:rPr lang="en-US" altLang="en-US" dirty="0">
                    <a:solidFill>
                      <a:srgbClr val="FF0000"/>
                    </a:solidFill>
                  </a:rPr>
                  <a:t>Univariate normality alone does not imply multivariate normality!</a:t>
                </a:r>
                <a:endParaRPr lang="en-US" altLang="en-US" dirty="0">
                  <a:solidFill>
                    <a:schemeClr val="tx1"/>
                  </a:solidFill>
                </a:endParaRPr>
              </a:p>
              <a:p>
                <a:r>
                  <a:rPr lang="en-US" altLang="en-US" dirty="0"/>
                  <a:t> </a:t>
                </a:r>
              </a:p>
              <a:p>
                <a:r>
                  <a:rPr lang="en-US" altLang="en-US" dirty="0"/>
                  <a:t>Theorem: If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1</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𝑌</m:t>
                        </m:r>
                      </m:e>
                      <m:sub>
                        <m:r>
                          <a:rPr lang="en-US" altLang="en-US" i="1">
                            <a:latin typeface="Cambria Math" panose="02040503050406030204" pitchFamily="18" charset="0"/>
                          </a:rPr>
                          <m:t>1</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2</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𝑌</m:t>
                        </m:r>
                      </m:e>
                      <m:sub>
                        <m:r>
                          <a:rPr lang="en-US" altLang="en-US" i="1">
                            <a:latin typeface="Cambria Math" panose="02040503050406030204" pitchFamily="18" charset="0"/>
                          </a:rPr>
                          <m:t>2</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𝑛</m:t>
                        </m:r>
                      </m:sub>
                    </m:sSub>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𝑌</m:t>
                        </m:r>
                      </m:e>
                      <m:sub>
                        <m:r>
                          <a:rPr lang="en-US" altLang="en-US" b="0" i="1" smtClean="0">
                            <a:latin typeface="Cambria Math" panose="02040503050406030204" pitchFamily="18" charset="0"/>
                          </a:rPr>
                          <m:t>𝑛</m:t>
                        </m:r>
                      </m:sub>
                    </m:sSub>
                  </m:oMath>
                </a14:m>
                <a:r>
                  <a:rPr lang="en-US" altLang="en-US" b="1" dirty="0"/>
                  <a:t> </a:t>
                </a:r>
                <a:r>
                  <a:rPr lang="en-US" altLang="en-US" dirty="0"/>
                  <a:t>follows a univariate normal distribution for all    </a:t>
                </a:r>
              </a:p>
              <a:p>
                <a:r>
                  <a:rPr lang="en-US" altLang="en-US" dirty="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r>
                      <a:rPr lang="en-US" altLang="en-US" b="0" i="1" smtClean="0">
                        <a:latin typeface="Cambria Math" panose="02040503050406030204" pitchFamily="18" charset="0"/>
                      </a:rPr>
                      <m:t>ℝ</m:t>
                    </m:r>
                  </m:oMath>
                </a14:m>
                <a:r>
                  <a:rPr lang="en-US" altLang="en-US" dirty="0">
                    <a:solidFill>
                      <a:schemeClr val="tx1"/>
                    </a:solidFill>
                  </a:rPr>
                  <a:t> then </a:t>
                </a:r>
                <a14:m>
                  <m:oMath xmlns:m="http://schemas.openxmlformats.org/officeDocument/2006/math">
                    <m:r>
                      <a:rPr lang="en-US" altLang="en-US" b="1" i="1">
                        <a:latin typeface="Cambria Math" panose="02040503050406030204" pitchFamily="18" charset="0"/>
                      </a:rPr>
                      <m:t>𝒀</m:t>
                    </m:r>
                  </m:oMath>
                </a14:m>
                <a:r>
                  <a:rPr lang="en-US" altLang="en-US" dirty="0">
                    <a:solidFill>
                      <a:schemeClr val="tx1"/>
                    </a:solidFill>
                  </a:rPr>
                  <a:t> follows a multivariate normal distribution (Note: </a:t>
                </a:r>
                <a14:m>
                  <m:oMath xmlns:m="http://schemas.openxmlformats.org/officeDocument/2006/math">
                    <m:r>
                      <a:rPr lang="en-US" altLang="en-US" b="1" i="1" smtClean="0">
                        <a:latin typeface="Cambria Math" panose="02040503050406030204" pitchFamily="18" charset="0"/>
                      </a:rPr>
                      <m:t>𝑿</m:t>
                    </m:r>
                    <m:r>
                      <a:rPr lang="en-US" altLang="en-US" b="1" i="1" smtClean="0">
                        <a:latin typeface="Cambria Math" panose="02040503050406030204" pitchFamily="18" charset="0"/>
                      </a:rPr>
                      <m:t>𝜷</m:t>
                    </m:r>
                  </m:oMath>
                </a14:m>
                <a:r>
                  <a:rPr lang="en-US" altLang="en-US" b="1" dirty="0">
                    <a:solidFill>
                      <a:schemeClr val="tx1"/>
                    </a:solidFill>
                  </a:rPr>
                  <a:t> </a:t>
                </a:r>
                <a:r>
                  <a:rPr lang="en-US" altLang="en-US" dirty="0">
                    <a:solidFill>
                      <a:schemeClr val="tx1"/>
                    </a:solidFill>
                  </a:rPr>
                  <a:t>is considered fixed (</a:t>
                </a:r>
                <a14:m>
                  <m:oMath xmlns:m="http://schemas.openxmlformats.org/officeDocument/2006/math">
                    <m:r>
                      <a:rPr lang="en-US" altLang="en-US" b="1" i="1" smtClean="0">
                        <a:latin typeface="Cambria Math" panose="02040503050406030204" pitchFamily="18" charset="0"/>
                      </a:rPr>
                      <m:t>𝜷</m:t>
                    </m:r>
                  </m:oMath>
                </a14:m>
                <a:r>
                  <a:rPr lang="en-US" altLang="en-US" dirty="0">
                    <a:solidFill>
                      <a:schemeClr val="tx1"/>
                    </a:solidFill>
                  </a:rPr>
                  <a:t> fixed  </a:t>
                </a:r>
              </a:p>
              <a:p>
                <a:r>
                  <a:rPr lang="en-US" altLang="en-US" dirty="0"/>
                  <a:t>          </a:t>
                </a:r>
                <a:r>
                  <a:rPr lang="en-US" altLang="en-US" dirty="0">
                    <a:solidFill>
                      <a:schemeClr val="tx1"/>
                    </a:solidFill>
                  </a:rPr>
                  <a:t>but unknown, we have to estimate it!)</a:t>
                </a: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613190" y="989383"/>
                <a:ext cx="10963686" cy="5549468"/>
              </a:xfrm>
              <a:prstGeom prst="rect">
                <a:avLst/>
              </a:prstGeom>
              <a:blipFill>
                <a:blip r:embed="rId3"/>
                <a:stretch>
                  <a:fillRect l="-463" t="-1142" r="-116" b="-4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7" name="Picture 2" descr="mage result for ucon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4" y="6271708"/>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58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99536"/>
            <a:ext cx="11988801" cy="769441"/>
          </a:xfrm>
          <a:prstGeom prst="rect">
            <a:avLst/>
          </a:prstGeom>
        </p:spPr>
        <p:txBody>
          <a:bodyPr wrap="square">
            <a:spAutoFit/>
          </a:bodyPr>
          <a:lstStyle/>
          <a:p>
            <a:pPr>
              <a:defRPr/>
            </a:pPr>
            <a:r>
              <a:rPr lang="en-US" altLang="en-US" sz="4400" b="1" kern="0" dirty="0">
                <a:solidFill>
                  <a:schemeClr val="bg1"/>
                </a:solidFill>
                <a:ea typeface="ＭＳ Ｐゴシック" panose="020B0600070205080204" pitchFamily="34" charset="-128"/>
              </a:rPr>
              <a:t>Literature Review: Generalized Linear Models</a:t>
            </a:r>
          </a:p>
        </p:txBody>
      </p:sp>
      <p:sp>
        <p:nvSpPr>
          <p:cNvPr id="12" name="Rounded Rectangle 11"/>
          <p:cNvSpPr/>
          <p:nvPr/>
        </p:nvSpPr>
        <p:spPr>
          <a:xfrm>
            <a:off x="741680" y="1097280"/>
            <a:ext cx="10703560" cy="209774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3" name="TextBox 25"/>
              <p:cNvSpPr txBox="1">
                <a:spLocks noChangeArrowheads="1"/>
              </p:cNvSpPr>
              <p:nvPr/>
            </p:nvSpPr>
            <p:spPr bwMode="auto">
              <a:xfrm>
                <a:off x="1540884" y="1183023"/>
                <a:ext cx="9245600" cy="19082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So, where do GLM’s differ from MLR?</a:t>
                </a:r>
              </a:p>
              <a:p>
                <a:endParaRPr lang="en-US" altLang="en-US" i="1" dirty="0">
                  <a:solidFill>
                    <a:schemeClr val="bg1"/>
                  </a:solidFill>
                </a:endParaRPr>
              </a:p>
              <a:p>
                <a:pPr marL="342900" indent="-342900">
                  <a:buAutoNum type="arabicPeriod"/>
                </a:pPr>
                <a:r>
                  <a:rPr lang="en-US" altLang="en-US" dirty="0">
                    <a:solidFill>
                      <a:schemeClr val="tx1"/>
                    </a:solidFill>
                  </a:rPr>
                  <a:t>We “extend” MLR by no longer assuming that the errors are normally distributed. As a direct consequence, we no longer assume the normality of the response variable </a:t>
                </a:r>
                <a14:m>
                  <m:oMath xmlns:m="http://schemas.openxmlformats.org/officeDocument/2006/math">
                    <m:r>
                      <a:rPr lang="en-US" altLang="en-US" b="0" i="1" smtClean="0">
                        <a:latin typeface="Cambria Math" panose="02040503050406030204" pitchFamily="18" charset="0"/>
                      </a:rPr>
                      <m:t>𝑌</m:t>
                    </m:r>
                  </m:oMath>
                </a14:m>
                <a:r>
                  <a:rPr lang="en-US" altLang="en-US" dirty="0">
                    <a:solidFill>
                      <a:schemeClr val="tx1"/>
                    </a:solidFill>
                  </a:rPr>
                  <a:t>.</a:t>
                </a:r>
              </a:p>
              <a:p>
                <a:pPr marL="342900" indent="-342900">
                  <a:buAutoNum type="arabicPeriod"/>
                </a:pPr>
                <a:r>
                  <a:rPr lang="en-US" altLang="en-US" dirty="0"/>
                  <a:t>A link function is used to relate </a:t>
                </a:r>
                <a14:m>
                  <m:oMath xmlns:m="http://schemas.openxmlformats.org/officeDocument/2006/math">
                    <m:r>
                      <m:rPr>
                        <m:sty m:val="p"/>
                      </m:rPr>
                      <a:rPr lang="en-US" altLang="en-US" b="0" i="0" smtClean="0">
                        <a:latin typeface="Cambria Math" panose="02040503050406030204" pitchFamily="18" charset="0"/>
                      </a:rPr>
                      <m:t>E</m:t>
                    </m:r>
                    <m:d>
                      <m:dPr>
                        <m:begChr m:val="["/>
                        <m:endChr m:val="]"/>
                        <m:ctrlPr>
                          <a:rPr lang="en-US" altLang="en-US" i="1">
                            <a:latin typeface="Cambria Math" panose="02040503050406030204" pitchFamily="18" charset="0"/>
                          </a:rPr>
                        </m:ctrlPr>
                      </m:dPr>
                      <m:e>
                        <m:r>
                          <a:rPr lang="en-US" altLang="en-US" b="1" i="1">
                            <a:latin typeface="Cambria Math" panose="02040503050406030204" pitchFamily="18" charset="0"/>
                          </a:rPr>
                          <m:t>𝒀</m:t>
                        </m:r>
                      </m:e>
                    </m:d>
                  </m:oMath>
                </a14:m>
                <a:r>
                  <a:rPr lang="en-US" altLang="en-US" dirty="0"/>
                  <a:t> (the mean of the response variable) to </a:t>
                </a:r>
                <a14:m>
                  <m:oMath xmlns:m="http://schemas.openxmlformats.org/officeDocument/2006/math">
                    <m:r>
                      <a:rPr lang="en-US" altLang="en-US" i="1" smtClean="0">
                        <a:latin typeface="Cambria Math" panose="02040503050406030204" pitchFamily="18" charset="0"/>
                      </a:rPr>
                      <m:t>𝜂</m:t>
                    </m:r>
                    <m:r>
                      <a:rPr lang="en-US" altLang="en-US" b="0" i="1" smtClean="0">
                        <a:latin typeface="Cambria Math" panose="02040503050406030204" pitchFamily="18" charset="0"/>
                      </a:rPr>
                      <m:t>=</m:t>
                    </m:r>
                    <m:r>
                      <a:rPr lang="en-US" altLang="en-US" b="1" i="1" smtClean="0">
                        <a:latin typeface="Cambria Math" panose="02040503050406030204" pitchFamily="18" charset="0"/>
                      </a:rPr>
                      <m:t>𝑿</m:t>
                    </m:r>
                    <m:r>
                      <a:rPr lang="en-US" altLang="en-US" b="1" i="1" smtClean="0">
                        <a:latin typeface="Cambria Math" panose="02040503050406030204" pitchFamily="18" charset="0"/>
                      </a:rPr>
                      <m:t>𝜷</m:t>
                    </m:r>
                  </m:oMath>
                </a14:m>
                <a:r>
                  <a:rPr lang="en-US" altLang="en-US" dirty="0">
                    <a:solidFill>
                      <a:schemeClr val="tx1"/>
                    </a:solidFill>
                  </a:rPr>
                  <a:t> (the linear predictor).</a:t>
                </a:r>
              </a:p>
            </p:txBody>
          </p:sp>
        </mc:Choice>
        <mc:Fallback xmlns="">
          <p:sp>
            <p:nvSpPr>
              <p:cNvPr id="13" name="TextBox 25"/>
              <p:cNvSpPr txBox="1">
                <a:spLocks noRot="1" noChangeAspect="1" noMove="1" noResize="1" noEditPoints="1" noAdjustHandles="1" noChangeArrowheads="1" noChangeShapeType="1" noTextEdit="1"/>
              </p:cNvSpPr>
              <p:nvPr/>
            </p:nvSpPr>
            <p:spPr bwMode="auto">
              <a:xfrm>
                <a:off x="1540884" y="1183023"/>
                <a:ext cx="9245600" cy="1908215"/>
              </a:xfrm>
              <a:prstGeom prst="rect">
                <a:avLst/>
              </a:prstGeom>
              <a:blipFill>
                <a:blip r:embed="rId3"/>
                <a:stretch>
                  <a:fillRect l="-274" t="-3311" r="-412" b="-46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Rounded Rectangle 13">
            <a:extLst>
              <a:ext uri="{FF2B5EF4-FFF2-40B4-BE49-F238E27FC236}">
                <a16:creationId xmlns:a16="http://schemas.microsoft.com/office/drawing/2014/main" id="{A71586E6-306E-D547-86D3-F19D718ED860}"/>
              </a:ext>
            </a:extLst>
          </p:cNvPr>
          <p:cNvSpPr/>
          <p:nvPr/>
        </p:nvSpPr>
        <p:spPr>
          <a:xfrm>
            <a:off x="461075" y="3582704"/>
            <a:ext cx="3874247" cy="209774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5" name="TextBox 25">
                <a:extLst>
                  <a:ext uri="{FF2B5EF4-FFF2-40B4-BE49-F238E27FC236}">
                    <a16:creationId xmlns:a16="http://schemas.microsoft.com/office/drawing/2014/main" id="{D0075441-8502-1045-B855-D41ABD6743A1}"/>
                  </a:ext>
                </a:extLst>
              </p:cNvPr>
              <p:cNvSpPr txBox="1">
                <a:spLocks noChangeArrowheads="1"/>
              </p:cNvSpPr>
              <p:nvPr/>
            </p:nvSpPr>
            <p:spPr bwMode="auto">
              <a:xfrm>
                <a:off x="813610" y="3762379"/>
                <a:ext cx="3169175" cy="16312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Mathematically</a:t>
                </a:r>
              </a:p>
              <a:p>
                <a:endParaRPr lang="en-US" altLang="en-US" i="1" dirty="0"/>
              </a:p>
              <a:p>
                <a:r>
                  <a:rPr lang="en-US" altLang="en-US" i="1" dirty="0"/>
                  <a:t>MLR:     </a:t>
                </a:r>
                <a14:m>
                  <m:oMath xmlns:m="http://schemas.openxmlformats.org/officeDocument/2006/math">
                    <m:r>
                      <a:rPr lang="en-US" altLang="en-US" i="1">
                        <a:latin typeface="Cambria Math" panose="02040503050406030204" pitchFamily="18" charset="0"/>
                      </a:rPr>
                      <m:t>𝐸</m:t>
                    </m:r>
                    <m:d>
                      <m:dPr>
                        <m:begChr m:val="["/>
                        <m:endChr m:val="]"/>
                        <m:ctrlPr>
                          <a:rPr lang="en-US" altLang="en-US" i="1">
                            <a:latin typeface="Cambria Math" panose="02040503050406030204" pitchFamily="18" charset="0"/>
                          </a:rPr>
                        </m:ctrlPr>
                      </m:dPr>
                      <m:e>
                        <m:r>
                          <a:rPr lang="en-US" altLang="en-US" b="1" i="1">
                            <a:latin typeface="Cambria Math" panose="02040503050406030204" pitchFamily="18" charset="0"/>
                          </a:rPr>
                          <m:t>𝒀</m:t>
                        </m:r>
                      </m:e>
                    </m:d>
                    <m:r>
                      <a:rPr lang="en-US" altLang="en-US" i="1">
                        <a:latin typeface="Cambria Math" panose="02040503050406030204" pitchFamily="18" charset="0"/>
                      </a:rPr>
                      <m:t>=</m:t>
                    </m:r>
                    <m:r>
                      <a:rPr lang="en-US" altLang="en-US" b="1" i="1">
                        <a:latin typeface="Cambria Math" panose="02040503050406030204" pitchFamily="18" charset="0"/>
                      </a:rPr>
                      <m:t>𝑿</m:t>
                    </m:r>
                    <m:r>
                      <a:rPr lang="en-US" altLang="en-US" b="1" i="1">
                        <a:latin typeface="Cambria Math" panose="02040503050406030204" pitchFamily="18" charset="0"/>
                      </a:rPr>
                      <m:t>𝜷</m:t>
                    </m:r>
                    <m:r>
                      <a:rPr lang="en-US" altLang="en-US" i="1">
                        <a:latin typeface="Cambria Math" panose="02040503050406030204" pitchFamily="18" charset="0"/>
                      </a:rPr>
                      <m:t> </m:t>
                    </m:r>
                  </m:oMath>
                </a14:m>
                <a:endParaRPr lang="en-US" altLang="en-US" i="1" dirty="0"/>
              </a:p>
              <a:p>
                <a:endParaRPr lang="en-US" altLang="en-US" i="1" dirty="0"/>
              </a:p>
              <a:p>
                <a:r>
                  <a:rPr lang="en-US" altLang="en-US" i="1" dirty="0"/>
                  <a:t>GLM:    </a:t>
                </a:r>
                <a14:m>
                  <m:oMath xmlns:m="http://schemas.openxmlformats.org/officeDocument/2006/math">
                    <m:r>
                      <a:rPr lang="en-US" altLang="en-US" b="0" i="1" smtClean="0">
                        <a:latin typeface="Cambria Math" panose="02040503050406030204" pitchFamily="18" charset="0"/>
                      </a:rPr>
                      <m:t>𝑔</m:t>
                    </m:r>
                    <m:d>
                      <m:dPr>
                        <m:ctrlPr>
                          <a:rPr lang="en-US" altLang="en-US" b="0" i="1" smtClean="0">
                            <a:latin typeface="Cambria Math" panose="02040503050406030204" pitchFamily="18" charset="0"/>
                          </a:rPr>
                        </m:ctrlPr>
                      </m:dPr>
                      <m:e>
                        <m:r>
                          <a:rPr lang="en-US" altLang="en-US" i="1">
                            <a:latin typeface="Cambria Math" panose="02040503050406030204" pitchFamily="18" charset="0"/>
                          </a:rPr>
                          <m:t>𝐸</m:t>
                        </m:r>
                        <m:d>
                          <m:dPr>
                            <m:begChr m:val="["/>
                            <m:endChr m:val="]"/>
                            <m:ctrlPr>
                              <a:rPr lang="en-US" altLang="en-US" i="1">
                                <a:latin typeface="Cambria Math" panose="02040503050406030204" pitchFamily="18" charset="0"/>
                              </a:rPr>
                            </m:ctrlPr>
                          </m:dPr>
                          <m:e>
                            <m:r>
                              <a:rPr lang="en-US" altLang="en-US" b="1" i="1">
                                <a:latin typeface="Cambria Math" panose="02040503050406030204" pitchFamily="18" charset="0"/>
                              </a:rPr>
                              <m:t>𝒀</m:t>
                            </m:r>
                          </m:e>
                        </m:d>
                      </m:e>
                    </m:d>
                    <m:r>
                      <a:rPr lang="en-US" altLang="en-US" i="1">
                        <a:latin typeface="Cambria Math" panose="02040503050406030204" pitchFamily="18" charset="0"/>
                      </a:rPr>
                      <m:t>=</m:t>
                    </m:r>
                    <m:r>
                      <a:rPr lang="en-US" altLang="en-US" b="1" i="1">
                        <a:latin typeface="Cambria Math" panose="02040503050406030204" pitchFamily="18" charset="0"/>
                      </a:rPr>
                      <m:t>𝑿</m:t>
                    </m:r>
                    <m:r>
                      <a:rPr lang="en-US" altLang="en-US" b="1" i="1">
                        <a:latin typeface="Cambria Math" panose="02040503050406030204" pitchFamily="18" charset="0"/>
                      </a:rPr>
                      <m:t>𝜷</m:t>
                    </m:r>
                    <m:r>
                      <a:rPr lang="en-US" altLang="en-US" i="1">
                        <a:latin typeface="Cambria Math" panose="02040503050406030204" pitchFamily="18" charset="0"/>
                      </a:rPr>
                      <m:t> </m:t>
                    </m:r>
                  </m:oMath>
                </a14:m>
                <a:endParaRPr lang="en-US" altLang="en-US" i="1" dirty="0"/>
              </a:p>
            </p:txBody>
          </p:sp>
        </mc:Choice>
        <mc:Fallback xmlns="">
          <p:sp>
            <p:nvSpPr>
              <p:cNvPr id="15" name="TextBox 25">
                <a:extLst>
                  <a:ext uri="{FF2B5EF4-FFF2-40B4-BE49-F238E27FC236}">
                    <a16:creationId xmlns:a16="http://schemas.microsoft.com/office/drawing/2014/main" id="{D0075441-8502-1045-B855-D41ABD6743A1}"/>
                  </a:ext>
                </a:extLst>
              </p:cNvPr>
              <p:cNvSpPr txBox="1">
                <a:spLocks noRot="1" noChangeAspect="1" noMove="1" noResize="1" noEditPoints="1" noAdjustHandles="1" noChangeArrowheads="1" noChangeShapeType="1" noTextEdit="1"/>
              </p:cNvSpPr>
              <p:nvPr/>
            </p:nvSpPr>
            <p:spPr bwMode="auto">
              <a:xfrm>
                <a:off x="813610" y="3762379"/>
                <a:ext cx="3169175" cy="1631216"/>
              </a:xfrm>
              <a:prstGeom prst="rect">
                <a:avLst/>
              </a:prstGeom>
              <a:blipFill>
                <a:blip r:embed="rId4"/>
                <a:stretch>
                  <a:fillRect l="-1195" t="-3846" b="-46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6" name="Rounded Rectangle 15">
            <a:extLst>
              <a:ext uri="{FF2B5EF4-FFF2-40B4-BE49-F238E27FC236}">
                <a16:creationId xmlns:a16="http://schemas.microsoft.com/office/drawing/2014/main" id="{E0311F14-36CF-FF47-A91B-5B2917A798DE}"/>
              </a:ext>
            </a:extLst>
          </p:cNvPr>
          <p:cNvSpPr/>
          <p:nvPr/>
        </p:nvSpPr>
        <p:spPr>
          <a:xfrm>
            <a:off x="4485929" y="3595251"/>
            <a:ext cx="7201647" cy="209774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17" name="TextBox 25">
                <a:extLst>
                  <a:ext uri="{FF2B5EF4-FFF2-40B4-BE49-F238E27FC236}">
                    <a16:creationId xmlns:a16="http://schemas.microsoft.com/office/drawing/2014/main" id="{2FFE5FEC-7690-964F-A199-A3848C239A83}"/>
                  </a:ext>
                </a:extLst>
              </p:cNvPr>
              <p:cNvSpPr txBox="1">
                <a:spLocks noChangeArrowheads="1"/>
              </p:cNvSpPr>
              <p:nvPr/>
            </p:nvSpPr>
            <p:spPr bwMode="auto">
              <a:xfrm>
                <a:off x="4561232" y="3774926"/>
                <a:ext cx="7126343" cy="19082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charset="-128"/>
                  </a:defRPr>
                </a:lvl1pPr>
                <a:lvl2pPr marL="742950" indent="-285750" defTabSz="912813">
                  <a:defRPr>
                    <a:solidFill>
                      <a:schemeClr val="tx1"/>
                    </a:solidFill>
                    <a:latin typeface="Arial" charset="0"/>
                    <a:ea typeface="ＭＳ Ｐゴシック" charset="-128"/>
                  </a:defRPr>
                </a:lvl2pPr>
                <a:lvl3pPr marL="1143000" indent="-228600" defTabSz="912813">
                  <a:defRPr>
                    <a:solidFill>
                      <a:schemeClr val="tx1"/>
                    </a:solidFill>
                    <a:latin typeface="Arial" charset="0"/>
                    <a:ea typeface="ＭＳ Ｐゴシック" charset="-128"/>
                  </a:defRPr>
                </a:lvl3pPr>
                <a:lvl4pPr marL="1600200" indent="-228600" defTabSz="912813">
                  <a:defRPr>
                    <a:solidFill>
                      <a:schemeClr val="tx1"/>
                    </a:solidFill>
                    <a:latin typeface="Arial" charset="0"/>
                    <a:ea typeface="ＭＳ Ｐゴシック" charset="-128"/>
                  </a:defRPr>
                </a:lvl4pPr>
                <a:lvl5pPr marL="2057400" indent="-228600" defTabSz="912813">
                  <a:defRPr>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128"/>
                  </a:defRPr>
                </a:lvl9pPr>
              </a:lstStyle>
              <a:p>
                <a:pPr algn="ctr"/>
                <a:r>
                  <a:rPr lang="en-US" sz="2800" dirty="0"/>
                  <a:t>Terminology (3 Components to Every GLM)</a:t>
                </a:r>
              </a:p>
              <a:p>
                <a:pPr marL="342900" indent="-342900">
                  <a:buAutoNum type="arabicPeriod"/>
                </a:pPr>
                <a:endParaRPr lang="en-US" altLang="en-US" i="1" dirty="0"/>
              </a:p>
              <a:p>
                <a:pPr marL="342900" indent="-342900">
                  <a:buAutoNum type="arabicPeriod"/>
                </a:pPr>
                <a:r>
                  <a:rPr lang="en-US" altLang="en-US" i="1" u="sng" dirty="0"/>
                  <a:t>Random Component</a:t>
                </a:r>
                <a:r>
                  <a:rPr lang="en-US" altLang="en-US" i="1" dirty="0"/>
                  <a:t>**: </a:t>
                </a:r>
                <a:r>
                  <a:rPr lang="en-US" altLang="en-US" dirty="0"/>
                  <a:t>specifies the distribution of </a:t>
                </a:r>
                <a:r>
                  <a:rPr lang="en-US" altLang="en-US" b="1" i="1" dirty="0"/>
                  <a:t>Y</a:t>
                </a:r>
                <a:endParaRPr lang="en-US" altLang="en-US" i="1" dirty="0"/>
              </a:p>
              <a:p>
                <a:pPr marL="342900" indent="-342900">
                  <a:buAutoNum type="arabicPeriod"/>
                </a:pPr>
                <a:r>
                  <a:rPr lang="en-US" altLang="en-US" i="1" u="sng" dirty="0"/>
                  <a:t>Systematic Component</a:t>
                </a:r>
                <a:r>
                  <a:rPr lang="en-US" altLang="en-US" i="1" dirty="0"/>
                  <a:t>: </a:t>
                </a:r>
                <a:r>
                  <a:rPr lang="en-US" altLang="en-US" dirty="0"/>
                  <a:t>specifies the linear predictor </a:t>
                </a:r>
                <a14:m>
                  <m:oMath xmlns:m="http://schemas.openxmlformats.org/officeDocument/2006/math">
                    <m:r>
                      <a:rPr lang="en-US" altLang="en-US" b="1" i="1">
                        <a:latin typeface="Cambria Math" panose="02040503050406030204" pitchFamily="18" charset="0"/>
                      </a:rPr>
                      <m:t>𝑿</m:t>
                    </m:r>
                    <m:r>
                      <a:rPr lang="en-US" altLang="en-US" b="1" i="1">
                        <a:latin typeface="Cambria Math" panose="02040503050406030204" pitchFamily="18" charset="0"/>
                      </a:rPr>
                      <m:t>𝜷</m:t>
                    </m:r>
                    <m:d>
                      <m:dPr>
                        <m:ctrlPr>
                          <a:rPr lang="en-US" altLang="en-US" b="1" i="1" smtClean="0">
                            <a:latin typeface="Cambria Math" panose="02040503050406030204" pitchFamily="18" charset="0"/>
                          </a:rPr>
                        </m:ctrlPr>
                      </m:dPr>
                      <m:e>
                        <m:r>
                          <a:rPr lang="en-US" altLang="en-US" b="0" i="1" smtClean="0">
                            <a:latin typeface="Cambria Math" panose="02040503050406030204" pitchFamily="18" charset="0"/>
                          </a:rPr>
                          <m:t>=</m:t>
                        </m:r>
                        <m:r>
                          <a:rPr lang="en-US" altLang="en-US" b="0" i="1" smtClean="0">
                            <a:latin typeface="Cambria Math" panose="02040503050406030204" pitchFamily="18" charset="0"/>
                          </a:rPr>
                          <m:t>𝜂</m:t>
                        </m:r>
                      </m:e>
                    </m:d>
                  </m:oMath>
                </a14:m>
                <a:endParaRPr lang="en-US" altLang="en-US" i="1" dirty="0"/>
              </a:p>
              <a:p>
                <a:pPr marL="342900" indent="-342900">
                  <a:buAutoNum type="arabicPeriod"/>
                </a:pPr>
                <a:r>
                  <a:rPr lang="en-US" altLang="en-US" i="1" u="sng" dirty="0"/>
                  <a:t>Link Function</a:t>
                </a:r>
                <a:r>
                  <a:rPr lang="en-US" altLang="en-US" i="1" dirty="0"/>
                  <a:t>: </a:t>
                </a:r>
                <a14:m>
                  <m:oMath xmlns:m="http://schemas.openxmlformats.org/officeDocument/2006/math">
                    <m:r>
                      <a:rPr lang="en-US" altLang="en-US" b="0" i="1" smtClean="0">
                        <a:latin typeface="Cambria Math" panose="02040503050406030204" pitchFamily="18" charset="0"/>
                      </a:rPr>
                      <m:t>𝑔</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 </m:t>
                        </m:r>
                        <m:r>
                          <a:rPr lang="en-US" altLang="en-US" b="0" i="1" smtClean="0">
                            <a:latin typeface="Cambria Math" panose="02040503050406030204" pitchFamily="18" charset="0"/>
                            <a:ea typeface="Cambria Math" panose="02040503050406030204" pitchFamily="18" charset="0"/>
                          </a:rPr>
                          <m:t>∙ </m:t>
                        </m:r>
                      </m:e>
                    </m:d>
                  </m:oMath>
                </a14:m>
                <a:r>
                  <a:rPr lang="en-US" altLang="en-US" i="1" dirty="0"/>
                  <a:t> </a:t>
                </a:r>
                <a:r>
                  <a:rPr lang="en-US" altLang="en-US" dirty="0"/>
                  <a:t>provides a functional relationship between </a:t>
                </a:r>
                <a14:m>
                  <m:oMath xmlns:m="http://schemas.openxmlformats.org/officeDocument/2006/math">
                    <m:r>
                      <a:rPr lang="en-US" altLang="en-US" i="1">
                        <a:latin typeface="Cambria Math" panose="02040503050406030204" pitchFamily="18" charset="0"/>
                      </a:rPr>
                      <m:t>𝐸</m:t>
                    </m:r>
                    <m:d>
                      <m:dPr>
                        <m:begChr m:val="["/>
                        <m:endChr m:val="]"/>
                        <m:ctrlPr>
                          <a:rPr lang="en-US" altLang="en-US" i="1">
                            <a:latin typeface="Cambria Math" panose="02040503050406030204" pitchFamily="18" charset="0"/>
                          </a:rPr>
                        </m:ctrlPr>
                      </m:dPr>
                      <m:e>
                        <m:r>
                          <a:rPr lang="en-US" altLang="en-US" b="1" i="1">
                            <a:latin typeface="Cambria Math" panose="02040503050406030204" pitchFamily="18" charset="0"/>
                          </a:rPr>
                          <m:t>𝒀</m:t>
                        </m:r>
                      </m:e>
                    </m:d>
                  </m:oMath>
                </a14:m>
                <a:r>
                  <a:rPr lang="en-US" altLang="en-US" i="1" dirty="0"/>
                  <a:t> </a:t>
                </a:r>
                <a:r>
                  <a:rPr lang="en-US" altLang="en-US" dirty="0"/>
                  <a:t>and</a:t>
                </a:r>
                <a:r>
                  <a:rPr lang="en-US" altLang="en-US" i="1" dirty="0"/>
                  <a:t> </a:t>
                </a:r>
                <a14:m>
                  <m:oMath xmlns:m="http://schemas.openxmlformats.org/officeDocument/2006/math">
                    <m:r>
                      <a:rPr lang="en-US" altLang="en-US" b="1" i="1" smtClean="0">
                        <a:latin typeface="Cambria Math" panose="02040503050406030204" pitchFamily="18" charset="0"/>
                      </a:rPr>
                      <m:t>𝑿</m:t>
                    </m:r>
                    <m:r>
                      <a:rPr lang="en-US" altLang="en-US" b="1" i="1" smtClean="0">
                        <a:latin typeface="Cambria Math" panose="02040503050406030204" pitchFamily="18" charset="0"/>
                      </a:rPr>
                      <m:t>𝜷</m:t>
                    </m:r>
                  </m:oMath>
                </a14:m>
                <a:endParaRPr lang="en-US" altLang="en-US" b="1" i="1" dirty="0"/>
              </a:p>
            </p:txBody>
          </p:sp>
        </mc:Choice>
        <mc:Fallback xmlns="">
          <p:sp>
            <p:nvSpPr>
              <p:cNvPr id="17" name="TextBox 25">
                <a:extLst>
                  <a:ext uri="{FF2B5EF4-FFF2-40B4-BE49-F238E27FC236}">
                    <a16:creationId xmlns:a16="http://schemas.microsoft.com/office/drawing/2014/main" id="{2FFE5FEC-7690-964F-A199-A3848C239A83}"/>
                  </a:ext>
                </a:extLst>
              </p:cNvPr>
              <p:cNvSpPr txBox="1">
                <a:spLocks noRot="1" noChangeAspect="1" noMove="1" noResize="1" noEditPoints="1" noAdjustHandles="1" noChangeArrowheads="1" noChangeShapeType="1" noTextEdit="1"/>
              </p:cNvSpPr>
              <p:nvPr/>
            </p:nvSpPr>
            <p:spPr bwMode="auto">
              <a:xfrm>
                <a:off x="4561232" y="3774926"/>
                <a:ext cx="7126343" cy="1908215"/>
              </a:xfrm>
              <a:prstGeom prst="rect">
                <a:avLst/>
              </a:prstGeom>
              <a:blipFill>
                <a:blip r:embed="rId5"/>
                <a:stretch>
                  <a:fillRect l="-1068" t="-2649" r="-1068" b="-46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 name="TextBox 2">
            <a:extLst>
              <a:ext uri="{FF2B5EF4-FFF2-40B4-BE49-F238E27FC236}">
                <a16:creationId xmlns:a16="http://schemas.microsoft.com/office/drawing/2014/main" id="{1838135F-8585-354C-ABD7-9B1CF7B305DB}"/>
              </a:ext>
            </a:extLst>
          </p:cNvPr>
          <p:cNvSpPr txBox="1"/>
          <p:nvPr/>
        </p:nvSpPr>
        <p:spPr>
          <a:xfrm>
            <a:off x="9445214" y="6001036"/>
            <a:ext cx="2216076" cy="369332"/>
          </a:xfrm>
          <a:prstGeom prst="rect">
            <a:avLst/>
          </a:prstGeom>
          <a:noFill/>
        </p:spPr>
        <p:txBody>
          <a:bodyPr wrap="square" rtlCol="0">
            <a:spAutoFit/>
          </a:bodyPr>
          <a:lstStyle/>
          <a:p>
            <a:r>
              <a:rPr lang="en-US" dirty="0"/>
              <a:t>**See next slide</a:t>
            </a:r>
          </a:p>
        </p:txBody>
      </p:sp>
      <p:pic>
        <p:nvPicPr>
          <p:cNvPr id="20" name="Picture 2" descr="mage result for uconn">
            <a:extLst>
              <a:ext uri="{FF2B5EF4-FFF2-40B4-BE49-F238E27FC236}">
                <a16:creationId xmlns:a16="http://schemas.microsoft.com/office/drawing/2014/main" id="{57D836DB-F7F7-5342-B77F-2F8970532D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74" y="6271708"/>
            <a:ext cx="772415" cy="57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296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oakleaf-standard-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1269</TotalTime>
  <Words>7268</Words>
  <Application>Microsoft Macintosh PowerPoint</Application>
  <PresentationFormat>Widescreen</PresentationFormat>
  <Paragraphs>985</Paragraphs>
  <Slides>58</Slides>
  <Notes>56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58</vt:i4>
      </vt:variant>
    </vt:vector>
  </HeadingPairs>
  <TitlesOfParts>
    <vt:vector size="68" baseType="lpstr">
      <vt:lpstr>MS Mincho</vt:lpstr>
      <vt:lpstr>ＭＳ Ｐゴシック</vt:lpstr>
      <vt:lpstr>Arial</vt:lpstr>
      <vt:lpstr>Calibri</vt:lpstr>
      <vt:lpstr>Calibri Light</vt:lpstr>
      <vt:lpstr>Cambria Math</vt:lpstr>
      <vt:lpstr>Courier New</vt:lpstr>
      <vt:lpstr>Times New Roman</vt:lpstr>
      <vt:lpstr>Office Theme</vt:lpstr>
      <vt:lpstr>white-oakleaf-standard-template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Selected References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York Engineers  Data Initiative</dc:title>
  <dc:creator>Microsoft Office User</dc:creator>
  <cp:keywords>Non Technical</cp:keywords>
  <cp:lastModifiedBy>Microsoft Office User</cp:lastModifiedBy>
  <cp:revision>409</cp:revision>
  <dcterms:created xsi:type="dcterms:W3CDTF">2017-04-21T21:30:17Z</dcterms:created>
  <dcterms:modified xsi:type="dcterms:W3CDTF">2020-02-24T22:33:45Z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441f6dfa-1390-44a3-af8f-0ec02257a112</vt:lpwstr>
  </property>
  <property fmtid="{D5CDD505-2E9C-101B-9397-08002B2CF9AE}" pid="3" name="UTCTechnicalData">
    <vt:lpwstr>No</vt:lpwstr>
  </property>
  <property fmtid="{D5CDD505-2E9C-101B-9397-08002B2CF9AE}" pid="4" name="UTCTechnicalDataKeyword">
    <vt:lpwstr>Non Technical</vt:lpwstr>
  </property>
</Properties>
</file>